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3"/>
  </p:notesMasterIdLst>
  <p:sldIdLst>
    <p:sldId id="256" r:id="rId2"/>
    <p:sldId id="541" r:id="rId3"/>
    <p:sldId id="362" r:id="rId4"/>
    <p:sldId id="321" r:id="rId5"/>
    <p:sldId id="259" r:id="rId6"/>
    <p:sldId id="261" r:id="rId7"/>
    <p:sldId id="260" r:id="rId8"/>
    <p:sldId id="266" r:id="rId9"/>
    <p:sldId id="268" r:id="rId10"/>
    <p:sldId id="263" r:id="rId11"/>
    <p:sldId id="264" r:id="rId12"/>
    <p:sldId id="265" r:id="rId13"/>
    <p:sldId id="276" r:id="rId14"/>
    <p:sldId id="357" r:id="rId15"/>
    <p:sldId id="262" r:id="rId16"/>
    <p:sldId id="272" r:id="rId17"/>
    <p:sldId id="269" r:id="rId18"/>
    <p:sldId id="270" r:id="rId19"/>
    <p:sldId id="273" r:id="rId20"/>
    <p:sldId id="274" r:id="rId21"/>
    <p:sldId id="453" r:id="rId22"/>
    <p:sldId id="286" r:id="rId23"/>
    <p:sldId id="271" r:id="rId24"/>
    <p:sldId id="535" r:id="rId25"/>
    <p:sldId id="337" r:id="rId26"/>
    <p:sldId id="536" r:id="rId27"/>
    <p:sldId id="540" r:id="rId28"/>
    <p:sldId id="537" r:id="rId29"/>
    <p:sldId id="543" r:id="rId30"/>
    <p:sldId id="538" r:id="rId31"/>
    <p:sldId id="548" r:id="rId32"/>
    <p:sldId id="277" r:id="rId33"/>
    <p:sldId id="546" r:id="rId34"/>
    <p:sldId id="552" r:id="rId35"/>
    <p:sldId id="556" r:id="rId36"/>
    <p:sldId id="563" r:id="rId37"/>
    <p:sldId id="555" r:id="rId38"/>
    <p:sldId id="557" r:id="rId39"/>
    <p:sldId id="558" r:id="rId40"/>
    <p:sldId id="559" r:id="rId41"/>
    <p:sldId id="564" r:id="rId42"/>
    <p:sldId id="560" r:id="rId43"/>
    <p:sldId id="562" r:id="rId44"/>
    <p:sldId id="544" r:id="rId45"/>
    <p:sldId id="566" r:id="rId46"/>
    <p:sldId id="565" r:id="rId47"/>
    <p:sldId id="567" r:id="rId48"/>
    <p:sldId id="452" r:id="rId49"/>
    <p:sldId id="295" r:id="rId50"/>
    <p:sldId id="275" r:id="rId51"/>
    <p:sldId id="280" r:id="rId52"/>
    <p:sldId id="281" r:id="rId53"/>
    <p:sldId id="279" r:id="rId54"/>
    <p:sldId id="289" r:id="rId55"/>
    <p:sldId id="278" r:id="rId56"/>
    <p:sldId id="282" r:id="rId57"/>
    <p:sldId id="340" r:id="rId58"/>
    <p:sldId id="338" r:id="rId59"/>
    <p:sldId id="367" r:id="rId60"/>
    <p:sldId id="283" r:id="rId61"/>
    <p:sldId id="284" r:id="rId62"/>
    <p:sldId id="347" r:id="rId63"/>
    <p:sldId id="344" r:id="rId64"/>
    <p:sldId id="351" r:id="rId65"/>
    <p:sldId id="353" r:id="rId66"/>
    <p:sldId id="355" r:id="rId67"/>
    <p:sldId id="358" r:id="rId68"/>
    <p:sldId id="359" r:id="rId69"/>
    <p:sldId id="288" r:id="rId70"/>
    <p:sldId id="363" r:id="rId71"/>
    <p:sldId id="379" r:id="rId72"/>
    <p:sldId id="290" r:id="rId73"/>
    <p:sldId id="524" r:id="rId74"/>
    <p:sldId id="507" r:id="rId75"/>
    <p:sldId id="366" r:id="rId76"/>
    <p:sldId id="525" r:id="rId77"/>
    <p:sldId id="522" r:id="rId78"/>
    <p:sldId id="521" r:id="rId79"/>
    <p:sldId id="292" r:id="rId80"/>
    <p:sldId id="365" r:id="rId81"/>
    <p:sldId id="293" r:id="rId82"/>
    <p:sldId id="294" r:id="rId83"/>
    <p:sldId id="360" r:id="rId84"/>
    <p:sldId id="296" r:id="rId85"/>
    <p:sldId id="361" r:id="rId86"/>
    <p:sldId id="299" r:id="rId87"/>
    <p:sldId id="423" r:id="rId88"/>
    <p:sldId id="297" r:id="rId89"/>
    <p:sldId id="298" r:id="rId90"/>
    <p:sldId id="319" r:id="rId91"/>
    <p:sldId id="307" r:id="rId92"/>
    <p:sldId id="368" r:id="rId93"/>
    <p:sldId id="369" r:id="rId94"/>
    <p:sldId id="430" r:id="rId95"/>
    <p:sldId id="429" r:id="rId96"/>
    <p:sldId id="300" r:id="rId97"/>
    <p:sldId id="301" r:id="rId98"/>
    <p:sldId id="302" r:id="rId99"/>
    <p:sldId id="371" r:id="rId100"/>
    <p:sldId id="306" r:id="rId101"/>
    <p:sldId id="424" r:id="rId102"/>
    <p:sldId id="426" r:id="rId103"/>
    <p:sldId id="303" r:id="rId104"/>
    <p:sldId id="370" r:id="rId105"/>
    <p:sldId id="397" r:id="rId106"/>
    <p:sldId id="404" r:id="rId107"/>
    <p:sldId id="375" r:id="rId108"/>
    <p:sldId id="376" r:id="rId109"/>
    <p:sldId id="377" r:id="rId110"/>
    <p:sldId id="407" r:id="rId111"/>
    <p:sldId id="433" r:id="rId112"/>
    <p:sldId id="400" r:id="rId113"/>
    <p:sldId id="427" r:id="rId114"/>
    <p:sldId id="406" r:id="rId115"/>
    <p:sldId id="401" r:id="rId116"/>
    <p:sldId id="390" r:id="rId117"/>
    <p:sldId id="389" r:id="rId118"/>
    <p:sldId id="391" r:id="rId119"/>
    <p:sldId id="382" r:id="rId120"/>
    <p:sldId id="383" r:id="rId121"/>
    <p:sldId id="386" r:id="rId122"/>
    <p:sldId id="385" r:id="rId123"/>
    <p:sldId id="388" r:id="rId124"/>
    <p:sldId id="395" r:id="rId125"/>
    <p:sldId id="396" r:id="rId126"/>
    <p:sldId id="398" r:id="rId127"/>
    <p:sldId id="403" r:id="rId128"/>
    <p:sldId id="405" r:id="rId129"/>
    <p:sldId id="399" r:id="rId130"/>
    <p:sldId id="410" r:id="rId131"/>
    <p:sldId id="402" r:id="rId132"/>
    <p:sldId id="310" r:id="rId133"/>
    <p:sldId id="374" r:id="rId134"/>
    <p:sldId id="416" r:id="rId135"/>
    <p:sldId id="418" r:id="rId136"/>
    <p:sldId id="419" r:id="rId137"/>
    <p:sldId id="420" r:id="rId138"/>
    <p:sldId id="417" r:id="rId139"/>
    <p:sldId id="412" r:id="rId140"/>
    <p:sldId id="415" r:id="rId141"/>
    <p:sldId id="330" r:id="rId142"/>
    <p:sldId id="394" r:id="rId143"/>
    <p:sldId id="411" r:id="rId144"/>
    <p:sldId id="497" r:id="rId145"/>
    <p:sldId id="498" r:id="rId146"/>
    <p:sldId id="432" r:id="rId147"/>
    <p:sldId id="434" r:id="rId148"/>
    <p:sldId id="461" r:id="rId149"/>
    <p:sldId id="312" r:id="rId150"/>
    <p:sldId id="304" r:id="rId151"/>
    <p:sldId id="305" r:id="rId152"/>
    <p:sldId id="446" r:id="rId153"/>
    <p:sldId id="444" r:id="rId154"/>
    <p:sldId id="445" r:id="rId155"/>
    <p:sldId id="447" r:id="rId156"/>
    <p:sldId id="496" r:id="rId157"/>
    <p:sldId id="437" r:id="rId158"/>
    <p:sldId id="438" r:id="rId159"/>
    <p:sldId id="451" r:id="rId160"/>
    <p:sldId id="436" r:id="rId161"/>
    <p:sldId id="449" r:id="rId162"/>
    <p:sldId id="443" r:id="rId163"/>
    <p:sldId id="450" r:id="rId164"/>
    <p:sldId id="373" r:id="rId165"/>
    <p:sldId id="441" r:id="rId166"/>
    <p:sldId id="313" r:id="rId167"/>
    <p:sldId id="431" r:id="rId168"/>
    <p:sldId id="287" r:id="rId169"/>
    <p:sldId id="503" r:id="rId170"/>
    <p:sldId id="322" r:id="rId171"/>
    <p:sldId id="332" r:id="rId172"/>
    <p:sldId id="493" r:id="rId173"/>
    <p:sldId id="466" r:id="rId174"/>
    <p:sldId id="494" r:id="rId175"/>
    <p:sldId id="467" r:id="rId176"/>
    <p:sldId id="468" r:id="rId177"/>
    <p:sldId id="488" r:id="rId178"/>
    <p:sldId id="491" r:id="rId179"/>
    <p:sldId id="490" r:id="rId180"/>
    <p:sldId id="492" r:id="rId181"/>
    <p:sldId id="471" r:id="rId182"/>
    <p:sldId id="462" r:id="rId183"/>
    <p:sldId id="480" r:id="rId184"/>
    <p:sldId id="469" r:id="rId185"/>
    <p:sldId id="477" r:id="rId186"/>
    <p:sldId id="500" r:id="rId187"/>
    <p:sldId id="499" r:id="rId188"/>
    <p:sldId id="481" r:id="rId189"/>
    <p:sldId id="484" r:id="rId190"/>
    <p:sldId id="487" r:id="rId191"/>
    <p:sldId id="470" r:id="rId192"/>
    <p:sldId id="495" r:id="rId193"/>
    <p:sldId id="479" r:id="rId194"/>
    <p:sldId id="465" r:id="rId195"/>
    <p:sldId id="463" r:id="rId196"/>
    <p:sldId id="501" r:id="rId197"/>
    <p:sldId id="502" r:id="rId198"/>
    <p:sldId id="314" r:id="rId199"/>
    <p:sldId id="506" r:id="rId200"/>
    <p:sldId id="509" r:id="rId201"/>
    <p:sldId id="315" r:id="rId202"/>
    <p:sldId id="516" r:id="rId203"/>
    <p:sldId id="511" r:id="rId204"/>
    <p:sldId id="512" r:id="rId205"/>
    <p:sldId id="510" r:id="rId206"/>
    <p:sldId id="513" r:id="rId207"/>
    <p:sldId id="514" r:id="rId208"/>
    <p:sldId id="515" r:id="rId209"/>
    <p:sldId id="520" r:id="rId210"/>
    <p:sldId id="517" r:id="rId211"/>
    <p:sldId id="320" r:id="rId212"/>
    <p:sldId id="519" r:id="rId213"/>
    <p:sldId id="527" r:id="rId214"/>
    <p:sldId id="528" r:id="rId215"/>
    <p:sldId id="458" r:id="rId216"/>
    <p:sldId id="518" r:id="rId217"/>
    <p:sldId id="316" r:id="rId218"/>
    <p:sldId id="457" r:id="rId219"/>
    <p:sldId id="459" r:id="rId220"/>
    <p:sldId id="460" r:id="rId221"/>
    <p:sldId id="317" r:id="rId222"/>
    <p:sldId id="327" r:id="rId223"/>
    <p:sldId id="530" r:id="rId224"/>
    <p:sldId id="531" r:id="rId225"/>
    <p:sldId id="533" r:id="rId226"/>
    <p:sldId id="333" r:id="rId227"/>
    <p:sldId id="529" r:id="rId228"/>
    <p:sldId id="534" r:id="rId229"/>
    <p:sldId id="532" r:id="rId230"/>
    <p:sldId id="328" r:id="rId231"/>
    <p:sldId id="258" r:id="rId232"/>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26" userDrawn="1">
          <p15:clr>
            <a:srgbClr val="A4A3A4"/>
          </p15:clr>
        </p15:guide>
        <p15:guide id="4" pos="5654" userDrawn="1">
          <p15:clr>
            <a:srgbClr val="A4A3A4"/>
          </p15:clr>
        </p15:guide>
        <p15:guide id="5" orient="horz" pos="3158" userDrawn="1">
          <p15:clr>
            <a:srgbClr val="A4A3A4"/>
          </p15:clr>
        </p15:guide>
        <p15:guide id="6" pos="143" userDrawn="1">
          <p15:clr>
            <a:srgbClr val="A4A3A4"/>
          </p15:clr>
        </p15:guide>
        <p15:guide id="7" pos="7537" userDrawn="1">
          <p15:clr>
            <a:srgbClr val="A4A3A4"/>
          </p15:clr>
        </p15:guide>
        <p15:guide id="8" orient="horz" pos="2160" userDrawn="1">
          <p15:clr>
            <a:srgbClr val="A4A3A4"/>
          </p15:clr>
        </p15:guide>
        <p15:guide id="9" orient="horz" pos="1412" userDrawn="1">
          <p15:clr>
            <a:srgbClr val="A4A3A4"/>
          </p15:clr>
        </p15:guide>
        <p15:guide id="10" orient="horz" pos="3680" userDrawn="1">
          <p15:clr>
            <a:srgbClr val="A4A3A4"/>
          </p15:clr>
        </p15:guide>
        <p15:guide id="11" orient="horz" pos="4224" userDrawn="1">
          <p15:clr>
            <a:srgbClr val="A4A3A4"/>
          </p15:clr>
        </p15:guide>
        <p15:guide id="12" orient="horz" pos="2319" userDrawn="1">
          <p15:clr>
            <a:srgbClr val="A4A3A4"/>
          </p15:clr>
        </p15:guide>
        <p15:guide id="13" pos="5768" userDrawn="1">
          <p15:clr>
            <a:srgbClr val="A4A3A4"/>
          </p15:clr>
        </p15:guide>
        <p15:guide id="14" pos="19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EB"/>
    <a:srgbClr val="EF296B"/>
    <a:srgbClr val="00D35A"/>
    <a:srgbClr val="FFC700"/>
    <a:srgbClr val="DBAC7D"/>
    <a:srgbClr val="0071FF"/>
    <a:srgbClr val="3F3F3F"/>
    <a:srgbClr val="B99FFF"/>
    <a:srgbClr val="75AA5F"/>
    <a:srgbClr val="5AFA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52" autoAdjust="0"/>
    <p:restoredTop sz="79256" autoAdjust="0"/>
  </p:normalViewPr>
  <p:slideViewPr>
    <p:cSldViewPr snapToGrid="0" showGuides="1">
      <p:cViewPr>
        <p:scale>
          <a:sx n="124" d="100"/>
          <a:sy n="124" d="100"/>
        </p:scale>
        <p:origin x="660" y="198"/>
      </p:cViewPr>
      <p:guideLst>
        <p:guide orient="horz" pos="414"/>
        <p:guide pos="3840"/>
        <p:guide pos="2026"/>
        <p:guide pos="5654"/>
        <p:guide orient="horz" pos="3158"/>
        <p:guide pos="143"/>
        <p:guide pos="7537"/>
        <p:guide orient="horz" pos="2160"/>
        <p:guide orient="horz" pos="1412"/>
        <p:guide orient="horz" pos="3680"/>
        <p:guide orient="horz" pos="4224"/>
        <p:guide orient="horz" pos="2319"/>
        <p:guide pos="5768"/>
        <p:guide pos="1912"/>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theme" Target="theme/theme1.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2022-05-10</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83.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84.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808080"/>
                </a:solidFill>
                <a:effectLst/>
              </a:rPr>
              <a:t>https://github.com/bitcoinjs/bip39</a:t>
            </a:r>
          </a:p>
          <a:p>
            <a:r>
              <a:rPr lang="en-US" altLang="ko-KR" dirty="0"/>
              <a:t>https://raw.githubusercontent.com/bitcoin/bips/master/bip-0039/english.txt</a:t>
            </a:r>
          </a:p>
          <a:p>
            <a:r>
              <a:rPr lang="en-US" altLang="ko-KR" b="0" i="0" dirty="0">
                <a:solidFill>
                  <a:srgbClr val="364153"/>
                </a:solidFill>
                <a:effectLst/>
                <a:latin typeface="Fira Code Regular" panose="020B0809050000020004" pitchFamily="49" charset="0"/>
              </a:rPr>
              <a:t>fire entire drive car hole credit stumble endless empty rice wash banner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178</a:t>
            </a:fld>
            <a:endParaRPr lang="ko-KR" altLang="en-US"/>
          </a:p>
        </p:txBody>
      </p:sp>
    </p:spTree>
    <p:extLst>
      <p:ext uri="{BB962C8B-B14F-4D97-AF65-F5344CB8AC3E}">
        <p14:creationId xmlns:p14="http://schemas.microsoft.com/office/powerpoint/2010/main" val="23121164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https://github.com/MetaMask/KeyringController</a:t>
            </a:r>
          </a:p>
          <a:p>
            <a:r>
              <a:rPr lang="en-US" altLang="ko-KR" dirty="0"/>
              <a:t>https://www.wenyanet.com/opensource/ko/607b4a0f68c99e71d53c41d8.html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181</a:t>
            </a:fld>
            <a:endParaRPr lang="ko-KR" altLang="en-US"/>
          </a:p>
        </p:txBody>
      </p:sp>
    </p:spTree>
    <p:extLst>
      <p:ext uri="{BB962C8B-B14F-4D97-AF65-F5344CB8AC3E}">
        <p14:creationId xmlns:p14="http://schemas.microsoft.com/office/powerpoint/2010/main" val="22480099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182</a:t>
            </a:fld>
            <a:endParaRPr lang="ko-KR" altLang="en-US"/>
          </a:p>
        </p:txBody>
      </p:sp>
    </p:spTree>
    <p:extLst>
      <p:ext uri="{BB962C8B-B14F-4D97-AF65-F5344CB8AC3E}">
        <p14:creationId xmlns:p14="http://schemas.microsoft.com/office/powerpoint/2010/main" val="5649718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184</a:t>
            </a:fld>
            <a:endParaRPr lang="ko-KR" altLang="en-US"/>
          </a:p>
        </p:txBody>
      </p:sp>
    </p:spTree>
    <p:extLst>
      <p:ext uri="{BB962C8B-B14F-4D97-AF65-F5344CB8AC3E}">
        <p14:creationId xmlns:p14="http://schemas.microsoft.com/office/powerpoint/2010/main" val="736588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186</a:t>
            </a:fld>
            <a:endParaRPr lang="ko-KR" altLang="en-US"/>
          </a:p>
        </p:txBody>
      </p:sp>
    </p:spTree>
    <p:extLst>
      <p:ext uri="{BB962C8B-B14F-4D97-AF65-F5344CB8AC3E}">
        <p14:creationId xmlns:p14="http://schemas.microsoft.com/office/powerpoint/2010/main" val="34643911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http://wiki.hash.kr/index.php/BIP43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194</a:t>
            </a:fld>
            <a:endParaRPr lang="ko-KR" altLang="en-US"/>
          </a:p>
        </p:txBody>
      </p:sp>
    </p:spTree>
    <p:extLst>
      <p:ext uri="{BB962C8B-B14F-4D97-AF65-F5344CB8AC3E}">
        <p14:creationId xmlns:p14="http://schemas.microsoft.com/office/powerpoint/2010/main" val="19197588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196</a:t>
            </a:fld>
            <a:endParaRPr lang="ko-KR" altLang="en-US"/>
          </a:p>
        </p:txBody>
      </p:sp>
    </p:spTree>
    <p:extLst>
      <p:ext uri="{BB962C8B-B14F-4D97-AF65-F5344CB8AC3E}">
        <p14:creationId xmlns:p14="http://schemas.microsoft.com/office/powerpoint/2010/main" val="1341294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p>
          <a:p>
            <a:r>
              <a:rPr lang="ko-KR" altLang="en-US" dirty="0"/>
              <a:t>마스터링 이더리움 </a:t>
            </a:r>
            <a:r>
              <a:rPr lang="en-US" altLang="ko-KR" dirty="0"/>
              <a:t>P.160 1990</a:t>
            </a:r>
            <a:r>
              <a:rPr lang="ko-KR" altLang="en-US" dirty="0"/>
              <a:t>년 닉 사보</a:t>
            </a:r>
            <a:r>
              <a:rPr lang="en-US" altLang="ko-KR" dirty="0"/>
              <a:t>(Nick </a:t>
            </a:r>
            <a:r>
              <a:rPr lang="en-US" altLang="ko-KR" dirty="0" err="1"/>
              <a:t>Szbo</a:t>
            </a:r>
            <a:r>
              <a:rPr lang="en-US" altLang="ko-KR" dirty="0"/>
              <a:t>) : </a:t>
            </a:r>
            <a:r>
              <a:rPr lang="ko-KR" altLang="en-US" dirty="0"/>
              <a:t>당사자들이 다른 약속에 따라 수행하는 프로토콜을 포함하여 디지털 형식으로 지정된 일련의 약속</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198</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http://wiki.hash.kr/index.php/%EB%8B%89_%EC%9E%AC%EB%B3%B4 (</a:t>
            </a:r>
            <a:r>
              <a:rPr lang="ko-KR" altLang="en-US" dirty="0"/>
              <a:t>비트 골드</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199</a:t>
            </a:fld>
            <a:endParaRPr lang="ko-KR" altLang="en-US"/>
          </a:p>
        </p:txBody>
      </p:sp>
    </p:spTree>
    <p:extLst>
      <p:ext uri="{BB962C8B-B14F-4D97-AF65-F5344CB8AC3E}">
        <p14:creationId xmlns:p14="http://schemas.microsoft.com/office/powerpoint/2010/main" val="18292548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201</a:t>
            </a:fld>
            <a:endParaRPr lang="ko-KR" altLang="en-US"/>
          </a:p>
        </p:txBody>
      </p:sp>
    </p:spTree>
    <p:extLst>
      <p:ext uri="{BB962C8B-B14F-4D97-AF65-F5344CB8AC3E}">
        <p14:creationId xmlns:p14="http://schemas.microsoft.com/office/powerpoint/2010/main" val="202660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NIST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NIST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en-US" altLang="ko-KR" dirty="0"/>
          </a:p>
          <a:p>
            <a:endParaRPr lang="en-US" altLang="ko-KR" dirty="0"/>
          </a:p>
          <a:p>
            <a:r>
              <a:rPr lang="en-US" altLang="ko-KR" dirty="0"/>
              <a:t>https://bitcoinexplorer.org/block-height/100000 -&gt;  </a:t>
            </a:r>
            <a:br>
              <a:rPr lang="en-US" altLang="ko-KR" dirty="0"/>
            </a:br>
            <a:r>
              <a:rPr lang="en-US" altLang="ko-KR" dirty="0"/>
              <a:t>#3 https://bitcoinexplorer.org/tx/e9a66845e05d5abc0ad04ec80f774a7e585c6e8db975962d069a522137b80c1d</a:t>
            </a:r>
          </a:p>
          <a:p>
            <a:endParaRPr lang="en-US" altLang="ko-KR" dirty="0"/>
          </a:p>
          <a:p>
            <a:r>
              <a:rPr lang="en-US" altLang="ko-KR" dirty="0"/>
              <a:t>vin-&gt;</a:t>
            </a:r>
            <a:r>
              <a:rPr lang="en-US" altLang="ko-KR" dirty="0" err="1"/>
              <a:t>vout</a:t>
            </a:r>
            <a:r>
              <a:rPr lang="en-US" altLang="ko-KR" dirty="0"/>
              <a:t> : https://bitcoinexplorer.org/tx/f4515fed3dc4a19b90a317b9840c243bac26114cf637522373a7d486b372600b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202</a:t>
            </a:fld>
            <a:endParaRPr lang="ko-KR" altLang="en-US"/>
          </a:p>
        </p:txBody>
      </p:sp>
    </p:spTree>
    <p:extLst>
      <p:ext uri="{BB962C8B-B14F-4D97-AF65-F5344CB8AC3E}">
        <p14:creationId xmlns:p14="http://schemas.microsoft.com/office/powerpoint/2010/main" val="39476042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https://www.blockchain.com/api/blockchain_api</a:t>
            </a:r>
          </a:p>
          <a:p>
            <a:r>
              <a:rPr lang="en-US" altLang="ko-KR" dirty="0"/>
              <a:t>https://bitcoinexplorer.org/block-height/736353 -&gt; #12</a:t>
            </a:r>
          </a:p>
          <a:p>
            <a:r>
              <a:rPr lang="en-US" altLang="ko-KR" dirty="0"/>
              <a:t>https://bitcoinexplorer.org/tx/1624743d59537c931bf7f5c3d3e99a135723519baa3cf4a32f41695cd9d2f46f#JSON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205</a:t>
            </a:fld>
            <a:endParaRPr lang="ko-KR" altLang="en-US"/>
          </a:p>
        </p:txBody>
      </p:sp>
    </p:spTree>
    <p:extLst>
      <p:ext uri="{BB962C8B-B14F-4D97-AF65-F5344CB8AC3E}">
        <p14:creationId xmlns:p14="http://schemas.microsoft.com/office/powerpoint/2010/main" val="36451861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207</a:t>
            </a:fld>
            <a:endParaRPr lang="ko-KR" altLang="en-US"/>
          </a:p>
        </p:txBody>
      </p:sp>
    </p:spTree>
    <p:extLst>
      <p:ext uri="{BB962C8B-B14F-4D97-AF65-F5344CB8AC3E}">
        <p14:creationId xmlns:p14="http://schemas.microsoft.com/office/powerpoint/2010/main" val="19699778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211</a:t>
            </a:fld>
            <a:endParaRPr lang="ko-KR" altLang="en-US"/>
          </a:p>
        </p:txBody>
      </p:sp>
    </p:spTree>
    <p:extLst>
      <p:ext uri="{BB962C8B-B14F-4D97-AF65-F5344CB8AC3E}">
        <p14:creationId xmlns:p14="http://schemas.microsoft.com/office/powerpoint/2010/main" val="5874597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core/</a:t>
            </a:r>
            <a:r>
              <a:rPr lang="en-US" altLang="ko-KR" dirty="0" err="1"/>
              <a:t>vm</a:t>
            </a:r>
            <a:r>
              <a:rPr lang="en-US" altLang="ko-KR" dirty="0"/>
              <a:t>/</a:t>
            </a:r>
            <a:r>
              <a:rPr lang="en-US" altLang="ko-KR" dirty="0" err="1"/>
              <a:t>interpreter.go</a:t>
            </a:r>
            <a:endParaRPr lang="en-US" altLang="ko-KR" dirty="0"/>
          </a:p>
          <a:p>
            <a:r>
              <a:rPr lang="en-US" altLang="ko-KR" dirty="0" err="1"/>
              <a:t>func</a:t>
            </a:r>
            <a:r>
              <a:rPr lang="en-US" altLang="ko-KR" dirty="0"/>
              <a:t> (in *</a:t>
            </a:r>
            <a:r>
              <a:rPr lang="en-US" altLang="ko-KR" dirty="0" err="1"/>
              <a:t>EVMInterpreter</a:t>
            </a:r>
            <a:r>
              <a:rPr lang="en-US" altLang="ko-KR" dirty="0"/>
              <a:t>) Run(contract *Contract, input []byte, </a:t>
            </a:r>
            <a:r>
              <a:rPr lang="en-US" altLang="ko-KR" dirty="0" err="1"/>
              <a:t>readOnly</a:t>
            </a:r>
            <a:r>
              <a:rPr lang="en-US" altLang="ko-KR" dirty="0"/>
              <a:t> bool) (ret []byte, err error)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214</a:t>
            </a:fld>
            <a:endParaRPr lang="ko-KR" altLang="en-US"/>
          </a:p>
        </p:txBody>
      </p:sp>
    </p:spTree>
    <p:extLst>
      <p:ext uri="{BB962C8B-B14F-4D97-AF65-F5344CB8AC3E}">
        <p14:creationId xmlns:p14="http://schemas.microsoft.com/office/powerpoint/2010/main" val="24139613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217</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221</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226</a:t>
            </a:fld>
            <a:endParaRPr lang="ko-KR" altLang="en-US"/>
          </a:p>
        </p:txBody>
      </p:sp>
    </p:spTree>
    <p:extLst>
      <p:ext uri="{BB962C8B-B14F-4D97-AF65-F5344CB8AC3E}">
        <p14:creationId xmlns:p14="http://schemas.microsoft.com/office/powerpoint/2010/main" val="78536728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https://ethereum.org/en/developers/tutorials/how-to-implement-an-erc721-market/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228</a:t>
            </a:fld>
            <a:endParaRPr lang="ko-KR" altLang="en-US"/>
          </a:p>
        </p:txBody>
      </p:sp>
    </p:spTree>
    <p:extLst>
      <p:ext uri="{BB962C8B-B14F-4D97-AF65-F5344CB8AC3E}">
        <p14:creationId xmlns:p14="http://schemas.microsoft.com/office/powerpoint/2010/main" val="79097926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230</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231</a:t>
            </a:fld>
            <a:endParaRPr lang="ko-KR" altLang="en-US"/>
          </a:p>
        </p:txBody>
      </p:sp>
    </p:spTree>
    <p:extLst>
      <p:ext uri="{BB962C8B-B14F-4D97-AF65-F5344CB8AC3E}">
        <p14:creationId xmlns:p14="http://schemas.microsoft.com/office/powerpoint/2010/main" val="147727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23</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err="1"/>
              <a:t>유한체</a:t>
            </a:r>
            <a:r>
              <a:rPr lang="en-US" altLang="ko-KR" dirty="0"/>
              <a:t>: 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32</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http://www.ktword.co.kr/test/view/view.php?m_temp1=3857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33</a:t>
            </a:fld>
            <a:endParaRPr lang="ko-KR" altLang="en-US"/>
          </a:p>
        </p:txBody>
      </p:sp>
    </p:spTree>
    <p:extLst>
      <p:ext uri="{BB962C8B-B14F-4D97-AF65-F5344CB8AC3E}">
        <p14:creationId xmlns:p14="http://schemas.microsoft.com/office/powerpoint/2010/main" val="3480701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https://www.notion.so/05bda38917de41499e3a0825e9a4172c</a:t>
            </a:r>
          </a:p>
          <a:p>
            <a:endParaRPr lang="en-US" altLang="ko-KR" dirty="0"/>
          </a:p>
          <a:p>
            <a:r>
              <a:rPr lang="en-US" altLang="ko-KR" dirty="0"/>
              <a:t>https://mathsbyagirl.wordpress.com/2020/06/15/elliptic-curves-the-basics/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34</a:t>
            </a:fld>
            <a:endParaRPr lang="ko-KR" altLang="en-US"/>
          </a:p>
        </p:txBody>
      </p:sp>
    </p:spTree>
    <p:extLst>
      <p:ext uri="{BB962C8B-B14F-4D97-AF65-F5344CB8AC3E}">
        <p14:creationId xmlns:p14="http://schemas.microsoft.com/office/powerpoint/2010/main" val="2404400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https://blog.cloudflare.com/a-relatively-easy-to-understand-primer-on-elliptic-curve-cryptography/</a:t>
            </a:r>
          </a:p>
          <a:p>
            <a:endParaRPr lang="en-US" altLang="ko-KR" dirty="0"/>
          </a:p>
          <a:p>
            <a:r>
              <a:rPr lang="en-US" altLang="ko-KR" dirty="0"/>
              <a:t>https://medium.com/@VitalikButerin/exploring-elliptic-curve-pairings-c73c1864e627</a:t>
            </a:r>
          </a:p>
          <a:p>
            <a:endParaRPr lang="en-US" altLang="ko-KR" dirty="0"/>
          </a:p>
          <a:p>
            <a:r>
              <a:rPr lang="en-US" altLang="ko-KR" dirty="0"/>
              <a:t>Points</a:t>
            </a:r>
            <a:r>
              <a:rPr lang="ko-KR" altLang="en-US" dirty="0"/>
              <a:t> </a:t>
            </a:r>
            <a:r>
              <a:rPr lang="en-US" altLang="ko-KR" dirty="0"/>
              <a:t>addition</a:t>
            </a:r>
            <a:r>
              <a:rPr lang="ko-KR" altLang="en-US" dirty="0"/>
              <a:t> </a:t>
            </a:r>
            <a:r>
              <a:rPr lang="en-US" altLang="ko-KR" dirty="0"/>
              <a:t>over</a:t>
            </a:r>
            <a:r>
              <a:rPr lang="ko-KR" altLang="en-US" dirty="0"/>
              <a:t> </a:t>
            </a:r>
            <a:r>
              <a:rPr lang="en-US" altLang="ko-KR" dirty="0"/>
              <a:t>elliptic</a:t>
            </a:r>
            <a:r>
              <a:rPr lang="ko-KR" altLang="en-US" dirty="0"/>
              <a:t> </a:t>
            </a:r>
            <a:r>
              <a:rPr lang="en-US" altLang="ko-KR" dirty="0"/>
              <a:t>curves: https://hal.archives-ouvertes.fr/hal-01914807/document</a:t>
            </a:r>
          </a:p>
          <a:p>
            <a:endParaRPr lang="en-US" altLang="ko-KR" dirty="0"/>
          </a:p>
          <a:p>
            <a:r>
              <a:rPr lang="en-US" altLang="ko-KR" dirty="0" err="1"/>
              <a:t>ec</a:t>
            </a:r>
            <a:r>
              <a:rPr lang="en-US" altLang="ko-KR" dirty="0"/>
              <a:t> addition points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35</a:t>
            </a:fld>
            <a:endParaRPr lang="ko-KR" altLang="en-US"/>
          </a:p>
        </p:txBody>
      </p:sp>
    </p:spTree>
    <p:extLst>
      <p:ext uri="{BB962C8B-B14F-4D97-AF65-F5344CB8AC3E}">
        <p14:creationId xmlns:p14="http://schemas.microsoft.com/office/powerpoint/2010/main" val="377316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same</a:t>
            </a:r>
            <a:r>
              <a:rPr lang="ko-KR" altLang="en-US" dirty="0"/>
              <a:t> </a:t>
            </a:r>
            <a:r>
              <a:rPr lang="en-US" altLang="ko-KR" dirty="0"/>
              <a:t>point</a:t>
            </a:r>
            <a:r>
              <a:rPr lang="ko-KR" altLang="en-US" dirty="0"/>
              <a:t> </a:t>
            </a:r>
            <a:r>
              <a:rPr lang="en-US" altLang="ko-KR" dirty="0"/>
              <a:t>:</a:t>
            </a:r>
            <a:r>
              <a:rPr lang="ko-KR" altLang="en-US" dirty="0"/>
              <a:t> </a:t>
            </a:r>
            <a:r>
              <a:rPr lang="en-US" altLang="ko-KR" dirty="0"/>
              <a:t>http://www.herongyang.com/EC-Cryptography/Introduction-Same-Point-Addition-on-Elliptic-Curve.html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1007809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118371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https://academy.binance.com/ko/articles/history-of-cryptography</a:t>
            </a:r>
          </a:p>
          <a:p>
            <a:r>
              <a:rPr lang="en-US" altLang="ko-KR" dirty="0"/>
              <a:t>https://academy.binance.com/ko/articles/history-of-blockchain</a:t>
            </a:r>
          </a:p>
          <a:p>
            <a:endParaRPr lang="en-US" altLang="ko-KR" dirty="0"/>
          </a:p>
          <a:p>
            <a:r>
              <a:rPr lang="ko-KR" altLang="en-US" dirty="0"/>
              <a:t>블록체인 해설서</a:t>
            </a:r>
            <a:r>
              <a:rPr lang="en-US" altLang="ko-KR" dirty="0"/>
              <a:t>: https://www.notion.so/2-91f0f82809ad4266bb9d37ea2c12eb8a</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a:t>
            </a:fld>
            <a:endParaRPr lang="ko-KR" altLang="en-US"/>
          </a:p>
        </p:txBody>
      </p:sp>
    </p:spTree>
    <p:extLst>
      <p:ext uri="{BB962C8B-B14F-4D97-AF65-F5344CB8AC3E}">
        <p14:creationId xmlns:p14="http://schemas.microsoft.com/office/powerpoint/2010/main" val="273791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44</a:t>
            </a:fld>
            <a:endParaRPr lang="ko-KR" altLang="en-US"/>
          </a:p>
        </p:txBody>
      </p:sp>
    </p:spTree>
    <p:extLst>
      <p:ext uri="{BB962C8B-B14F-4D97-AF65-F5344CB8AC3E}">
        <p14:creationId xmlns:p14="http://schemas.microsoft.com/office/powerpoint/2010/main" val="1032815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49</a:t>
            </a:fld>
            <a:endParaRPr lang="ko-KR" altLang="en-US"/>
          </a:p>
        </p:txBody>
      </p:sp>
    </p:spTree>
    <p:extLst>
      <p:ext uri="{BB962C8B-B14F-4D97-AF65-F5344CB8AC3E}">
        <p14:creationId xmlns:p14="http://schemas.microsoft.com/office/powerpoint/2010/main" val="3858017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51</a:t>
            </a:fld>
            <a:endParaRPr lang="ko-KR" altLang="en-US"/>
          </a:p>
        </p:txBody>
      </p:sp>
    </p:spTree>
    <p:extLst>
      <p:ext uri="{BB962C8B-B14F-4D97-AF65-F5344CB8AC3E}">
        <p14:creationId xmlns:p14="http://schemas.microsoft.com/office/powerpoint/2010/main" val="3708715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52</a:t>
            </a:fld>
            <a:endParaRPr lang="ko-KR" altLang="en-US"/>
          </a:p>
        </p:txBody>
      </p:sp>
    </p:spTree>
    <p:extLst>
      <p:ext uri="{BB962C8B-B14F-4D97-AF65-F5344CB8AC3E}">
        <p14:creationId xmlns:p14="http://schemas.microsoft.com/office/powerpoint/2010/main" val="1790688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a:t>
            </a:r>
            <a:r>
              <a:rPr lang="ko-KR" altLang="en-US" dirty="0" err="1"/>
              <a:t>이더리움</a:t>
            </a:r>
            <a:r>
              <a:rPr lang="ko-KR" altLang="en-US" dirty="0"/>
              <a:t> 비교</a:t>
            </a:r>
            <a:r>
              <a:rPr lang="en-US" altLang="ko-KR" dirty="0"/>
              <a:t>: https://www.notion.so/4-aff96b59d862419783debee12036f07b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53</a:t>
            </a:fld>
            <a:endParaRPr lang="ko-KR" altLang="en-US"/>
          </a:p>
        </p:txBody>
      </p:sp>
    </p:spTree>
    <p:extLst>
      <p:ext uri="{BB962C8B-B14F-4D97-AF65-F5344CB8AC3E}">
        <p14:creationId xmlns:p14="http://schemas.microsoft.com/office/powerpoint/2010/main" val="2050762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54</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55</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https://hamait.tistory.com/959</a:t>
            </a:r>
          </a:p>
          <a:p>
            <a:r>
              <a:rPr lang="ko-KR" altLang="en-US" b="0" i="0" dirty="0" err="1">
                <a:solidFill>
                  <a:srgbClr val="666666"/>
                </a:solidFill>
                <a:effectLst/>
                <a:latin typeface="Spoqa Han Sans"/>
              </a:rPr>
              <a:t>루트해시만을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라이트노드는</a:t>
            </a:r>
            <a:r>
              <a:rPr lang="ko-KR" altLang="en-US" b="0" i="0" dirty="0">
                <a:solidFill>
                  <a:srgbClr val="666666"/>
                </a:solidFill>
                <a:effectLst/>
                <a:latin typeface="Spoqa Han Sans"/>
              </a:rPr>
              <a:t> 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이 이 블록에 있는지 확인을 받기 위해서 </a:t>
            </a:r>
            <a:r>
              <a:rPr lang="ko-KR" altLang="en-US" b="0" i="0" dirty="0" err="1">
                <a:solidFill>
                  <a:srgbClr val="666666"/>
                </a:solidFill>
                <a:effectLst/>
                <a:latin typeface="Spoqa Han Sans"/>
              </a:rPr>
              <a:t>모든것을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풀노드에게</a:t>
            </a:r>
            <a:r>
              <a:rPr lang="ko-KR" altLang="en-US" b="0" i="0" dirty="0">
                <a:solidFill>
                  <a:srgbClr val="666666"/>
                </a:solidFill>
                <a:effectLst/>
                <a:latin typeface="Spoqa Han Sans"/>
              </a:rPr>
              <a:t> 요청하면 </a:t>
            </a:r>
            <a:r>
              <a:rPr lang="ko-KR" altLang="en-US" b="0" i="0" dirty="0" err="1">
                <a:solidFill>
                  <a:srgbClr val="666666"/>
                </a:solidFill>
                <a:effectLst/>
                <a:latin typeface="Spoqa Han Sans"/>
              </a:rPr>
              <a:t>해쉬</a:t>
            </a:r>
            <a:r>
              <a:rPr lang="en-US" altLang="ko-KR" b="0" i="0" dirty="0">
                <a:solidFill>
                  <a:srgbClr val="666666"/>
                </a:solidFill>
                <a:effectLst/>
                <a:latin typeface="Spoqa Han Sans"/>
              </a:rPr>
              <a:t>2</a:t>
            </a:r>
            <a:r>
              <a:rPr lang="ko-KR" altLang="en-US" b="0" i="0" dirty="0">
                <a:solidFill>
                  <a:srgbClr val="666666"/>
                </a:solidFill>
                <a:effectLst/>
                <a:latin typeface="Spoqa Han Sans"/>
              </a:rPr>
              <a:t>와 해시</a:t>
            </a:r>
            <a:r>
              <a:rPr lang="en-US" altLang="ko-KR" b="0" i="0" dirty="0">
                <a:solidFill>
                  <a:srgbClr val="666666"/>
                </a:solidFill>
                <a:effectLst/>
                <a:latin typeface="Spoqa Han Sans"/>
              </a:rPr>
              <a:t>01</a:t>
            </a:r>
            <a:r>
              <a:rPr lang="ko-KR" altLang="en-US" b="0" i="0" dirty="0">
                <a:solidFill>
                  <a:srgbClr val="666666"/>
                </a:solidFill>
                <a:effectLst/>
                <a:latin typeface="Spoqa Han Sans"/>
              </a:rPr>
              <a:t>에 대한 정보만 전달해주는데</a:t>
            </a:r>
            <a:r>
              <a:rPr lang="en-US" altLang="ko-KR" b="0" i="0" dirty="0">
                <a:solidFill>
                  <a:srgbClr val="666666"/>
                </a:solidFill>
                <a:effectLst/>
                <a:latin typeface="Spoqa Han Sans"/>
              </a:rPr>
              <a:t>, </a:t>
            </a:r>
            <a:r>
              <a:rPr lang="ko-KR" altLang="en-US" b="0" i="0" dirty="0">
                <a:solidFill>
                  <a:srgbClr val="666666"/>
                </a:solidFill>
                <a:effectLst/>
                <a:latin typeface="Spoqa Han Sans"/>
              </a:rPr>
              <a:t>이것을 가지고 순서대로 재계산하여 루트해시를 </a:t>
            </a:r>
            <a:r>
              <a:rPr lang="ko-KR" altLang="en-US" b="0" i="0" dirty="0" err="1">
                <a:solidFill>
                  <a:srgbClr val="666666"/>
                </a:solidFill>
                <a:effectLst/>
                <a:latin typeface="Spoqa Han Sans"/>
              </a:rPr>
              <a:t>만들수</a:t>
            </a:r>
            <a:r>
              <a:rPr lang="ko-KR" altLang="en-US" b="0" i="0" dirty="0">
                <a:solidFill>
                  <a:srgbClr val="666666"/>
                </a:solidFill>
                <a:effectLst/>
                <a:latin typeface="Spoqa Han Sans"/>
              </a:rPr>
              <a:t> 있게  되며</a:t>
            </a:r>
            <a:r>
              <a:rPr lang="en-US" altLang="ko-KR" b="0" i="0" dirty="0">
                <a:solidFill>
                  <a:srgbClr val="666666"/>
                </a:solidFill>
                <a:effectLst/>
                <a:latin typeface="Spoqa Han Sans"/>
              </a:rPr>
              <a:t>, </a:t>
            </a:r>
            <a:r>
              <a:rPr lang="ko-KR" altLang="en-US" b="0" i="0" dirty="0">
                <a:solidFill>
                  <a:srgbClr val="666666"/>
                </a:solidFill>
                <a:effectLst/>
                <a:latin typeface="Spoqa Han Sans"/>
              </a:rPr>
              <a:t>그 루트해시 값이 자신이 가지고 있는 </a:t>
            </a:r>
            <a:r>
              <a:rPr lang="ko-KR" altLang="en-US" b="0" i="0" dirty="0" err="1">
                <a:solidFill>
                  <a:srgbClr val="666666"/>
                </a:solidFill>
                <a:effectLst/>
                <a:latin typeface="Spoqa Han Sans"/>
              </a:rPr>
              <a:t>루트해시값과</a:t>
            </a:r>
            <a:r>
              <a:rPr lang="ko-KR" altLang="en-US" b="0" i="0" dirty="0">
                <a:solidFill>
                  <a:srgbClr val="666666"/>
                </a:solidFill>
                <a:effectLst/>
                <a:latin typeface="Spoqa Han Sans"/>
              </a:rPr>
              <a:t> 같으면 </a:t>
            </a:r>
            <a:r>
              <a:rPr lang="en-US" altLang="ko-KR" b="0" i="0" dirty="0">
                <a:solidFill>
                  <a:srgbClr val="666666"/>
                </a:solidFill>
                <a:effectLst/>
                <a:latin typeface="Spoqa Han Sans"/>
              </a:rPr>
              <a:t>"</a:t>
            </a:r>
            <a:r>
              <a:rPr lang="ko-KR" altLang="en-US" b="0" i="0" dirty="0">
                <a:solidFill>
                  <a:srgbClr val="666666"/>
                </a:solidFill>
                <a:effectLst/>
                <a:latin typeface="Spoqa Han Sans"/>
              </a:rPr>
              <a:t>아</a:t>
            </a:r>
            <a:r>
              <a:rPr lang="en-US" altLang="ko-KR" b="0" i="0" dirty="0">
                <a:solidFill>
                  <a:srgbClr val="666666"/>
                </a:solidFill>
                <a:effectLst/>
                <a:latin typeface="Spoqa Han Sans"/>
              </a:rPr>
              <a:t>~ </a:t>
            </a:r>
            <a:r>
              <a:rPr lang="ko-KR" altLang="en-US" b="0" i="0" dirty="0">
                <a:solidFill>
                  <a:srgbClr val="666666"/>
                </a:solidFill>
                <a:effectLst/>
                <a:latin typeface="Spoqa Han Sans"/>
              </a:rPr>
              <a:t>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는 이 블록에 있는게 </a:t>
            </a:r>
            <a:r>
              <a:rPr lang="ko-KR" altLang="en-US" b="0" i="0" dirty="0" err="1">
                <a:solidFill>
                  <a:srgbClr val="666666"/>
                </a:solidFill>
                <a:effectLst/>
                <a:latin typeface="Spoqa Han Sans"/>
              </a:rPr>
              <a:t>맞구나</a:t>
            </a:r>
            <a:r>
              <a:rPr lang="en-US" altLang="ko-KR" b="0" i="0" dirty="0">
                <a:solidFill>
                  <a:srgbClr val="666666"/>
                </a:solidFill>
                <a:effectLst/>
                <a:latin typeface="Spoqa Han Sans"/>
              </a:rPr>
              <a:t>" </a:t>
            </a:r>
            <a:r>
              <a:rPr lang="ko-KR" altLang="en-US" b="0" i="0" dirty="0">
                <a:solidFill>
                  <a:srgbClr val="666666"/>
                </a:solidFill>
                <a:effectLst/>
                <a:latin typeface="Spoqa Han Sans"/>
              </a:rPr>
              <a:t>하고 </a:t>
            </a:r>
            <a:r>
              <a:rPr lang="ko-KR" altLang="en-US" b="0" i="0" dirty="0" err="1">
                <a:solidFill>
                  <a:srgbClr val="666666"/>
                </a:solidFill>
                <a:effectLst/>
                <a:latin typeface="Spoqa Han Sans"/>
              </a:rPr>
              <a:t>검증성공하게</a:t>
            </a:r>
            <a:r>
              <a:rPr lang="ko-KR" altLang="en-US" b="0" i="0" dirty="0">
                <a:solidFill>
                  <a:srgbClr val="666666"/>
                </a:solidFill>
                <a:effectLst/>
                <a:latin typeface="Spoqa Han Sans"/>
              </a:rPr>
              <a:t> 합니다</a:t>
            </a:r>
            <a:r>
              <a:rPr lang="en-US" altLang="ko-KR" b="0" i="0" dirty="0">
                <a:solidFill>
                  <a:srgbClr val="666666"/>
                </a:solidFill>
                <a:effectLst/>
                <a:latin typeface="Spoqa Han Sans"/>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1702533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60</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61</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63</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64</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2074795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70</a:t>
            </a:fld>
            <a:endParaRPr lang="ko-KR" altLang="en-US"/>
          </a:p>
        </p:txBody>
      </p:sp>
    </p:spTree>
    <p:extLst>
      <p:ext uri="{BB962C8B-B14F-4D97-AF65-F5344CB8AC3E}">
        <p14:creationId xmlns:p14="http://schemas.microsoft.com/office/powerpoint/2010/main" val="14417083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71</a:t>
            </a:fld>
            <a:endParaRPr lang="ko-KR" altLang="en-US"/>
          </a:p>
        </p:txBody>
      </p:sp>
    </p:spTree>
    <p:extLst>
      <p:ext uri="{BB962C8B-B14F-4D97-AF65-F5344CB8AC3E}">
        <p14:creationId xmlns:p14="http://schemas.microsoft.com/office/powerpoint/2010/main" val="1600532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9134221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77</a:t>
            </a:fld>
            <a:endParaRPr lang="ko-KR" altLang="en-US"/>
          </a:p>
        </p:txBody>
      </p:sp>
    </p:spTree>
    <p:extLst>
      <p:ext uri="{BB962C8B-B14F-4D97-AF65-F5344CB8AC3E}">
        <p14:creationId xmlns:p14="http://schemas.microsoft.com/office/powerpoint/2010/main" val="2908768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https://uxwing.com/page-source-code-icon/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ea typeface="맑은 고딕"/>
              </a:rPr>
              <a:t>이더리움</a:t>
            </a:r>
            <a:r>
              <a:rPr lang="en-US" altLang="ko-KR" dirty="0">
                <a:ea typeface="맑은 고딕"/>
              </a:rPr>
              <a:t> </a:t>
            </a:r>
            <a:r>
              <a:rPr lang="en-US" altLang="ko-KR" dirty="0" err="1">
                <a:ea typeface="맑은 고딕"/>
              </a:rPr>
              <a:t>마크</a:t>
            </a:r>
            <a:r>
              <a:rPr lang="en-US" altLang="ko-KR" dirty="0">
                <a:ea typeface="맑은 고딕"/>
              </a:rPr>
              <a:t> : https://www.pngwing.com/ko/free-png-neicv</a:t>
            </a:r>
            <a:endParaRPr lang="ko-KR" altLang="ko-KR" dirty="0">
              <a:ea typeface="맑은 고딕"/>
            </a:endParaRP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42709912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Account: https://ethereum.org/en/developers/docs/accounts/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79</a:t>
            </a:fld>
            <a:endParaRPr lang="ko-KR" altLang="en-US"/>
          </a:p>
        </p:txBody>
      </p:sp>
    </p:spTree>
    <p:extLst>
      <p:ext uri="{BB962C8B-B14F-4D97-AF65-F5344CB8AC3E}">
        <p14:creationId xmlns:p14="http://schemas.microsoft.com/office/powerpoint/2010/main" val="28493400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83</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84</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85</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https://wiki.ncsoft.com/pages/viewpage.action?pageId=466690987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1359371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87</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Nodes and Clients: https://ethereum.org/en/developers/docs/nodes-and-clients/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90</a:t>
            </a:fld>
            <a:endParaRPr lang="ko-KR" altLang="en-US"/>
          </a:p>
        </p:txBody>
      </p:sp>
    </p:spTree>
    <p:extLst>
      <p:ext uri="{BB962C8B-B14F-4D97-AF65-F5344CB8AC3E}">
        <p14:creationId xmlns:p14="http://schemas.microsoft.com/office/powerpoint/2010/main" val="3623470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94</a:t>
            </a:fld>
            <a:endParaRPr lang="ko-KR" altLang="en-US"/>
          </a:p>
        </p:txBody>
      </p:sp>
    </p:spTree>
    <p:extLst>
      <p:ext uri="{BB962C8B-B14F-4D97-AF65-F5344CB8AC3E}">
        <p14:creationId xmlns:p14="http://schemas.microsoft.com/office/powerpoint/2010/main" val="19905756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95</a:t>
            </a:fld>
            <a:endParaRPr lang="ko-KR" altLang="en-US"/>
          </a:p>
        </p:txBody>
      </p:sp>
    </p:spTree>
    <p:extLst>
      <p:ext uri="{BB962C8B-B14F-4D97-AF65-F5344CB8AC3E}">
        <p14:creationId xmlns:p14="http://schemas.microsoft.com/office/powerpoint/2010/main" val="3426627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96</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97</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98</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101</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102</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&gt; node .\nonce2.js</a:t>
            </a:r>
          </a:p>
          <a:p>
            <a:r>
              <a:rPr lang="en-US" altLang="ko-KR" dirty="0"/>
              <a:t>number: 7, 0 length: 1, hash: 0x0e9b80a0e46a4624d5f9d3ae02c9a3180f263d332bc109e61456d155de29b5c4</a:t>
            </a:r>
          </a:p>
          <a:p>
            <a:r>
              <a:rPr lang="en-US" altLang="ko-KR" dirty="0"/>
              <a:t>number: 604, 0 length: 2, hash: 0x00bb9f5f6617cc83190bfcae6431184e58d887c1062f1db3f65c77f5a1ae4e0a</a:t>
            </a:r>
          </a:p>
          <a:p>
            <a:r>
              <a:rPr lang="en-US" altLang="ko-KR" dirty="0"/>
              <a:t>number: 8181, 0 length: 4, hash: 0x0000e8d780492c1b9cdaa17edb6144a1ef37f6332df3a22e700c8c89ef48f012</a:t>
            </a:r>
          </a:p>
          <a:p>
            <a:r>
              <a:rPr lang="en-US" altLang="ko-KR" dirty="0"/>
              <a:t>number: 311931, 0 length: 5, hash: 0x00000c8e3778bc57ec33b2cc8116436db7ba63574d8bfac4bdabbdba021911cb</a:t>
            </a:r>
          </a:p>
          <a:p>
            <a:r>
              <a:rPr lang="en-US" altLang="ko-KR" dirty="0"/>
              <a:t>number: 16079576, 0 length: 6, hash: 0x0000003d9d700667b0ef527c6dfdd1301db42e935e9ed5c6504ad12ee28a1af5</a:t>
            </a:r>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107</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113</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115</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117</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ERC:</a:t>
            </a:r>
            <a:r>
              <a:rPr lang="ko-KR" altLang="en-US" b="0" i="0" dirty="0">
                <a:solidFill>
                  <a:srgbClr val="555555"/>
                </a:solidFill>
                <a:effectLst/>
                <a:latin typeface="se-nanumgothic"/>
              </a:rPr>
              <a:t> </a:t>
            </a:r>
            <a:r>
              <a:rPr lang="en-US" altLang="ko-KR" b="0" i="0" dirty="0">
                <a:solidFill>
                  <a:srgbClr val="555555"/>
                </a:solidFill>
                <a:effectLst/>
                <a:latin typeface="se-nanumgothic"/>
              </a:rPr>
              <a:t>https://ethereum.org/en/developers/docs/standards/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120</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121</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127</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129</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133</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135</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141</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142</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146</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149</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150</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151</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160</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162</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165</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166</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167</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168</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171</a:t>
            </a:fld>
            <a:endParaRPr lang="ko-KR" altLang="en-US"/>
          </a:p>
        </p:txBody>
      </p:sp>
    </p:spTree>
    <p:extLst>
      <p:ext uri="{BB962C8B-B14F-4D97-AF65-F5344CB8AC3E}">
        <p14:creationId xmlns:p14="http://schemas.microsoft.com/office/powerpoint/2010/main" val="173332445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173</a:t>
            </a:fld>
            <a:endParaRPr lang="ko-KR" altLang="en-US"/>
          </a:p>
        </p:txBody>
      </p:sp>
    </p:spTree>
    <p:extLst>
      <p:ext uri="{BB962C8B-B14F-4D97-AF65-F5344CB8AC3E}">
        <p14:creationId xmlns:p14="http://schemas.microsoft.com/office/powerpoint/2010/main" val="6487121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174</a:t>
            </a:fld>
            <a:endParaRPr lang="ko-KR" altLang="en-US"/>
          </a:p>
        </p:txBody>
      </p:sp>
    </p:spTree>
    <p:extLst>
      <p:ext uri="{BB962C8B-B14F-4D97-AF65-F5344CB8AC3E}">
        <p14:creationId xmlns:p14="http://schemas.microsoft.com/office/powerpoint/2010/main" val="12351301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https://iancoleman.io/bip39/#English</a:t>
            </a:r>
          </a:p>
          <a:p>
            <a:r>
              <a:rPr lang="en-US" altLang="ko-KR" dirty="0"/>
              <a:t>https://learnmeabitcoin.com/technical/mnemonic#pbkdf2---password-based-key-derivation-function-2</a:t>
            </a:r>
          </a:p>
          <a:p>
            <a:endParaRPr lang="en-US" altLang="ko-KR" dirty="0"/>
          </a:p>
          <a:p>
            <a:r>
              <a:rPr lang="en-US" altLang="ko-KR" dirty="0"/>
              <a:t>Mnemonic: fire entire drive car hole credit stumble endless empty rice wash banner</a:t>
            </a:r>
          </a:p>
          <a:p>
            <a:r>
              <a:rPr lang="en-US" altLang="ko-KR" dirty="0" err="1"/>
              <a:t>Etropy</a:t>
            </a:r>
            <a:r>
              <a:rPr lang="en-US" altLang="ko-KR" dirty="0"/>
              <a:t>: 01010111001010010111000100001101000100010010011011001010011001100011010111101010010011010100100100110111001001111101110110001001</a:t>
            </a:r>
          </a:p>
          <a:p>
            <a:r>
              <a:rPr lang="en-US" altLang="ko-KR" dirty="0"/>
              <a:t>Checksum : 0010</a:t>
            </a:r>
          </a:p>
          <a:p>
            <a:r>
              <a:rPr lang="en-US" altLang="ko-KR" dirty="0"/>
              <a:t>Seed: 54dbfe99cce868a23c92dfddd744921b8ea0a33c2b1653833741b177760151007490bed866606483b76e5efc3db5836aa9f90ab034cc7e68fb9a7bad24007a35</a:t>
            </a:r>
          </a:p>
          <a:p>
            <a:endParaRPr lang="en-US" altLang="ko-KR" dirty="0"/>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175</a:t>
            </a:fld>
            <a:endParaRPr lang="ko-KR" altLang="en-US"/>
          </a:p>
        </p:txBody>
      </p:sp>
    </p:spTree>
    <p:extLst>
      <p:ext uri="{BB962C8B-B14F-4D97-AF65-F5344CB8AC3E}">
        <p14:creationId xmlns:p14="http://schemas.microsoft.com/office/powerpoint/2010/main" val="3443172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a:defRPr baseline="0">
                <a:latin typeface="Arial" panose="020B0604020202020204" pitchFamily="34" charset="0"/>
                <a:ea typeface="맑은 고딕" panose="020B0503020000020004" pitchFamily="50" charset="-127"/>
              </a:defRPr>
            </a:lvl1pPr>
            <a:lvl2pPr>
              <a:defRPr baseline="0">
                <a:latin typeface="Arial" panose="020B0604020202020204" pitchFamily="34" charset="0"/>
                <a:ea typeface="맑은 고딕" panose="020B0503020000020004" pitchFamily="50" charset="-127"/>
              </a:defRPr>
            </a:lvl2pPr>
            <a:lvl3pPr>
              <a:defRPr baseline="0">
                <a:latin typeface="Arial" panose="020B0604020202020204" pitchFamily="34" charset="0"/>
                <a:ea typeface="맑은 고딕" panose="020B0503020000020004" pitchFamily="50" charset="-127"/>
              </a:defRPr>
            </a:lvl3pPr>
            <a:lvl4pPr>
              <a:defRPr baseline="0">
                <a:latin typeface="Arial" panose="020B0604020202020204" pitchFamily="34" charset="0"/>
                <a:ea typeface="맑은 고딕" panose="020B0503020000020004" pitchFamily="50" charset="-127"/>
              </a:defRPr>
            </a:lvl4pPr>
            <a:lvl5pPr>
              <a:defRPr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2022-05-10</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0.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19.png"/><Relationship Id="rId7" Type="http://schemas.openxmlformats.org/officeDocument/2006/relationships/image" Target="../media/image56.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20.sv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hyperlink" Target="https://bridge.avax.network/" TargetMode="External"/></Relationships>
</file>

<file path=ppt/slides/_rels/slide1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eprint.iacr.org/2013/881.pdf" TargetMode="External"/><Relationship Id="rId2" Type="http://schemas.openxmlformats.org/officeDocument/2006/relationships/hyperlink" Target="http://wiki.hash.kr/index.php/%EA%B3%A0%EC%8A%A4%ED%8A%B8_%ED%94%84%EB%A1%9C%ED%86%A0%EC%BD%9C" TargetMode="Externa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s://pmg.csail.mit.edu/papers/osdi99.pdf" TargetMode="External"/></Relationships>
</file>

<file path=ppt/slides/_rels/slide1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hyperlink" Target="https://velog.io/@dik654/BFT-3f1%EC%9D%B8-%EC%9D%B4%EC%9C%A0"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hyperlink" Target="https://arxiv.org/abs/1901.07160"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90.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89.png"/></Relationships>
</file>

<file path=ppt/slides/_rels/slide1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github.com/bitcoin/bips/blob/master/bip-0039.mediawiki" TargetMode="External"/><Relationship Id="rId2" Type="http://schemas.openxmlformats.org/officeDocument/2006/relationships/hyperlink" Target="https://github.com/bitcoin/bips/blob/master/bip-0032.mediawiki" TargetMode="External"/><Relationship Id="rId1" Type="http://schemas.openxmlformats.org/officeDocument/2006/relationships/slideLayout" Target="../slideLayouts/slideLayout2.xml"/><Relationship Id="rId5" Type="http://schemas.openxmlformats.org/officeDocument/2006/relationships/hyperlink" Target="https://github.com/bitcoin/bips/blob/master/bip-0044.mediawiki" TargetMode="External"/><Relationship Id="rId4" Type="http://schemas.openxmlformats.org/officeDocument/2006/relationships/hyperlink" Target="https://github.com/bitcoin/bips/blob/master/bip-0043.mediawiki"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github.com/bitcoin/bips/blob/master/bip-0039.mediawiki" TargetMode="External"/><Relationship Id="rId1" Type="http://schemas.openxmlformats.org/officeDocument/2006/relationships/slideLayout" Target="../slideLayouts/slideLayout2.xml"/><Relationship Id="rId4" Type="http://schemas.openxmlformats.org/officeDocument/2006/relationships/hyperlink" Target="https://csrc.nist.gov/glossary/term/deterministic_random_bit_generator" TargetMode="External"/></Relationships>
</file>

<file path=ppt/slides/_rels/slide178.xml.rels><?xml version="1.0" encoding="UTF-8" standalone="yes"?>
<Relationships xmlns="http://schemas.openxmlformats.org/package/2006/relationships"><Relationship Id="rId3" Type="http://schemas.openxmlformats.org/officeDocument/2006/relationships/hyperlink" Target="https://raw.githubusercontent.com/bitcoin/bips/master/bip-0039/english.txt" TargetMode="External"/><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iancoleman.io/bip39/#english" TargetMode="External"/><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csrc.nist.gov/glossary/term/deterministic_random_bit_generator" TargetMode="External"/><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hyperlink" Target="https://github.com/bitcoin/bips/blob/master/bip-0032.mediawiki" TargetMode="External"/></Relationships>
</file>

<file path=ppt/slides/_rels/slide18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hyperlink" Target="https://github.com/satoshilabs/slips"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hyperlink" Target="https://github.com/bitcoin/bips/blob/master/bip-0043.mediawiki"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bitcoin/bips/blob/master/bip-0044.mediawiki" TargetMode="External"/><Relationship Id="rId2" Type="http://schemas.openxmlformats.org/officeDocument/2006/relationships/hyperlink" Target="https://github.com/satoshilabs/slips/blob/master/slip-0044.md" TargetMode="Externa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fon.hum.uva.nl/rob/Courses/InformationInSpeech/CDROM/Literature/LOTwinterschool2006/szabo.best.vwh.net/smart.contracts.html"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hyperlink" Target="https://www.fon.hum.uva.nl/rob/Courses/InformationInSpeech/CDROM/Literature/LOTwinterschool2006/szabo.best.vwh.net/smart_contracts_2.html" TargetMode="External"/><Relationship Id="rId4" Type="http://schemas.openxmlformats.org/officeDocument/2006/relationships/hyperlink" Target="https://www.fon.hum.uva.nl/rob/Courses/InformationInSpeech/CDROM/Literature/LOTwinterschool2006/szabo.best.vwh.net/smart_contracts_glossary.html" TargetMode="Externa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16.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hyperlink" Target="https://en.bitcoin.it/wiki/Script"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hyperlink" Target="https://bitcoinexplorer.org/tx/f4515fed3dc4a19b90a317b9840c243bac26114cf637522373a7d486b372600b"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hyperlink" Target="https://bitcoinexplorer.org/tx/e9a66845e05d5abc0ad04ec80f774a7e585c6e8db975962d069a522137b80c1d"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hyperlink" Target="https://bitcoinexplorer.org/tx/e9a66845e05d5abc0ad04ec80f774a7e585c6e8db975962d069a522137b80c1d"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107.sv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22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59.svg"/><Relationship Id="rId7" Type="http://schemas.openxmlformats.org/officeDocument/2006/relationships/image" Target="../media/image112.svg"/><Relationship Id="rId12" Type="http://schemas.openxmlformats.org/officeDocument/2006/relationships/image" Target="../media/image117.png"/><Relationship Id="rId2" Type="http://schemas.openxmlformats.org/officeDocument/2006/relationships/image" Target="../media/image58.png"/><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svg"/><Relationship Id="rId14" Type="http://schemas.openxmlformats.org/officeDocument/2006/relationships/image" Target="../media/image119.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src.nist.gov/publications/detail/fips/197/fin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csrc.nist.gov/news/1997/announcing-development-of-fips-for-advanced-encryp" TargetMode="Externa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8.sv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2.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sv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gi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secg.org/sec2-v2.pdf" TargetMode="External"/><Relationship Id="rId2" Type="http://schemas.openxmlformats.org/officeDocument/2006/relationships/hyperlink" Target="https://nvlpubs.nist.gov/nistpubs/FIPS/NIST.FIPS.186-4.pdf"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hyperlink" Target="http://www.secg.org/sec1-v2.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www.secg.org/sec1-v2.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7"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namu.wiki/w/%EB%B9%84%EC%9E%94%ED%8B%B0%EC%9B%80%20%EC%9E%A5%EA%B5%B0%20%EB%AC%B8%EC%A0%9C" TargetMode="External"/><Relationship Id="rId5" Type="http://schemas.openxmlformats.org/officeDocument/2006/relationships/hyperlink" Target="https://ko.wikipedia.org/wiki/%EB%B9%84%EC%9E%94%ED%8B%B0%EC%9B%80_%EC%9E%A5%EC%95%A0_%ED%97%88%EC%9A%A9" TargetMode="External"/><Relationship Id="rId4" Type="http://schemas.openxmlformats.org/officeDocument/2006/relationships/hyperlink" Target="https://dl.acm.org/doi/10.1145/357172.357176"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a:t>
            </a:r>
            <a:r>
              <a:rPr lang="ko-KR" altLang="en-US" sz="1600" dirty="0">
                <a:solidFill>
                  <a:srgbClr val="DBAC7D"/>
                </a:solidFill>
              </a:rPr>
              <a:t>블록의 해시에 필요한 </a:t>
            </a:r>
            <a:r>
              <a:rPr lang="en-US" altLang="ko-KR" sz="1600" dirty="0">
                <a:solidFill>
                  <a:srgbClr val="DBAC7D"/>
                </a:solidFill>
              </a:rPr>
              <a:t>0 </a:t>
            </a:r>
            <a:r>
              <a:rPr lang="ko-KR" altLang="en-US" sz="1600" dirty="0">
                <a:solidFill>
                  <a:srgbClr val="DBAC7D"/>
                </a:solidFill>
              </a:rPr>
              <a:t>비트를 주는 값이 발견될 때까지 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1" y="3432074"/>
            <a:ext cx="5318123"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a:t>
            </a:r>
            <a:r>
              <a:rPr lang="en-US" altLang="ko-KR" dirty="0" err="1">
                <a:solidFill>
                  <a:schemeClr val="bg1">
                    <a:lumMod val="85000"/>
                  </a:schemeClr>
                </a:solidFill>
                <a:latin typeface="Arial" panose="020B0604020202020204" pitchFamily="34" charset="0"/>
              </a:rPr>
              <a:t>tx</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1887089053"/>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e9b80a0e46a4624d5f9d3ae02c9a3180f263d332bc109e61456d155de29b5c4</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604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bb9f5f6617cc83190bfcae6431184e58d887c1062f1db3f65c77f5a1ae4e0a</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8181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e8d780492c1b9cdaa17edb6144a1ef37f6332df3a22e700c8c89ef48f012</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5</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311931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a:t>
                      </a:r>
                      <a:r>
                        <a:rPr lang="en-US" altLang="ko-KR" sz="1600" baseline="0" dirty="0">
                          <a:solidFill>
                            <a:schemeClr val="bg1">
                              <a:lumMod val="85000"/>
                            </a:schemeClr>
                          </a:solidFill>
                          <a:latin typeface="Consolas" panose="020B0609020204030204" pitchFamily="49" charset="0"/>
                        </a:rPr>
                        <a:t>c8e3778bc57ec33b2cc8116436db7ba63574d8bfac4bdabbdba021911cb</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16079576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3d9d700667b0ef527c6dfdd1301db42e935e9ed5c6504ad12ee28a1af5</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
        <p:nvSpPr>
          <p:cNvPr id="14" name="Rectangle 3">
            <a:extLst>
              <a:ext uri="{FF2B5EF4-FFF2-40B4-BE49-F238E27FC236}">
                <a16:creationId xmlns:a16="http://schemas.microsoft.com/office/drawing/2014/main" id="{D626A0E2-0200-4BC7-87A6-9BE713B9C508}"/>
              </a:ext>
            </a:extLst>
          </p:cNvPr>
          <p:cNvSpPr>
            <a:spLocks noChangeArrowheads="1"/>
          </p:cNvSpPr>
          <p:nvPr/>
        </p:nvSpPr>
        <p:spPr bwMode="auto">
          <a:xfrm>
            <a:off x="5721072" y="3798898"/>
            <a:ext cx="6229628" cy="2723823"/>
          </a:xfrm>
          <a:prstGeom prst="rect">
            <a:avLst/>
          </a:prstGeom>
          <a:noFill/>
          <a:ln w="6350">
            <a:solidFill>
              <a:schemeClr val="bg1">
                <a:lumMod val="50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en-US"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`{"from":"A","to":"B","value":1000,"nonce":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9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9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nonce</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0x</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9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9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925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비트코인</a:t>
            </a:r>
            <a:endParaRPr lang="en-US" altLang="ko-KR" dirty="0"/>
          </a:p>
          <a:p>
            <a:pPr marL="285750" indent="-285750"/>
            <a:r>
              <a:rPr lang="ko-KR" altLang="en-US" sz="1600" dirty="0"/>
              <a:t>신뢰가 아닌 암호학적인 증명에 기반한 전자 화폐 시스템 </a:t>
            </a:r>
            <a:endParaRPr lang="en-US" altLang="ko-KR" sz="1600" dirty="0"/>
          </a:p>
          <a:p>
            <a:pPr marL="285750" indent="-285750"/>
            <a:r>
              <a:rPr lang="ko-KR" altLang="en-US" sz="1600" dirty="0"/>
              <a:t>탈중앙화 디지털 자산의 첫 번째 사례</a:t>
            </a:r>
            <a:endParaRPr lang="en-US" altLang="ko-KR" sz="1600" dirty="0"/>
          </a:p>
          <a:p>
            <a:pPr marL="285750" indent="-285750"/>
            <a:r>
              <a:rPr lang="ko-KR" altLang="en-US" sz="1600" dirty="0"/>
              <a:t>분산 합의 </a:t>
            </a:r>
            <a:r>
              <a:rPr lang="ko-KR" altLang="en-US" sz="1600" dirty="0" err="1"/>
              <a:t>수단으로서의</a:t>
            </a:r>
            <a:r>
              <a:rPr lang="ko-KR" altLang="en-US" sz="1600" dirty="0"/>
              <a:t> 블록체인 기술</a:t>
            </a:r>
            <a:endParaRPr lang="en-US" altLang="ko-KR" sz="1600" dirty="0"/>
          </a:p>
          <a:p>
            <a:pPr indent="0">
              <a:buNone/>
            </a:pPr>
            <a:endParaRPr lang="en-US" altLang="ko-KR" sz="1600" dirty="0"/>
          </a:p>
          <a:p>
            <a:pPr indent="0">
              <a:buNone/>
            </a:pPr>
            <a:r>
              <a:rPr lang="ko-KR" altLang="en-US" dirty="0" err="1"/>
              <a:t>이더리움</a:t>
            </a:r>
            <a:endParaRPr lang="en-US" altLang="ko-KR" dirty="0"/>
          </a:p>
          <a:p>
            <a:pPr marL="285750" indent="-285750"/>
            <a:r>
              <a:rPr lang="ko-KR" altLang="en-US" sz="1600" dirty="0"/>
              <a:t>스마트 </a:t>
            </a:r>
            <a:r>
              <a:rPr lang="ko-KR" altLang="en-US" sz="1600" dirty="0" err="1"/>
              <a:t>컨트랙트와</a:t>
            </a:r>
            <a:r>
              <a:rPr lang="ko-KR" altLang="en-US" sz="1600" dirty="0"/>
              <a:t> </a:t>
            </a:r>
            <a:r>
              <a:rPr lang="ko-KR" altLang="en-US" sz="1600" dirty="0" err="1"/>
              <a:t>탈중앙화된</a:t>
            </a:r>
            <a:r>
              <a:rPr lang="ko-KR" altLang="en-US" sz="1600" dirty="0"/>
              <a:t> 어플리케이션 플랫폼</a:t>
            </a:r>
            <a:endParaRPr lang="en-US" altLang="ko-KR" sz="1600" dirty="0"/>
          </a:p>
          <a:p>
            <a:pPr marL="285750" indent="-285750"/>
            <a:r>
              <a:rPr lang="ko-KR" altLang="en-US" sz="1600" dirty="0" err="1"/>
              <a:t>튜링완전</a:t>
            </a:r>
            <a:r>
              <a:rPr lang="en-US" altLang="ko-KR" sz="1600" dirty="0"/>
              <a:t>(</a:t>
            </a:r>
            <a:r>
              <a:rPr lang="en-US" altLang="ko-KR" sz="1600" dirty="0" err="1"/>
              <a:t>turing</a:t>
            </a:r>
            <a:r>
              <a:rPr lang="en-US" altLang="ko-KR" sz="1600" dirty="0"/>
              <a:t>-complete) </a:t>
            </a:r>
            <a:r>
              <a:rPr lang="ko-KR" altLang="en-US" sz="1600" dirty="0"/>
              <a:t>프로그래밍 언어 지원 블록체인</a:t>
            </a:r>
            <a:endParaRPr lang="en-US" altLang="ko-KR" sz="1600" dirty="0"/>
          </a:p>
          <a:p>
            <a:pPr marL="285750" indent="-285750"/>
            <a:r>
              <a:rPr lang="ko-KR" altLang="en-US" sz="1600" dirty="0"/>
              <a:t>규칙에 따라 </a:t>
            </a:r>
            <a:r>
              <a:rPr lang="en-US" altLang="ko-KR" sz="1600" dirty="0"/>
              <a:t>'</a:t>
            </a:r>
            <a:r>
              <a:rPr lang="ko-KR" altLang="en-US" sz="1600" dirty="0"/>
              <a:t>상태</a:t>
            </a:r>
            <a:r>
              <a:rPr lang="en-US" altLang="ko-KR" sz="1600" dirty="0"/>
              <a:t>'</a:t>
            </a:r>
            <a:r>
              <a:rPr lang="ko-KR" altLang="en-US" sz="1600" dirty="0"/>
              <a:t>를 변환시키는 기능이 포함된 </a:t>
            </a:r>
            <a:r>
              <a:rPr lang="en-US" altLang="ko-KR" sz="1600" dirty="0"/>
              <a:t>"</a:t>
            </a:r>
            <a:r>
              <a:rPr lang="ko-KR" altLang="en-US" sz="1600" dirty="0"/>
              <a:t>계약</a:t>
            </a:r>
            <a:r>
              <a:rPr lang="en-US" altLang="ko-KR" sz="1600" dirty="0"/>
              <a:t>(contracts)"</a:t>
            </a:r>
            <a:r>
              <a:rPr lang="ko-KR" altLang="en-US" sz="1600" dirty="0"/>
              <a:t> 작성 가능</a:t>
            </a:r>
            <a:endParaRPr lang="en-US" altLang="ko-KR" sz="1600" dirty="0"/>
          </a:p>
          <a:p>
            <a:pPr marL="285750" indent="-285750"/>
            <a:r>
              <a:rPr lang="ko-KR" altLang="en-US" sz="1600" dirty="0"/>
              <a:t>거의 모든 형태의 어플리케이션을 만들어낼 수 있도록 지원</a:t>
            </a:r>
            <a:endParaRPr lang="en-US" altLang="ko-KR" sz="1600" dirty="0"/>
          </a:p>
          <a:p>
            <a:pPr marL="285750" indent="-285750"/>
            <a:endParaRPr lang="en-US" altLang="ko-KR" dirty="0"/>
          </a:p>
          <a:p>
            <a:pPr marL="285750" indent="-285750"/>
            <a:endParaRPr lang="en-US" altLang="ko-KR" dirty="0"/>
          </a:p>
          <a:p>
            <a:pPr marL="285750" indent="-285750"/>
            <a:endParaRPr lang="en-US" altLang="ko-KR" dirty="0"/>
          </a:p>
          <a:p>
            <a:pPr marL="285750" indent="-285750"/>
            <a:endParaRPr lang="en-US" altLang="ko-KR" dirty="0"/>
          </a:p>
          <a:p>
            <a:pPr indent="0">
              <a:buNone/>
            </a:pPr>
            <a:endParaRPr lang="en-US" altLang="ko-KR" sz="1600" dirty="0"/>
          </a:p>
          <a:p>
            <a:pPr indent="0">
              <a:buNone/>
            </a:pPr>
            <a:endParaRPr lang="ko-KR" altLang="en-US"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Tree>
    <p:extLst>
      <p:ext uri="{BB962C8B-B14F-4D97-AF65-F5344CB8AC3E}">
        <p14:creationId xmlns:p14="http://schemas.microsoft.com/office/powerpoint/2010/main" val="28639430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2852063" cy="646331"/>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sp>
        <p:nvSpPr>
          <p:cNvPr id="6" name="자유형: 도형 5">
            <a:extLst>
              <a:ext uri="{FF2B5EF4-FFF2-40B4-BE49-F238E27FC236}">
                <a16:creationId xmlns:a16="http://schemas.microsoft.com/office/drawing/2014/main" id="{71CF6512-E17F-47C7-AEBA-177A019548B1}"/>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258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a:p>
            <a:pPr marL="702900" lvl="1" indent="-342900"/>
            <a:r>
              <a:rPr lang="en-US" altLang="ko-KR" sz="2300" dirty="0"/>
              <a:t>chainwork </a:t>
            </a:r>
            <a:r>
              <a:rPr lang="ko-KR" altLang="en-US" sz="2300" dirty="0"/>
              <a:t>가 높은 체인을 선택 </a:t>
            </a:r>
            <a:r>
              <a:rPr lang="en-US" altLang="ko-KR" sz="2300" dirty="0"/>
              <a:t>(</a:t>
            </a:r>
            <a:r>
              <a:rPr lang="ko-KR" altLang="en-US" sz="2300" dirty="0"/>
              <a:t>이전 블록 </a:t>
            </a:r>
            <a:r>
              <a:rPr lang="en-US" altLang="ko-KR" sz="2300" dirty="0"/>
              <a:t>chainwork</a:t>
            </a:r>
            <a:r>
              <a:rPr lang="ko-KR" altLang="en-US" sz="2300" dirty="0"/>
              <a:t>와 </a:t>
            </a:r>
            <a:r>
              <a:rPr lang="en-US" altLang="ko-KR" sz="2300" dirty="0"/>
              <a:t>difficult</a:t>
            </a:r>
            <a:r>
              <a:rPr lang="ko-KR" altLang="en-US" sz="2300" dirty="0"/>
              <a:t>만 영향 </a:t>
            </a:r>
            <a:r>
              <a:rPr lang="en-US" altLang="ko-KR" sz="2300" dirty="0"/>
              <a:t>-&gt; </a:t>
            </a:r>
            <a:r>
              <a:rPr lang="ko-KR" altLang="en-US" sz="2300" dirty="0"/>
              <a:t>가장 긴 체인 선택</a:t>
            </a:r>
            <a:r>
              <a:rPr lang="en-US" altLang="ko-KR" sz="2300" dirty="0"/>
              <a:t>)</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 </a:t>
            </a:r>
            <a:r>
              <a:rPr lang="ko-KR" altLang="en-US" dirty="0"/>
              <a:t>중 </a:t>
            </a:r>
            <a:r>
              <a:rPr lang="en-US" altLang="ko-KR" dirty="0"/>
              <a:t>Application(</a:t>
            </a:r>
            <a:r>
              <a:rPr lang="ko-KR" altLang="en-US" dirty="0"/>
              <a:t>예</a:t>
            </a:r>
            <a:r>
              <a:rPr lang="en-US" altLang="ko-KR" dirty="0"/>
              <a:t>) Smart Contract Format)</a:t>
            </a:r>
            <a:r>
              <a:rPr lang="ko-KR" altLang="en-US" dirty="0"/>
              <a:t>과 연관된 것</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NIST</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67621"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p>
        </p:txBody>
      </p:sp>
    </p:spTree>
    <p:extLst>
      <p:ext uri="{BB962C8B-B14F-4D97-AF65-F5344CB8AC3E}">
        <p14:creationId xmlns:p14="http://schemas.microsoft.com/office/powerpoint/2010/main" val="35521926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a:t>불확실성</a:t>
            </a:r>
            <a:r>
              <a:rPr lang="en-US" altLang="ko-KR" dirty="0"/>
              <a:t>,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p:txBody>
          <a:bodyPr/>
          <a:lstStyle/>
          <a:p>
            <a:r>
              <a:rPr lang="en-US" altLang="ko-KR" dirty="0"/>
              <a:t>10</a:t>
            </a:r>
            <a:r>
              <a:rPr lang="ko-KR" altLang="en-US" dirty="0"/>
              <a:t>진수</a:t>
            </a:r>
            <a:r>
              <a:rPr lang="en-US" altLang="ko-KR" dirty="0"/>
              <a:t>, 2</a:t>
            </a:r>
            <a:r>
              <a:rPr lang="ko-KR" altLang="en-US" dirty="0"/>
              <a:t>진수</a:t>
            </a:r>
            <a:r>
              <a:rPr lang="en-US" altLang="ko-KR" dirty="0"/>
              <a:t>, 16</a:t>
            </a:r>
            <a:r>
              <a:rPr lang="ko-KR" altLang="en-US" dirty="0"/>
              <a:t>진수</a:t>
            </a:r>
            <a:endParaRPr lang="en-US" altLang="ko-KR" dirty="0"/>
          </a:p>
          <a:p>
            <a:r>
              <a:rPr lang="ko-KR" altLang="en-US" dirty="0"/>
              <a:t>나머지</a:t>
            </a:r>
            <a:r>
              <a:rPr lang="en-US" altLang="ko-KR" dirty="0"/>
              <a:t>(modulo) </a:t>
            </a:r>
            <a:r>
              <a:rPr lang="ko-KR" altLang="en-US" dirty="0"/>
              <a:t>연산</a:t>
            </a:r>
            <a:endParaRPr lang="en-US" altLang="ko-KR" dirty="0"/>
          </a:p>
          <a:p>
            <a:r>
              <a:rPr lang="ko-KR" altLang="en-US" dirty="0"/>
              <a:t>해시</a:t>
            </a:r>
            <a:r>
              <a:rPr lang="en-US" altLang="ko-KR" dirty="0"/>
              <a:t>(Hash) </a:t>
            </a:r>
            <a:r>
              <a:rPr lang="ko-KR" altLang="en-US" dirty="0"/>
              <a:t>함수</a:t>
            </a:r>
            <a:endParaRPr lang="en-US" altLang="ko-KR" dirty="0"/>
          </a:p>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a:t>
            </a:r>
          </a:p>
          <a:p>
            <a:r>
              <a:rPr lang="ko-KR" altLang="en-US" dirty="0"/>
              <a:t>비대칭키 암호 </a:t>
            </a:r>
            <a:r>
              <a:rPr lang="en-US" altLang="ko-KR" dirty="0"/>
              <a:t>- </a:t>
            </a:r>
            <a:r>
              <a:rPr lang="ko-KR" altLang="en-US" dirty="0"/>
              <a:t>타원곡선 암호</a:t>
            </a:r>
            <a:r>
              <a:rPr lang="en-US" altLang="ko-KR" dirty="0"/>
              <a:t>(ECC, Elliptic Curve Cryptography)</a:t>
            </a:r>
          </a:p>
          <a:p>
            <a:r>
              <a:rPr lang="en-US" altLang="ko-KR" dirty="0"/>
              <a:t>256bit</a:t>
            </a:r>
          </a:p>
          <a:p>
            <a:endParaRPr lang="ko-KR" altLang="en-US"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1E9446-3F03-49BE-9DCC-CC73E23F8F88}"/>
              </a:ext>
            </a:extLst>
          </p:cNvPr>
          <p:cNvSpPr>
            <a:spLocks noGrp="1"/>
          </p:cNvSpPr>
          <p:nvPr>
            <p:ph idx="1"/>
          </p:nvPr>
        </p:nvSpPr>
        <p:spPr/>
        <p:txBody>
          <a:bodyPr/>
          <a:lstStyle/>
          <a:p>
            <a:r>
              <a:rPr lang="en-US" altLang="ko-KR" dirty="0"/>
              <a:t>Greedy Heaviest Object subtree protocol</a:t>
            </a:r>
          </a:p>
          <a:p>
            <a:r>
              <a:rPr lang="en-US" altLang="ko-KR" dirty="0">
                <a:hlinkClick r:id="rId2"/>
              </a:rPr>
              <a:t>http://wiki.hash.kr/index.php/%EA%B3%A0%EC%8A%A4%ED%8A%B8_%ED%94%84%EB%A1%9C%ED%86%A0%EC%BD%9C</a:t>
            </a:r>
            <a:endParaRPr lang="en-US" altLang="ko-KR" dirty="0"/>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등장한 고스트 프로토콜은 </a:t>
            </a:r>
            <a:r>
              <a:rPr lang="ko-KR" altLang="en-US" dirty="0" err="1"/>
              <a:t>비트코인의</a:t>
            </a:r>
            <a:r>
              <a:rPr lang="ko-KR" altLang="en-US" dirty="0"/>
              <a:t> 성능과 보안성 향상을 위한 프로토콜이다</a:t>
            </a:r>
            <a:r>
              <a:rPr lang="en-US" altLang="ko-KR" dirty="0"/>
              <a:t>. </a:t>
            </a:r>
            <a:r>
              <a:rPr lang="ko-KR" altLang="en-US" dirty="0"/>
              <a:t>블록체인은 블록들이 네트워크를 통해 전파되는데</a:t>
            </a:r>
            <a:r>
              <a:rPr lang="en-US" altLang="ko-KR" dirty="0"/>
              <a:t>, </a:t>
            </a:r>
            <a:r>
              <a:rPr lang="ko-KR" altLang="en-US" dirty="0"/>
              <a:t>일정한 시간에 맞게 다음 블록을 생성하며 블록의 길이를 결정한다</a:t>
            </a:r>
            <a:r>
              <a:rPr lang="en-US" altLang="ko-KR" dirty="0"/>
              <a:t>. </a:t>
            </a:r>
            <a:r>
              <a:rPr lang="ko-KR" altLang="en-US" dirty="0"/>
              <a:t>하지만 생성되는 블록들의 블록보다 더 긴 블록이 생성되는 경우 이중지불 문제가 발생하게 된다</a:t>
            </a:r>
            <a:r>
              <a:rPr lang="en-US" altLang="ko-KR" dirty="0"/>
              <a:t>.</a:t>
            </a:r>
          </a:p>
          <a:p>
            <a:r>
              <a:rPr lang="ko-KR" altLang="en-US" dirty="0"/>
              <a:t>이를 보완하기 위해 등장한 고스트 프로토콜은 이러한 블록들을 트리 형태로 생성하여 해당 블록의 부모블록</a:t>
            </a:r>
            <a:r>
              <a:rPr lang="en-US" altLang="ko-KR" dirty="0"/>
              <a:t>, </a:t>
            </a:r>
            <a:r>
              <a:rPr lang="ko-KR" altLang="en-US" dirty="0"/>
              <a:t>조상블록 그리고 자손블록까지 블록의 가중치 값을 계산하여 블록의 길이를 정한다</a:t>
            </a:r>
            <a:r>
              <a:rPr lang="en-US" altLang="ko-KR" dirty="0"/>
              <a:t>. </a:t>
            </a:r>
            <a:r>
              <a:rPr lang="ko-KR" altLang="en-US" dirty="0"/>
              <a:t>이렇게 트리 형태의 블록체인이 형성되면 단일 형태로 생성된 악의적인 블록의 선택을 방지할 수 있고 정보의 무결성을 보장할 수 있을 뿐만 아니라 네트워크의 보안 손실을 방지할 수 있다</a:t>
            </a:r>
            <a:r>
              <a:rPr lang="en-US" altLang="ko-KR" dirty="0"/>
              <a:t>.</a:t>
            </a:r>
          </a:p>
          <a:p>
            <a:r>
              <a:rPr lang="en-US" altLang="ko-KR" dirty="0">
                <a:hlinkClick r:id="rId3"/>
              </a:rPr>
              <a:t>https://eprint.iacr.org/2013/881.pdf</a:t>
            </a:r>
            <a:endParaRPr lang="en-US" altLang="ko-KR" dirty="0"/>
          </a:p>
          <a:p>
            <a:endParaRPr lang="ko-KR" altLang="en-US" dirty="0"/>
          </a:p>
        </p:txBody>
      </p:sp>
      <p:sp>
        <p:nvSpPr>
          <p:cNvPr id="3" name="제목 2">
            <a:extLst>
              <a:ext uri="{FF2B5EF4-FFF2-40B4-BE49-F238E27FC236}">
                <a16:creationId xmlns:a16="http://schemas.microsoft.com/office/drawing/2014/main" id="{93595D47-6053-42B4-B312-BF7566E5171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18691927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7C0A20-7B88-41C1-B0AF-97FB2CA6639C}"/>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9132492A-4148-4AFF-A878-612CF07CA7C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8965724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337BA0-5CC3-44B2-A419-7301FC4461C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5607705B-759F-455F-96F7-20F00205F03E}"/>
              </a:ext>
            </a:extLst>
          </p:cNvPr>
          <p:cNvSpPr>
            <a:spLocks noGrp="1"/>
          </p:cNvSpPr>
          <p:nvPr>
            <p:ph type="title"/>
          </p:nvPr>
        </p:nvSpPr>
        <p:spPr/>
        <p:txBody>
          <a:bodyPr/>
          <a:lstStyle/>
          <a:p>
            <a:r>
              <a:rPr lang="en-US" altLang="ko-KR" dirty="0"/>
              <a:t>Bitcoin </a:t>
            </a:r>
            <a:r>
              <a:rPr lang="en-US" altLang="ko-KR" dirty="0" err="1"/>
              <a:t>PoW</a:t>
            </a:r>
            <a:r>
              <a:rPr lang="en-US" altLang="ko-KR" dirty="0"/>
              <a:t> </a:t>
            </a:r>
            <a:r>
              <a:rPr lang="ko-KR" altLang="en-US" dirty="0"/>
              <a:t>성능 한계</a:t>
            </a:r>
          </a:p>
        </p:txBody>
      </p:sp>
    </p:spTree>
    <p:extLst>
      <p:ext uri="{BB962C8B-B14F-4D97-AF65-F5344CB8AC3E}">
        <p14:creationId xmlns:p14="http://schemas.microsoft.com/office/powerpoint/2010/main" val="37434637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a:t>
            </a:r>
          </a:p>
          <a:p>
            <a:pPr marL="285750" indent="-285750"/>
            <a:r>
              <a:rPr lang="en-US" altLang="ko-KR" sz="1600"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p>
          <a:p>
            <a:pPr indent="0">
              <a:buNone/>
            </a:pPr>
            <a:endParaRPr lang="en-US" altLang="ko-KR" dirty="0"/>
          </a:p>
          <a:p>
            <a:pPr indent="0">
              <a:buNone/>
            </a:pPr>
            <a:endParaRPr lang="en-US" altLang="ko-KR" dirty="0"/>
          </a:p>
          <a:p>
            <a:pPr indent="0">
              <a:buNone/>
            </a:pPr>
            <a:endParaRPr lang="en-US" altLang="ko-KR" sz="100" dirty="0"/>
          </a:p>
          <a:p>
            <a:pPr indent="0">
              <a:buNone/>
            </a:pPr>
            <a:r>
              <a:rPr lang="en-US" altLang="ko-KR" sz="1600" dirty="0"/>
              <a:t>2</a:t>
            </a:r>
            <a:r>
              <a:rPr lang="ko-KR" altLang="en-US" sz="1600" dirty="0"/>
              <a:t>진수 자릿수별 </a:t>
            </a:r>
            <a:r>
              <a:rPr lang="en-US" altLang="ko-KR" sz="1600" dirty="0"/>
              <a:t>10</a:t>
            </a:r>
            <a:r>
              <a:rPr lang="ko-KR" altLang="en-US" sz="1600" dirty="0"/>
              <a:t>진수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2188511126"/>
              </p:ext>
            </p:extLst>
          </p:nvPr>
        </p:nvGraphicFramePr>
        <p:xfrm>
          <a:off x="313898" y="2014491"/>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dirty="0">
                          <a:solidFill>
                            <a:srgbClr val="3F3F3F"/>
                          </a:solidFill>
                        </a:rPr>
                        <a:t>10</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332550">
                <a:tc>
                  <a:txBody>
                    <a:bodyPr/>
                    <a:lstStyle/>
                    <a:p>
                      <a:pPr algn="ctr" latinLnBrk="1"/>
                      <a:r>
                        <a:rPr lang="en-US" altLang="ko-KR" sz="1400" dirty="0">
                          <a:solidFill>
                            <a:srgbClr val="3F3F3F"/>
                          </a:solidFill>
                        </a:rPr>
                        <a:t>2</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1430970318"/>
              </p:ext>
            </p:extLst>
          </p:nvPr>
        </p:nvGraphicFramePr>
        <p:xfrm>
          <a:off x="313898" y="3348698"/>
          <a:ext cx="6757884" cy="914400"/>
        </p:xfrm>
        <a:graphic>
          <a:graphicData uri="http://schemas.openxmlformats.org/drawingml/2006/table">
            <a:tbl>
              <a:tblPr firstRow="1" bandRow="1">
                <a:tableStyleId>{8799B23B-EC83-4686-B30A-512413B5E67A}</a:tableStyleId>
              </a:tblPr>
              <a:tblGrid>
                <a:gridCol w="965412">
                  <a:extLst>
                    <a:ext uri="{9D8B030D-6E8A-4147-A177-3AD203B41FA5}">
                      <a16:colId xmlns:a16="http://schemas.microsoft.com/office/drawing/2014/main" val="1341542236"/>
                    </a:ext>
                  </a:extLst>
                </a:gridCol>
                <a:gridCol w="965412">
                  <a:extLst>
                    <a:ext uri="{9D8B030D-6E8A-4147-A177-3AD203B41FA5}">
                      <a16:colId xmlns:a16="http://schemas.microsoft.com/office/drawing/2014/main" val="142893326"/>
                    </a:ext>
                  </a:extLst>
                </a:gridCol>
                <a:gridCol w="965412">
                  <a:extLst>
                    <a:ext uri="{9D8B030D-6E8A-4147-A177-3AD203B41FA5}">
                      <a16:colId xmlns:a16="http://schemas.microsoft.com/office/drawing/2014/main" val="2273766154"/>
                    </a:ext>
                  </a:extLst>
                </a:gridCol>
                <a:gridCol w="965412">
                  <a:extLst>
                    <a:ext uri="{9D8B030D-6E8A-4147-A177-3AD203B41FA5}">
                      <a16:colId xmlns:a16="http://schemas.microsoft.com/office/drawing/2014/main" val="4207407799"/>
                    </a:ext>
                  </a:extLst>
                </a:gridCol>
                <a:gridCol w="965412">
                  <a:extLst>
                    <a:ext uri="{9D8B030D-6E8A-4147-A177-3AD203B41FA5}">
                      <a16:colId xmlns:a16="http://schemas.microsoft.com/office/drawing/2014/main" val="1772713031"/>
                    </a:ext>
                  </a:extLst>
                </a:gridCol>
                <a:gridCol w="965412">
                  <a:extLst>
                    <a:ext uri="{9D8B030D-6E8A-4147-A177-3AD203B41FA5}">
                      <a16:colId xmlns:a16="http://schemas.microsoft.com/office/drawing/2014/main" val="3466517255"/>
                    </a:ext>
                  </a:extLst>
                </a:gridCol>
                <a:gridCol w="965412">
                  <a:extLst>
                    <a:ext uri="{9D8B030D-6E8A-4147-A177-3AD203B41FA5}">
                      <a16:colId xmlns:a16="http://schemas.microsoft.com/office/drawing/2014/main" val="2773526958"/>
                    </a:ext>
                  </a:extLst>
                </a:gridCol>
              </a:tblGrid>
              <a:tr h="183801">
                <a:tc>
                  <a:txBody>
                    <a:bodyPr/>
                    <a:lstStyle/>
                    <a:p>
                      <a:pPr algn="ctr" latinLnBrk="1"/>
                      <a:r>
                        <a:rPr lang="en-US" altLang="ko-KR" sz="1400" b="0" dirty="0">
                          <a:solidFill>
                            <a:srgbClr val="3F3F3F"/>
                          </a:solidFill>
                        </a:rPr>
                        <a:t>2</a:t>
                      </a:r>
                      <a:r>
                        <a:rPr lang="ko-KR" altLang="en-US" sz="1400" b="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100000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10000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1000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57655366"/>
                  </a:ext>
                </a:extLst>
              </a:tr>
              <a:tr h="277282">
                <a:tc>
                  <a:txBody>
                    <a:bodyPr/>
                    <a:lstStyle/>
                    <a:p>
                      <a:pPr algn="ctr" latinLnBrk="1"/>
                      <a:r>
                        <a:rPr lang="ko-KR" altLang="en-US" sz="1400" b="0" dirty="0">
                          <a:solidFill>
                            <a:srgbClr val="3F3F3F"/>
                          </a:solidFill>
                        </a:rPr>
                        <a:t>자릿수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⁵</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⁴</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³</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²</a:t>
                      </a:r>
                      <a:endParaRPr lang="ko-KR" altLang="en-US" sz="1400" b="0" i="0" kern="1200" dirty="0">
                        <a:solidFill>
                          <a:schemeClr val="bg1">
                            <a:lumMod val="85000"/>
                          </a:schemeClr>
                        </a:solidFill>
                        <a:effectLst/>
                        <a:latin typeface="+mn-lt"/>
                        <a:ea typeface="+mn-ea"/>
                        <a:cs typeface="+mn-cs"/>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¹</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⁰</a:t>
                      </a:r>
                      <a:endParaRPr lang="ko-KR" altLang="en-US" sz="1400" b="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09097032"/>
                  </a:ext>
                </a:extLst>
              </a:tr>
              <a:tr h="136255">
                <a:tc>
                  <a:txBody>
                    <a:bodyPr/>
                    <a:lstStyle/>
                    <a:p>
                      <a:pPr algn="ctr" latinLnBrk="1"/>
                      <a:r>
                        <a:rPr lang="en-US" altLang="ko-KR" sz="1400" dirty="0">
                          <a:solidFill>
                            <a:srgbClr val="3F3F3F"/>
                          </a:solidFill>
                        </a:rPr>
                        <a:t>10</a:t>
                      </a:r>
                      <a:r>
                        <a:rPr lang="ko-KR" altLang="en-US" sz="1400" dirty="0">
                          <a:solidFill>
                            <a:srgbClr val="3F3F3F"/>
                          </a:solidFill>
                        </a:rPr>
                        <a:t>진수</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dirty="0">
                          <a:solidFill>
                            <a:schemeClr val="bg1">
                              <a:lumMod val="85000"/>
                            </a:schemeClr>
                          </a:solidFill>
                        </a:rPr>
                        <a:t>32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16</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093728" y="4429958"/>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10</a:t>
            </a:r>
            <a:r>
              <a:rPr lang="ko-KR" altLang="en-US" sz="1600" dirty="0"/>
              <a:t>진수 ➡ </a:t>
            </a:r>
            <a:r>
              <a:rPr lang="en-US" altLang="ko-KR" sz="1600" dirty="0"/>
              <a:t>2</a:t>
            </a:r>
            <a:r>
              <a:rPr lang="ko-KR" altLang="en-US" sz="1600" dirty="0"/>
              <a:t>진수</a:t>
            </a:r>
            <a:endParaRPr lang="en-US" altLang="ko-KR" sz="1600" dirty="0"/>
          </a:p>
          <a:p>
            <a:pPr indent="0">
              <a:buFont typeface="Arial" panose="020B0604020202020204" pitchFamily="34" charset="0"/>
              <a:buNone/>
            </a:pPr>
            <a:r>
              <a:rPr lang="en-US" altLang="ko-KR" sz="1400" dirty="0"/>
              <a:t>11                                                                          </a:t>
            </a:r>
            <a:r>
              <a:rPr lang="ko-KR" altLang="en-US" sz="1400" dirty="0"/>
              <a:t>➡</a:t>
            </a:r>
            <a:r>
              <a:rPr lang="en-US" altLang="ko-KR" sz="1400" dirty="0"/>
              <a:t> 1011</a:t>
            </a:r>
            <a:endParaRPr lang="ko-KR" altLang="en-US" sz="14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431220"/>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a:t>
            </a:r>
            <a:r>
              <a:rPr lang="ko-KR" altLang="en-US" sz="1600" dirty="0"/>
              <a:t>진수 ➡</a:t>
            </a:r>
            <a:r>
              <a:rPr lang="en-US" altLang="ko-KR" sz="1600" dirty="0"/>
              <a:t> 10</a:t>
            </a:r>
            <a:r>
              <a:rPr lang="ko-KR" altLang="en-US" sz="1600" dirty="0"/>
              <a:t>진수</a:t>
            </a:r>
            <a:endParaRPr lang="en-US" altLang="ko-KR" sz="1600" dirty="0"/>
          </a:p>
          <a:p>
            <a:pPr indent="0">
              <a:buFont typeface="Arial" panose="020B0604020202020204" pitchFamily="34" charset="0"/>
              <a:buNone/>
            </a:pPr>
            <a:r>
              <a:rPr lang="en-US" altLang="ko-KR" sz="1400" dirty="0"/>
              <a:t>1011 = 1000 + 10 + 1 </a:t>
            </a:r>
            <a:r>
              <a:rPr lang="ko-KR" altLang="en-US" sz="1400" dirty="0"/>
              <a:t>➡</a:t>
            </a:r>
            <a:r>
              <a:rPr lang="en-US" altLang="ko-KR" sz="1400" dirty="0"/>
              <a:t> 8 + 2 + 1 = 11 </a:t>
            </a:r>
            <a:endParaRPr lang="ko-KR" altLang="en-US" sz="1400" dirty="0"/>
          </a:p>
        </p:txBody>
      </p:sp>
      <p:pic>
        <p:nvPicPr>
          <p:cNvPr id="2050" name="Picture 2">
            <a:extLst>
              <a:ext uri="{FF2B5EF4-FFF2-40B4-BE49-F238E27FC236}">
                <a16:creationId xmlns:a16="http://schemas.microsoft.com/office/drawing/2014/main" id="{82154EBD-2FEC-456E-B01B-D89777BF3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083" y="4855947"/>
            <a:ext cx="251936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5702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925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A51F53C-EADB-4D77-A58A-E024DD687C0A}"/>
              </a:ext>
            </a:extLst>
          </p:cNvPr>
          <p:cNvSpPr>
            <a:spLocks noGrp="1"/>
          </p:cNvSpPr>
          <p:nvPr>
            <p:ph idx="1"/>
          </p:nvPr>
        </p:nvSpPr>
        <p:spPr/>
        <p:txBody>
          <a:bodyPr>
            <a:normAutofit lnSpcReduction="10000"/>
          </a:bodyPr>
          <a:lstStyle/>
          <a:p>
            <a:r>
              <a:rPr lang="en-US" altLang="ko-KR" dirty="0"/>
              <a:t>BFT 3f+1</a:t>
            </a:r>
            <a:r>
              <a:rPr lang="ko-KR" altLang="en-US" dirty="0"/>
              <a:t>인 이유</a:t>
            </a:r>
            <a:endParaRPr lang="en-US" altLang="ko-KR" dirty="0"/>
          </a:p>
          <a:p>
            <a:r>
              <a:rPr lang="en-US" altLang="ko-KR" dirty="0">
                <a:hlinkClick r:id="rId2"/>
              </a:rPr>
              <a:t>https://velog.io/@dik654/BFT-3f1%EC%9D%B8-%EC%9D%B4%EC%9C%A0</a:t>
            </a:r>
            <a:endParaRPr lang="en-US" altLang="ko-KR" dirty="0"/>
          </a:p>
          <a:p>
            <a:r>
              <a:rPr lang="ko-KR" altLang="en-US" dirty="0"/>
              <a:t>어떤 노드가 </a:t>
            </a:r>
            <a:r>
              <a:rPr lang="en-US" altLang="ko-KR" dirty="0"/>
              <a:t>byzantine failure</a:t>
            </a:r>
            <a:r>
              <a:rPr lang="ko-KR" altLang="en-US" dirty="0"/>
              <a:t>일 때 발생할 수 있는 문제 상황은 크게 두 가지다</a:t>
            </a:r>
            <a:r>
              <a:rPr lang="en-US" altLang="ko-KR" dirty="0"/>
              <a:t>. </a:t>
            </a:r>
            <a:r>
              <a:rPr lang="ko-KR" altLang="en-US" dirty="0"/>
              <a:t>첫 번째 문제 상황은 메시지를 보내지 않는 것이다</a:t>
            </a:r>
            <a:r>
              <a:rPr lang="en-US" altLang="ko-KR" dirty="0"/>
              <a:t>. </a:t>
            </a:r>
            <a:r>
              <a:rPr lang="ko-KR" altLang="en-US" dirty="0"/>
              <a:t>즉</a:t>
            </a:r>
            <a:r>
              <a:rPr lang="en-US" altLang="ko-KR" dirty="0"/>
              <a:t>, </a:t>
            </a:r>
            <a:r>
              <a:rPr lang="ko-KR" altLang="en-US" dirty="0"/>
              <a:t>분산 시스템이 </a:t>
            </a:r>
            <a:r>
              <a:rPr lang="en-US" altLang="ko-KR" dirty="0"/>
              <a:t>N</a:t>
            </a:r>
            <a:r>
              <a:rPr lang="ko-KR" altLang="en-US" dirty="0"/>
              <a:t>개의 노드 중 </a:t>
            </a:r>
            <a:r>
              <a:rPr lang="en-US" altLang="ko-KR" dirty="0"/>
              <a:t>byzantine failure f</a:t>
            </a:r>
            <a:r>
              <a:rPr lang="ko-KR" altLang="en-US" dirty="0"/>
              <a:t>개가 정상적으로 동작하기 위해서는 </a:t>
            </a:r>
            <a:r>
              <a:rPr lang="en-US" altLang="ko-KR" dirty="0"/>
              <a:t>N - f</a:t>
            </a:r>
            <a:r>
              <a:rPr lang="ko-KR" altLang="en-US" dirty="0"/>
              <a:t>개의 메시지만으로 합의가 이루어져야 한다</a:t>
            </a:r>
            <a:r>
              <a:rPr lang="en-US" altLang="ko-KR" dirty="0"/>
              <a:t>. </a:t>
            </a:r>
            <a:r>
              <a:rPr lang="ko-KR" altLang="en-US" dirty="0"/>
              <a:t>이것을 다른 말로 </a:t>
            </a:r>
            <a:r>
              <a:rPr lang="en-US" altLang="ko-KR" dirty="0"/>
              <a:t>quorum</a:t>
            </a:r>
            <a:r>
              <a:rPr lang="ko-KR" altLang="en-US" dirty="0"/>
              <a:t>을 위해서 </a:t>
            </a:r>
            <a:r>
              <a:rPr lang="en-US" altLang="ko-KR" dirty="0"/>
              <a:t>N - f</a:t>
            </a:r>
            <a:r>
              <a:rPr lang="ko-KR" altLang="en-US" dirty="0"/>
              <a:t>개의 노드가 필요하다고 말한다</a:t>
            </a:r>
            <a:r>
              <a:rPr lang="en-US" altLang="ko-KR" dirty="0"/>
              <a:t>.</a:t>
            </a:r>
          </a:p>
          <a:p>
            <a:endParaRPr lang="en-US" altLang="ko-KR" dirty="0"/>
          </a:p>
          <a:p>
            <a:r>
              <a:rPr lang="ko-KR" altLang="en-US" dirty="0"/>
              <a:t>두 번째 문제 상황은 </a:t>
            </a:r>
            <a:r>
              <a:rPr lang="en-US" altLang="ko-KR" dirty="0"/>
              <a:t>byzantine failure</a:t>
            </a:r>
            <a:r>
              <a:rPr lang="ko-KR" altLang="en-US" dirty="0"/>
              <a:t>인 노드가 악의적으로 다른 메시지를 보내는 것이다</a:t>
            </a:r>
            <a:r>
              <a:rPr lang="en-US" altLang="ko-KR" dirty="0"/>
              <a:t>. </a:t>
            </a:r>
            <a:r>
              <a:rPr lang="ko-KR" altLang="en-US" dirty="0"/>
              <a:t>극단적으로는 </a:t>
            </a:r>
            <a:r>
              <a:rPr lang="en-US" altLang="ko-KR" dirty="0"/>
              <a:t>quorum</a:t>
            </a:r>
            <a:r>
              <a:rPr lang="ko-KR" altLang="en-US" dirty="0"/>
              <a:t>을 이룬 </a:t>
            </a:r>
            <a:r>
              <a:rPr lang="en-US" altLang="ko-KR" dirty="0"/>
              <a:t>N - f</a:t>
            </a:r>
            <a:r>
              <a:rPr lang="ko-KR" altLang="en-US" dirty="0"/>
              <a:t>개의 노드 중에서 </a:t>
            </a:r>
            <a:r>
              <a:rPr lang="en-US" altLang="ko-KR" dirty="0"/>
              <a:t>f</a:t>
            </a:r>
            <a:r>
              <a:rPr lang="ko-KR" altLang="en-US" dirty="0"/>
              <a:t>개가 </a:t>
            </a:r>
            <a:r>
              <a:rPr lang="en-US" altLang="ko-KR" dirty="0"/>
              <a:t>byzantine failure</a:t>
            </a:r>
            <a:r>
              <a:rPr lang="ko-KR" altLang="en-US" dirty="0"/>
              <a:t>가 보낸 메시지인 경우를 생각해볼 수 있다</a:t>
            </a:r>
            <a:r>
              <a:rPr lang="en-US" altLang="ko-KR" dirty="0"/>
              <a:t>. </a:t>
            </a:r>
            <a:r>
              <a:rPr lang="ko-KR" altLang="en-US" dirty="0"/>
              <a:t>이 경우도 정상 동작해야 하므로 </a:t>
            </a:r>
            <a:r>
              <a:rPr lang="en-US" altLang="ko-KR" dirty="0"/>
              <a:t>(N - f) - f </a:t>
            </a:r>
            <a:r>
              <a:rPr lang="ko-KR" altLang="en-US" dirty="0"/>
              <a:t>개의 메시지가 </a:t>
            </a:r>
            <a:r>
              <a:rPr lang="en-US" altLang="ko-KR" dirty="0"/>
              <a:t>byzantine failure</a:t>
            </a:r>
            <a:r>
              <a:rPr lang="ko-KR" altLang="en-US" dirty="0"/>
              <a:t>인 노드가 보낸 </a:t>
            </a:r>
            <a:r>
              <a:rPr lang="en-US" altLang="ko-KR" dirty="0"/>
              <a:t>f</a:t>
            </a:r>
            <a:r>
              <a:rPr lang="ko-KR" altLang="en-US" dirty="0"/>
              <a:t>개의 메시지보다 많아야 한다</a:t>
            </a:r>
            <a:r>
              <a:rPr lang="en-US" altLang="ko-KR" dirty="0"/>
              <a:t>.</a:t>
            </a:r>
          </a:p>
          <a:p>
            <a:endParaRPr lang="en-US" altLang="ko-KR" dirty="0"/>
          </a:p>
          <a:p>
            <a:r>
              <a:rPr lang="ko-KR" altLang="en-US" dirty="0"/>
              <a:t>위의 두 경우를 대비하기 위해서 </a:t>
            </a:r>
            <a:r>
              <a:rPr lang="en-US" altLang="ko-KR" dirty="0"/>
              <a:t>(N - f) - f &gt; f. </a:t>
            </a:r>
            <a:r>
              <a:rPr lang="ko-KR" altLang="en-US" dirty="0"/>
              <a:t>즉</a:t>
            </a:r>
            <a:r>
              <a:rPr lang="en-US" altLang="ko-KR" dirty="0"/>
              <a:t>, N &gt; 3f</a:t>
            </a:r>
            <a:r>
              <a:rPr lang="ko-KR" altLang="en-US" dirty="0"/>
              <a:t>이므로 </a:t>
            </a:r>
            <a:r>
              <a:rPr lang="en-US" altLang="ko-KR" dirty="0"/>
              <a:t>f</a:t>
            </a:r>
            <a:r>
              <a:rPr lang="ko-KR" altLang="en-US" dirty="0"/>
              <a:t>개의 </a:t>
            </a:r>
            <a:r>
              <a:rPr lang="en-US" altLang="ko-KR" dirty="0"/>
              <a:t>byzantine failure</a:t>
            </a:r>
            <a:r>
              <a:rPr lang="ko-KR" altLang="en-US" dirty="0"/>
              <a:t>인 노드가 있을 때 최소 </a:t>
            </a:r>
            <a:r>
              <a:rPr lang="en-US" altLang="ko-KR" dirty="0"/>
              <a:t>3f</a:t>
            </a:r>
            <a:r>
              <a:rPr lang="ko-KR" altLang="en-US" dirty="0"/>
              <a:t>개보다 많은 노드가 있어야 </a:t>
            </a:r>
            <a:r>
              <a:rPr lang="en-US" altLang="ko-KR" dirty="0"/>
              <a:t>byzantine fault tolerance</a:t>
            </a:r>
            <a:r>
              <a:rPr lang="ko-KR" altLang="en-US" dirty="0"/>
              <a:t>한 시스템이고</a:t>
            </a:r>
            <a:r>
              <a:rPr lang="en-US" altLang="ko-KR" dirty="0"/>
              <a:t>, </a:t>
            </a:r>
            <a:r>
              <a:rPr lang="ko-KR" altLang="en-US" dirty="0"/>
              <a:t>이때 가장 작은 </a:t>
            </a:r>
            <a:r>
              <a:rPr lang="en-US" altLang="ko-KR" dirty="0"/>
              <a:t>N</a:t>
            </a:r>
            <a:r>
              <a:rPr lang="ko-KR" altLang="en-US" dirty="0"/>
              <a:t>은 </a:t>
            </a:r>
            <a:r>
              <a:rPr lang="en-US" altLang="ko-KR" dirty="0"/>
              <a:t>3f + 1</a:t>
            </a:r>
            <a:r>
              <a:rPr lang="ko-KR" altLang="en-US" dirty="0"/>
              <a:t>이다</a:t>
            </a:r>
            <a:r>
              <a:rPr lang="en-US" altLang="ko-KR" dirty="0"/>
              <a:t>. </a:t>
            </a:r>
            <a:r>
              <a:rPr lang="ko-KR" altLang="en-US" dirty="0"/>
              <a:t>따라서 </a:t>
            </a:r>
            <a:r>
              <a:rPr lang="en-US" altLang="ko-KR" dirty="0"/>
              <a:t>3f + 1</a:t>
            </a:r>
            <a:r>
              <a:rPr lang="ko-KR" altLang="en-US" dirty="0"/>
              <a:t>개의 노드로 구성된 시스템에서 견딜 수 있는 </a:t>
            </a:r>
            <a:r>
              <a:rPr lang="en-US" altLang="ko-KR" dirty="0"/>
              <a:t>faulty </a:t>
            </a:r>
            <a:r>
              <a:rPr lang="ko-KR" altLang="en-US" dirty="0"/>
              <a:t>노드의 최대 수는 </a:t>
            </a:r>
            <a:r>
              <a:rPr lang="en-US" altLang="ko-KR" dirty="0"/>
              <a:t>f</a:t>
            </a:r>
            <a:r>
              <a:rPr lang="ko-KR" altLang="en-US" dirty="0"/>
              <a:t>다</a:t>
            </a:r>
            <a:r>
              <a:rPr lang="en-US" altLang="ko-KR" dirty="0"/>
              <a:t>.</a:t>
            </a:r>
            <a:endParaRPr lang="ko-KR" altLang="en-US" dirty="0"/>
          </a:p>
        </p:txBody>
      </p:sp>
      <p:sp>
        <p:nvSpPr>
          <p:cNvPr id="3" name="제목 2">
            <a:extLst>
              <a:ext uri="{FF2B5EF4-FFF2-40B4-BE49-F238E27FC236}">
                <a16:creationId xmlns:a16="http://schemas.microsoft.com/office/drawing/2014/main" id="{CB40AB2B-CA78-4D1C-B966-B33A8869A4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962955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625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lstStyle/>
          <a:p>
            <a:pPr indent="0">
              <a:buNone/>
            </a:pPr>
            <a:r>
              <a:rPr lang="en-US" altLang="ko-KR" b="1" dirty="0"/>
              <a:t>16</a:t>
            </a:r>
            <a:r>
              <a:rPr lang="ko-KR" altLang="en-US" b="1" dirty="0"/>
              <a:t>진수</a:t>
            </a:r>
            <a:r>
              <a:rPr lang="en-US" altLang="ko-KR" b="1" dirty="0"/>
              <a:t>(hex)</a:t>
            </a:r>
            <a:r>
              <a:rPr lang="ko-KR" altLang="en-US" b="1" dirty="0"/>
              <a:t> </a:t>
            </a:r>
            <a:r>
              <a:rPr lang="en-US" altLang="ko-KR" b="1" dirty="0"/>
              <a:t>:</a:t>
            </a:r>
            <a:r>
              <a:rPr lang="ko-KR" altLang="en-US" b="1" dirty="0"/>
              <a:t> </a:t>
            </a:r>
            <a:r>
              <a:rPr lang="en-US" altLang="ko-KR" b="1" dirty="0"/>
              <a:t>[0,</a:t>
            </a:r>
            <a:r>
              <a:rPr lang="ko-KR" altLang="en-US" b="1" dirty="0"/>
              <a:t> </a:t>
            </a:r>
            <a:r>
              <a:rPr lang="en-US" altLang="ko-KR" b="1" dirty="0"/>
              <a:t>f]</a:t>
            </a:r>
            <a:endParaRPr lang="ko-KR" altLang="en-US"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196993185"/>
              </p:ext>
            </p:extLst>
          </p:nvPr>
        </p:nvGraphicFramePr>
        <p:xfrm>
          <a:off x="277504"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r h="332550">
                <a:tc>
                  <a:txBody>
                    <a:bodyPr/>
                    <a:lstStyle/>
                    <a:p>
                      <a:pPr algn="ctr" latinLnBrk="1"/>
                      <a:r>
                        <a:rPr lang="en-US" altLang="ko-KR" sz="1400" dirty="0">
                          <a:solidFill>
                            <a:schemeClr val="bg1">
                              <a:lumMod val="85000"/>
                            </a:schemeClr>
                          </a:solidFill>
                        </a:rPr>
                        <a:t>16</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sz="1200" dirty="0"/>
              <a:t>1 byte = 8bits,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(160bit)</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(160bit, 40nibble)</a:t>
            </a:r>
          </a:p>
          <a:p>
            <a:pPr indent="0">
              <a:buFont typeface="Arial" panose="020B0604020202020204" pitchFamily="34" charset="0"/>
              <a:buNone/>
            </a:pPr>
            <a:r>
              <a:rPr lang="en-US" altLang="ko-KR" sz="1600" dirty="0">
                <a:solidFill>
                  <a:srgbClr val="00C8E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endParaRPr lang="en-US" altLang="ko-KR" dirty="0"/>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6083297"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881383" y="5321395"/>
            <a:ext cx="1201914" cy="37510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27002" y="5696495"/>
            <a:ext cx="1456295" cy="3811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4597644" y="1579830"/>
            <a:ext cx="299671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Wallet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4578599" y="3691394"/>
            <a:ext cx="3034805"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개인 키 관리</a:t>
            </a:r>
          </a:p>
        </p:txBody>
      </p:sp>
    </p:spTree>
    <p:extLst>
      <p:ext uri="{BB962C8B-B14F-4D97-AF65-F5344CB8AC3E}">
        <p14:creationId xmlns:p14="http://schemas.microsoft.com/office/powerpoint/2010/main" val="2092404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p:txBody>
          <a:bodyPr/>
          <a:lstStyle/>
          <a:p>
            <a:pPr indent="0">
              <a:buNone/>
            </a:pPr>
            <a:r>
              <a:rPr lang="en-US" altLang="ko-KR" dirty="0"/>
              <a:t>10 </a:t>
            </a:r>
            <a:r>
              <a:rPr lang="ko-KR" altLang="en-US" dirty="0"/>
              <a:t>나누기 </a:t>
            </a:r>
            <a:r>
              <a:rPr lang="en-US" altLang="ko-KR" dirty="0"/>
              <a:t>3 </a:t>
            </a:r>
            <a:r>
              <a:rPr lang="ko-KR" altLang="en-US" dirty="0"/>
              <a:t>의 몫은 </a:t>
            </a:r>
            <a:r>
              <a:rPr lang="en-US" altLang="ko-KR" dirty="0"/>
              <a:t>3, </a:t>
            </a:r>
            <a:r>
              <a:rPr lang="ko-KR" altLang="en-US" dirty="0"/>
              <a:t>나머지는 </a:t>
            </a:r>
            <a:r>
              <a:rPr lang="en-US" altLang="ko-KR" dirty="0"/>
              <a:t>1</a:t>
            </a:r>
          </a:p>
          <a:p>
            <a:pPr indent="0">
              <a:buNone/>
            </a:pPr>
            <a:r>
              <a:rPr lang="ko-KR" altLang="en-US" dirty="0"/>
              <a:t>몫 </a:t>
            </a:r>
            <a:r>
              <a:rPr lang="en-US" altLang="ko-KR" dirty="0"/>
              <a:t>: 10 / 3 = 3</a:t>
            </a:r>
          </a:p>
          <a:p>
            <a:pPr indent="0">
              <a:buNone/>
            </a:pPr>
            <a:r>
              <a:rPr lang="ko-KR" altLang="en-US" dirty="0"/>
              <a:t>나머지 </a:t>
            </a:r>
            <a:r>
              <a:rPr lang="en-US" altLang="ko-KR" dirty="0"/>
              <a:t>: 10 % 3 = 1</a:t>
            </a:r>
          </a:p>
          <a:p>
            <a:pPr indent="0">
              <a:buNone/>
            </a:pPr>
            <a:r>
              <a:rPr lang="en-US" altLang="ko-KR" dirty="0"/>
              <a:t>10 mod</a:t>
            </a:r>
            <a:r>
              <a:rPr lang="ko-KR" altLang="en-US" dirty="0"/>
              <a:t> </a:t>
            </a:r>
            <a:r>
              <a:rPr lang="en-US" altLang="ko-KR" dirty="0"/>
              <a:t>3</a:t>
            </a:r>
            <a:r>
              <a:rPr lang="ko-KR" altLang="en-US" dirty="0"/>
              <a:t> </a:t>
            </a:r>
            <a:r>
              <a:rPr lang="en-US" altLang="ko-KR" dirty="0"/>
              <a:t>=</a:t>
            </a:r>
            <a:r>
              <a:rPr lang="ko-KR" altLang="en-US" dirty="0"/>
              <a:t> </a:t>
            </a:r>
            <a:r>
              <a:rPr lang="en-US" altLang="ko-KR" dirty="0"/>
              <a:t>1</a:t>
            </a:r>
          </a:p>
          <a:p>
            <a:pPr indent="0">
              <a:buNone/>
            </a:pPr>
            <a:endParaRPr lang="en-US" altLang="ko-KR" dirty="0"/>
          </a:p>
          <a:p>
            <a:pPr indent="0">
              <a:buNone/>
            </a:pPr>
            <a:r>
              <a:rPr lang="en-US" altLang="ko-KR" dirty="0"/>
              <a:t>10 % 3 = 1</a:t>
            </a:r>
          </a:p>
          <a:p>
            <a:pPr indent="0">
              <a:buNone/>
            </a:pPr>
            <a:r>
              <a:rPr lang="en-US" altLang="ko-KR" dirty="0"/>
              <a:t>13 % 3 = 1</a:t>
            </a:r>
          </a:p>
          <a:p>
            <a:pPr indent="0">
              <a:buNone/>
            </a:pPr>
            <a:r>
              <a:rPr lang="en-US" altLang="ko-KR" dirty="0"/>
              <a:t>10 % 3 = 13 % 3</a:t>
            </a:r>
          </a:p>
          <a:p>
            <a:pPr indent="0">
              <a:buNone/>
            </a:pPr>
            <a:r>
              <a:rPr lang="en-US" altLang="ko-KR" dirty="0"/>
              <a:t>10 mod 3 = 13 mod 3</a:t>
            </a:r>
          </a:p>
          <a:p>
            <a:pPr indent="0">
              <a:buNone/>
            </a:pPr>
            <a:r>
              <a:rPr lang="en-US" altLang="ko-KR" dirty="0"/>
              <a:t>10 = 13 (mod 3)</a:t>
            </a:r>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a:t>나머지</a:t>
            </a:r>
            <a:r>
              <a:rPr lang="en-US" altLang="ko-KR" dirty="0"/>
              <a:t>(modular) </a:t>
            </a:r>
            <a:r>
              <a:rPr lang="ko-KR" altLang="en-US" dirty="0"/>
              <a:t>연산</a:t>
            </a:r>
          </a:p>
        </p:txBody>
      </p:sp>
    </p:spTree>
    <p:extLst>
      <p:ext uri="{BB962C8B-B14F-4D97-AF65-F5344CB8AC3E}">
        <p14:creationId xmlns:p14="http://schemas.microsoft.com/office/powerpoint/2010/main" val="61704053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5854701" cy="924412"/>
          </a:xfrm>
        </p:spPr>
        <p:txBody>
          <a:bodyPr>
            <a:normAutofit/>
          </a:bodyPr>
          <a:lstStyle/>
          <a:p>
            <a:pPr indent="0">
              <a:buNone/>
            </a:pPr>
            <a:r>
              <a:rPr lang="ko-KR" altLang="en-US" sz="2000" dirty="0"/>
              <a:t>좁은 의미</a:t>
            </a:r>
            <a:r>
              <a:rPr lang="en-US" altLang="ko-KR" sz="2000" dirty="0"/>
              <a:t>(</a:t>
            </a:r>
            <a:r>
              <a:rPr lang="ko-KR" altLang="en-US" sz="2000" dirty="0"/>
              <a:t>개발자</a:t>
            </a:r>
            <a:r>
              <a:rPr lang="en-US" altLang="ko-KR" sz="2000" dirty="0"/>
              <a:t>)</a:t>
            </a:r>
            <a:r>
              <a:rPr lang="ko-KR" altLang="en-US" sz="2000" dirty="0"/>
              <a:t> 의 지갑</a:t>
            </a:r>
            <a:endParaRPr lang="en-US" altLang="ko-KR" sz="2000" dirty="0"/>
          </a:p>
          <a:p>
            <a:r>
              <a:rPr lang="ko-KR" altLang="en-US" dirty="0"/>
              <a:t>개인키 관리</a:t>
            </a:r>
            <a:endParaRPr lang="en-US" altLang="ko-KR"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graphicFrame>
        <p:nvGraphicFramePr>
          <p:cNvPr id="4" name="표 4">
            <a:extLst>
              <a:ext uri="{FF2B5EF4-FFF2-40B4-BE49-F238E27FC236}">
                <a16:creationId xmlns:a16="http://schemas.microsoft.com/office/drawing/2014/main" id="{590D50F8-AAA3-461D-9B5D-765F06821DE1}"/>
              </a:ext>
            </a:extLst>
          </p:cNvPr>
          <p:cNvGraphicFramePr>
            <a:graphicFrameLocks noGrp="1"/>
          </p:cNvGraphicFramePr>
          <p:nvPr>
            <p:extLst>
              <p:ext uri="{D42A27DB-BD31-4B8C-83A1-F6EECF244321}">
                <p14:modId xmlns:p14="http://schemas.microsoft.com/office/powerpoint/2010/main" val="3737820277"/>
              </p:ext>
            </p:extLst>
          </p:nvPr>
        </p:nvGraphicFramePr>
        <p:xfrm>
          <a:off x="6684448" y="3653295"/>
          <a:ext cx="4834388" cy="2944195"/>
        </p:xfrm>
        <a:graphic>
          <a:graphicData uri="http://schemas.openxmlformats.org/drawingml/2006/table">
            <a:tbl>
              <a:tblPr firstRow="1" bandRow="1">
                <a:tableStyleId>{5C22544A-7EE6-4342-B048-85BDC9FD1C3A}</a:tableStyleId>
              </a:tblPr>
              <a:tblGrid>
                <a:gridCol w="1208597">
                  <a:extLst>
                    <a:ext uri="{9D8B030D-6E8A-4147-A177-3AD203B41FA5}">
                      <a16:colId xmlns:a16="http://schemas.microsoft.com/office/drawing/2014/main" val="782106047"/>
                    </a:ext>
                  </a:extLst>
                </a:gridCol>
                <a:gridCol w="1208597">
                  <a:extLst>
                    <a:ext uri="{9D8B030D-6E8A-4147-A177-3AD203B41FA5}">
                      <a16:colId xmlns:a16="http://schemas.microsoft.com/office/drawing/2014/main" val="3919073096"/>
                    </a:ext>
                  </a:extLst>
                </a:gridCol>
                <a:gridCol w="1208597">
                  <a:extLst>
                    <a:ext uri="{9D8B030D-6E8A-4147-A177-3AD203B41FA5}">
                      <a16:colId xmlns:a16="http://schemas.microsoft.com/office/drawing/2014/main" val="2230817972"/>
                    </a:ext>
                  </a:extLst>
                </a:gridCol>
                <a:gridCol w="1208597">
                  <a:extLst>
                    <a:ext uri="{9D8B030D-6E8A-4147-A177-3AD203B41FA5}">
                      <a16:colId xmlns:a16="http://schemas.microsoft.com/office/drawing/2014/main" val="3151606670"/>
                    </a:ext>
                  </a:extLst>
                </a:gridCol>
              </a:tblGrid>
              <a:tr h="588839">
                <a:tc>
                  <a:txBody>
                    <a:bodyPr/>
                    <a:lstStyle/>
                    <a:p>
                      <a:pPr latinLnBrk="1"/>
                      <a:r>
                        <a:rPr lang="en-US" altLang="ko-KR" sz="1200" b="0" baseline="0" dirty="0">
                          <a:solidFill>
                            <a:schemeClr val="bg1">
                              <a:lumMod val="85000"/>
                            </a:schemeClr>
                          </a:solidFill>
                          <a:latin typeface="Arial" panose="020B0604020202020204" pitchFamily="34" charset="0"/>
                        </a:rPr>
                        <a:t>A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B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C : 6000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D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69795646"/>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E : 30000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F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G : 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H : 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48916438"/>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I : 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J : 4000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K : 7000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L : 11000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5779644"/>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M : 53000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N : 93000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O : 35000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P : 6100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28210035"/>
                  </a:ext>
                </a:extLst>
              </a:tr>
              <a:tr h="588839">
                <a:tc>
                  <a:txBody>
                    <a:bodyPr/>
                    <a:lstStyle/>
                    <a:p>
                      <a:pPr latinLnBrk="1"/>
                      <a:r>
                        <a:rPr lang="en-US" altLang="ko-KR" sz="1200" b="0" baseline="0" dirty="0">
                          <a:solidFill>
                            <a:schemeClr val="bg1">
                              <a:lumMod val="85000"/>
                            </a:schemeClr>
                          </a:solidFill>
                          <a:latin typeface="Arial" panose="020B0604020202020204" pitchFamily="34" charset="0"/>
                        </a:rPr>
                        <a:t>Q : 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R : 9000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S : 152000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baseline="0" dirty="0">
                          <a:solidFill>
                            <a:schemeClr val="bg1">
                              <a:lumMod val="85000"/>
                            </a:schemeClr>
                          </a:solidFill>
                          <a:latin typeface="Arial" panose="020B0604020202020204" pitchFamily="34" charset="0"/>
                        </a:rPr>
                        <a:t>T : 73000</a:t>
                      </a:r>
                      <a:endParaRPr lang="ko-KR" altLang="en-US" sz="1200" b="0" baseline="0" dirty="0">
                        <a:solidFill>
                          <a:schemeClr val="bg1">
                            <a:lumMod val="85000"/>
                          </a:schemeClr>
                        </a:solidFill>
                        <a:latin typeface="Arial" panose="020B0604020202020204" pitchFamily="34" charset="0"/>
                      </a:endParaRPr>
                    </a:p>
                  </a:txBody>
                  <a:tcPr marL="65604" marR="65604" marT="32801" marB="32801"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51604650"/>
                  </a:ext>
                </a:extLst>
              </a:tr>
            </a:tbl>
          </a:graphicData>
        </a:graphic>
      </p:graphicFrame>
      <p:grpSp>
        <p:nvGrpSpPr>
          <p:cNvPr id="45" name="그룹 44">
            <a:extLst>
              <a:ext uri="{FF2B5EF4-FFF2-40B4-BE49-F238E27FC236}">
                <a16:creationId xmlns:a16="http://schemas.microsoft.com/office/drawing/2014/main" id="{DCA29003-7120-4FAE-9AB9-6E7D6B5FF8FD}"/>
              </a:ext>
            </a:extLst>
          </p:cNvPr>
          <p:cNvGrpSpPr/>
          <p:nvPr/>
        </p:nvGrpSpPr>
        <p:grpSpPr>
          <a:xfrm>
            <a:off x="7517269" y="3770069"/>
            <a:ext cx="3933488" cy="2713988"/>
            <a:chOff x="6241111" y="2448988"/>
            <a:chExt cx="5482589" cy="3782820"/>
          </a:xfrm>
        </p:grpSpPr>
        <p:pic>
          <p:nvPicPr>
            <p:cNvPr id="6" name="그래픽 5" descr="자물쇠 윤곽선">
              <a:extLst>
                <a:ext uri="{FF2B5EF4-FFF2-40B4-BE49-F238E27FC236}">
                  <a16:creationId xmlns:a16="http://schemas.microsoft.com/office/drawing/2014/main" id="{45F7D527-7B98-4863-9105-8402D5CBEF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2448988"/>
              <a:ext cx="457200" cy="457200"/>
            </a:xfrm>
            <a:prstGeom prst="rect">
              <a:avLst/>
            </a:prstGeom>
          </p:spPr>
        </p:pic>
        <p:pic>
          <p:nvPicPr>
            <p:cNvPr id="10" name="그래픽 9" descr="자물쇠 윤곽선">
              <a:extLst>
                <a:ext uri="{FF2B5EF4-FFF2-40B4-BE49-F238E27FC236}">
                  <a16:creationId xmlns:a16="http://schemas.microsoft.com/office/drawing/2014/main" id="{CCF7D556-C5FD-43E0-A52A-94B9366294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2448988"/>
              <a:ext cx="457200" cy="457200"/>
            </a:xfrm>
            <a:prstGeom prst="rect">
              <a:avLst/>
            </a:prstGeom>
          </p:spPr>
        </p:pic>
        <p:pic>
          <p:nvPicPr>
            <p:cNvPr id="11" name="그래픽 10" descr="자물쇠 윤곽선">
              <a:extLst>
                <a:ext uri="{FF2B5EF4-FFF2-40B4-BE49-F238E27FC236}">
                  <a16:creationId xmlns:a16="http://schemas.microsoft.com/office/drawing/2014/main" id="{5DD5A29A-3705-4126-B099-DE20CF31E4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2448988"/>
              <a:ext cx="457200" cy="457200"/>
            </a:xfrm>
            <a:prstGeom prst="rect">
              <a:avLst/>
            </a:prstGeom>
          </p:spPr>
        </p:pic>
        <p:pic>
          <p:nvPicPr>
            <p:cNvPr id="12" name="그래픽 11" descr="자물쇠 윤곽선">
              <a:extLst>
                <a:ext uri="{FF2B5EF4-FFF2-40B4-BE49-F238E27FC236}">
                  <a16:creationId xmlns:a16="http://schemas.microsoft.com/office/drawing/2014/main" id="{9EAE3F30-1AE8-41B0-A200-F97A91F0B3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2448988"/>
              <a:ext cx="457200" cy="457200"/>
            </a:xfrm>
            <a:prstGeom prst="rect">
              <a:avLst/>
            </a:prstGeom>
          </p:spPr>
        </p:pic>
        <p:pic>
          <p:nvPicPr>
            <p:cNvPr id="29" name="그래픽 28" descr="자물쇠 윤곽선">
              <a:extLst>
                <a:ext uri="{FF2B5EF4-FFF2-40B4-BE49-F238E27FC236}">
                  <a16:creationId xmlns:a16="http://schemas.microsoft.com/office/drawing/2014/main" id="{2F83E40A-CC31-442F-801B-6A40128E2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3280393"/>
              <a:ext cx="457200" cy="457200"/>
            </a:xfrm>
            <a:prstGeom prst="rect">
              <a:avLst/>
            </a:prstGeom>
          </p:spPr>
        </p:pic>
        <p:pic>
          <p:nvPicPr>
            <p:cNvPr id="30" name="그래픽 29" descr="자물쇠 윤곽선">
              <a:extLst>
                <a:ext uri="{FF2B5EF4-FFF2-40B4-BE49-F238E27FC236}">
                  <a16:creationId xmlns:a16="http://schemas.microsoft.com/office/drawing/2014/main" id="{32A7662D-20EE-4274-8E41-DC400FC843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3280393"/>
              <a:ext cx="457200" cy="457200"/>
            </a:xfrm>
            <a:prstGeom prst="rect">
              <a:avLst/>
            </a:prstGeom>
          </p:spPr>
        </p:pic>
        <p:pic>
          <p:nvPicPr>
            <p:cNvPr id="31" name="그래픽 30" descr="자물쇠 윤곽선">
              <a:extLst>
                <a:ext uri="{FF2B5EF4-FFF2-40B4-BE49-F238E27FC236}">
                  <a16:creationId xmlns:a16="http://schemas.microsoft.com/office/drawing/2014/main" id="{26D83884-14B6-40AB-B5A2-1121E08409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3280393"/>
              <a:ext cx="457200" cy="457200"/>
            </a:xfrm>
            <a:prstGeom prst="rect">
              <a:avLst/>
            </a:prstGeom>
          </p:spPr>
        </p:pic>
        <p:pic>
          <p:nvPicPr>
            <p:cNvPr id="32" name="그래픽 31" descr="자물쇠 윤곽선">
              <a:extLst>
                <a:ext uri="{FF2B5EF4-FFF2-40B4-BE49-F238E27FC236}">
                  <a16:creationId xmlns:a16="http://schemas.microsoft.com/office/drawing/2014/main" id="{C7E907E5-2542-4109-A06F-5F4AD28668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3280393"/>
              <a:ext cx="457200" cy="457200"/>
            </a:xfrm>
            <a:prstGeom prst="rect">
              <a:avLst/>
            </a:prstGeom>
          </p:spPr>
        </p:pic>
        <p:pic>
          <p:nvPicPr>
            <p:cNvPr id="33" name="그래픽 32" descr="자물쇠 윤곽선">
              <a:extLst>
                <a:ext uri="{FF2B5EF4-FFF2-40B4-BE49-F238E27FC236}">
                  <a16:creationId xmlns:a16="http://schemas.microsoft.com/office/drawing/2014/main" id="{25EF1F1F-DB6E-4DF4-9EF0-57B34913FB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111798"/>
              <a:ext cx="457200" cy="457200"/>
            </a:xfrm>
            <a:prstGeom prst="rect">
              <a:avLst/>
            </a:prstGeom>
          </p:spPr>
        </p:pic>
        <p:pic>
          <p:nvPicPr>
            <p:cNvPr id="34" name="그래픽 33" descr="자물쇠 윤곽선">
              <a:extLst>
                <a:ext uri="{FF2B5EF4-FFF2-40B4-BE49-F238E27FC236}">
                  <a16:creationId xmlns:a16="http://schemas.microsoft.com/office/drawing/2014/main" id="{D94EB78A-CAE2-4859-8514-EA948DA223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111798"/>
              <a:ext cx="457200" cy="457200"/>
            </a:xfrm>
            <a:prstGeom prst="rect">
              <a:avLst/>
            </a:prstGeom>
          </p:spPr>
        </p:pic>
        <p:pic>
          <p:nvPicPr>
            <p:cNvPr id="35" name="그래픽 34" descr="자물쇠 윤곽선">
              <a:extLst>
                <a:ext uri="{FF2B5EF4-FFF2-40B4-BE49-F238E27FC236}">
                  <a16:creationId xmlns:a16="http://schemas.microsoft.com/office/drawing/2014/main" id="{88E8C4C1-0EC1-4D0B-97FB-12596ED47D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111798"/>
              <a:ext cx="457200" cy="457200"/>
            </a:xfrm>
            <a:prstGeom prst="rect">
              <a:avLst/>
            </a:prstGeom>
          </p:spPr>
        </p:pic>
        <p:pic>
          <p:nvPicPr>
            <p:cNvPr id="36" name="그래픽 35" descr="자물쇠 윤곽선">
              <a:extLst>
                <a:ext uri="{FF2B5EF4-FFF2-40B4-BE49-F238E27FC236}">
                  <a16:creationId xmlns:a16="http://schemas.microsoft.com/office/drawing/2014/main" id="{BE3EE692-4E12-40A4-B95F-9CB729CCF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111798"/>
              <a:ext cx="457200" cy="457200"/>
            </a:xfrm>
            <a:prstGeom prst="rect">
              <a:avLst/>
            </a:prstGeom>
          </p:spPr>
        </p:pic>
        <p:pic>
          <p:nvPicPr>
            <p:cNvPr id="37" name="그래픽 36" descr="자물쇠 윤곽선">
              <a:extLst>
                <a:ext uri="{FF2B5EF4-FFF2-40B4-BE49-F238E27FC236}">
                  <a16:creationId xmlns:a16="http://schemas.microsoft.com/office/drawing/2014/main" id="{5BC89ADC-F4AE-4891-824D-03111C9DEA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4943203"/>
              <a:ext cx="457200" cy="457200"/>
            </a:xfrm>
            <a:prstGeom prst="rect">
              <a:avLst/>
            </a:prstGeom>
          </p:spPr>
        </p:pic>
        <p:pic>
          <p:nvPicPr>
            <p:cNvPr id="38" name="그래픽 37" descr="자물쇠 윤곽선">
              <a:extLst>
                <a:ext uri="{FF2B5EF4-FFF2-40B4-BE49-F238E27FC236}">
                  <a16:creationId xmlns:a16="http://schemas.microsoft.com/office/drawing/2014/main" id="{4EEDC1BC-3E17-4C63-BDEB-C707B26D0C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4943203"/>
              <a:ext cx="457200" cy="457200"/>
            </a:xfrm>
            <a:prstGeom prst="rect">
              <a:avLst/>
            </a:prstGeom>
          </p:spPr>
        </p:pic>
        <p:pic>
          <p:nvPicPr>
            <p:cNvPr id="39" name="그래픽 38" descr="자물쇠 윤곽선">
              <a:extLst>
                <a:ext uri="{FF2B5EF4-FFF2-40B4-BE49-F238E27FC236}">
                  <a16:creationId xmlns:a16="http://schemas.microsoft.com/office/drawing/2014/main" id="{C3B23678-4FA1-4E49-A2A3-2A7D9B4D7B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4943203"/>
              <a:ext cx="457200" cy="457200"/>
            </a:xfrm>
            <a:prstGeom prst="rect">
              <a:avLst/>
            </a:prstGeom>
          </p:spPr>
        </p:pic>
        <p:pic>
          <p:nvPicPr>
            <p:cNvPr id="40" name="그래픽 39" descr="자물쇠 윤곽선">
              <a:extLst>
                <a:ext uri="{FF2B5EF4-FFF2-40B4-BE49-F238E27FC236}">
                  <a16:creationId xmlns:a16="http://schemas.microsoft.com/office/drawing/2014/main" id="{ABB8FE8D-A9DD-4EAA-8A13-6BC010947B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4943203"/>
              <a:ext cx="457200" cy="457200"/>
            </a:xfrm>
            <a:prstGeom prst="rect">
              <a:avLst/>
            </a:prstGeom>
          </p:spPr>
        </p:pic>
        <p:pic>
          <p:nvPicPr>
            <p:cNvPr id="41" name="그래픽 40" descr="자물쇠 윤곽선">
              <a:extLst>
                <a:ext uri="{FF2B5EF4-FFF2-40B4-BE49-F238E27FC236}">
                  <a16:creationId xmlns:a16="http://schemas.microsoft.com/office/drawing/2014/main" id="{27DB2BCE-5BED-4DB9-81FF-B9834B0378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1111" y="5774608"/>
              <a:ext cx="457200" cy="457200"/>
            </a:xfrm>
            <a:prstGeom prst="rect">
              <a:avLst/>
            </a:prstGeom>
          </p:spPr>
        </p:pic>
        <p:pic>
          <p:nvPicPr>
            <p:cNvPr id="42" name="그래픽 41" descr="자물쇠 윤곽선">
              <a:extLst>
                <a:ext uri="{FF2B5EF4-FFF2-40B4-BE49-F238E27FC236}">
                  <a16:creationId xmlns:a16="http://schemas.microsoft.com/office/drawing/2014/main" id="{375C1D90-F314-47AE-89C2-8C44E82197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6241" y="5774608"/>
              <a:ext cx="457200" cy="457200"/>
            </a:xfrm>
            <a:prstGeom prst="rect">
              <a:avLst/>
            </a:prstGeom>
          </p:spPr>
        </p:pic>
        <p:pic>
          <p:nvPicPr>
            <p:cNvPr id="43" name="그래픽 42" descr="자물쇠 윤곽선">
              <a:extLst>
                <a:ext uri="{FF2B5EF4-FFF2-40B4-BE49-F238E27FC236}">
                  <a16:creationId xmlns:a16="http://schemas.microsoft.com/office/drawing/2014/main" id="{E5A7EA90-2268-4A1D-9F16-7E20C1BFCE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91371" y="5774608"/>
              <a:ext cx="457200" cy="457200"/>
            </a:xfrm>
            <a:prstGeom prst="rect">
              <a:avLst/>
            </a:prstGeom>
          </p:spPr>
        </p:pic>
        <p:pic>
          <p:nvPicPr>
            <p:cNvPr id="44" name="그래픽 43" descr="자물쇠 윤곽선">
              <a:extLst>
                <a:ext uri="{FF2B5EF4-FFF2-40B4-BE49-F238E27FC236}">
                  <a16:creationId xmlns:a16="http://schemas.microsoft.com/office/drawing/2014/main" id="{1F8F348A-3383-42B1-859E-81EA01D1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66500" y="5774608"/>
              <a:ext cx="457200" cy="457200"/>
            </a:xfrm>
            <a:prstGeom prst="rect">
              <a:avLst/>
            </a:prstGeom>
          </p:spPr>
        </p:pic>
      </p:grpSp>
      <p:grpSp>
        <p:nvGrpSpPr>
          <p:cNvPr id="62" name="그룹 61">
            <a:extLst>
              <a:ext uri="{FF2B5EF4-FFF2-40B4-BE49-F238E27FC236}">
                <a16:creationId xmlns:a16="http://schemas.microsoft.com/office/drawing/2014/main" id="{251B2966-834D-4BC2-AA99-3A85DA514519}"/>
              </a:ext>
            </a:extLst>
          </p:cNvPr>
          <p:cNvGrpSpPr/>
          <p:nvPr/>
        </p:nvGrpSpPr>
        <p:grpSpPr>
          <a:xfrm>
            <a:off x="3826082" y="501116"/>
            <a:ext cx="1249228" cy="1249228"/>
            <a:chOff x="7818660" y="293080"/>
            <a:chExt cx="2351058" cy="2351058"/>
          </a:xfrm>
          <a:solidFill>
            <a:srgbClr val="3F3F3F"/>
          </a:solidFill>
        </p:grpSpPr>
        <p:pic>
          <p:nvPicPr>
            <p:cNvPr id="49" name="그래픽 48" descr="지갑 윤곽선">
              <a:extLst>
                <a:ext uri="{FF2B5EF4-FFF2-40B4-BE49-F238E27FC236}">
                  <a16:creationId xmlns:a16="http://schemas.microsoft.com/office/drawing/2014/main" id="{F0100C41-945D-444C-9990-85B6244BBF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18660" y="293080"/>
              <a:ext cx="2351058" cy="2351058"/>
            </a:xfrm>
            <a:prstGeom prst="rect">
              <a:avLst/>
            </a:prstGeom>
          </p:spPr>
        </p:pic>
        <p:pic>
          <p:nvPicPr>
            <p:cNvPr id="51" name="그래픽 50" descr="키 윤곽선">
              <a:extLst>
                <a:ext uri="{FF2B5EF4-FFF2-40B4-BE49-F238E27FC236}">
                  <a16:creationId xmlns:a16="http://schemas.microsoft.com/office/drawing/2014/main" id="{8FD9AB9B-0307-4578-A6DD-C9A760B6A3A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77728" y="1091131"/>
              <a:ext cx="571169" cy="571169"/>
            </a:xfrm>
            <a:prstGeom prst="rect">
              <a:avLst/>
            </a:prstGeom>
          </p:spPr>
        </p:pic>
        <p:pic>
          <p:nvPicPr>
            <p:cNvPr id="52" name="그래픽 51" descr="키 윤곽선">
              <a:extLst>
                <a:ext uri="{FF2B5EF4-FFF2-40B4-BE49-F238E27FC236}">
                  <a16:creationId xmlns:a16="http://schemas.microsoft.com/office/drawing/2014/main" id="{0652360E-F9AE-4354-B2DD-2F960E61B5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256" y="1543575"/>
              <a:ext cx="571169" cy="571169"/>
            </a:xfrm>
            <a:prstGeom prst="rect">
              <a:avLst/>
            </a:prstGeom>
          </p:spPr>
        </p:pic>
        <p:pic>
          <p:nvPicPr>
            <p:cNvPr id="53" name="그래픽 52" descr="키 윤곽선">
              <a:extLst>
                <a:ext uri="{FF2B5EF4-FFF2-40B4-BE49-F238E27FC236}">
                  <a16:creationId xmlns:a16="http://schemas.microsoft.com/office/drawing/2014/main" id="{BB35E279-89A8-49C6-8024-1E09864920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938138" y="921910"/>
              <a:ext cx="571169" cy="571169"/>
            </a:xfrm>
            <a:prstGeom prst="rect">
              <a:avLst/>
            </a:prstGeom>
          </p:spPr>
        </p:pic>
      </p:grpSp>
      <p:pic>
        <p:nvPicPr>
          <p:cNvPr id="59" name="그림 58">
            <a:extLst>
              <a:ext uri="{FF2B5EF4-FFF2-40B4-BE49-F238E27FC236}">
                <a16:creationId xmlns:a16="http://schemas.microsoft.com/office/drawing/2014/main" id="{7AB734A8-1CB0-4D19-A05E-5752CA4B21F7}"/>
              </a:ext>
            </a:extLst>
          </p:cNvPr>
          <p:cNvPicPr>
            <a:picLocks noChangeAspect="1"/>
          </p:cNvPicPr>
          <p:nvPr/>
        </p:nvPicPr>
        <p:blipFill>
          <a:blip r:embed="rId8"/>
          <a:stretch>
            <a:fillRect/>
          </a:stretch>
        </p:blipFill>
        <p:spPr>
          <a:xfrm>
            <a:off x="495158" y="3876405"/>
            <a:ext cx="1864687" cy="2718462"/>
          </a:xfrm>
          <a:prstGeom prst="rect">
            <a:avLst/>
          </a:prstGeom>
          <a:ln w="3175">
            <a:solidFill>
              <a:schemeClr val="tx1"/>
            </a:solidFill>
          </a:ln>
        </p:spPr>
      </p:pic>
      <p:pic>
        <p:nvPicPr>
          <p:cNvPr id="61" name="그림 60">
            <a:extLst>
              <a:ext uri="{FF2B5EF4-FFF2-40B4-BE49-F238E27FC236}">
                <a16:creationId xmlns:a16="http://schemas.microsoft.com/office/drawing/2014/main" id="{EC7E865D-FCA2-49AD-BDFF-9F908A36250B}"/>
              </a:ext>
            </a:extLst>
          </p:cNvPr>
          <p:cNvPicPr>
            <a:picLocks noChangeAspect="1"/>
          </p:cNvPicPr>
          <p:nvPr/>
        </p:nvPicPr>
        <p:blipFill rotWithShape="1">
          <a:blip r:embed="rId9">
            <a:extLst>
              <a:ext uri="{28A0092B-C50C-407E-A947-70E740481C1C}">
                <a14:useLocalDpi xmlns:a14="http://schemas.microsoft.com/office/drawing/2010/main" val="0"/>
              </a:ext>
            </a:extLst>
          </a:blip>
          <a:srcRect b="26598"/>
          <a:stretch/>
        </p:blipFill>
        <p:spPr>
          <a:xfrm>
            <a:off x="2642577" y="3904914"/>
            <a:ext cx="1819092" cy="2692736"/>
          </a:xfrm>
          <a:prstGeom prst="rect">
            <a:avLst/>
          </a:prstGeom>
          <a:ln w="3175">
            <a:solidFill>
              <a:schemeClr val="tx1"/>
            </a:solidFill>
          </a:ln>
        </p:spPr>
      </p:pic>
      <p:sp>
        <p:nvSpPr>
          <p:cNvPr id="63" name="TextBox 62">
            <a:extLst>
              <a:ext uri="{FF2B5EF4-FFF2-40B4-BE49-F238E27FC236}">
                <a16:creationId xmlns:a16="http://schemas.microsoft.com/office/drawing/2014/main" id="{12090482-A5BF-45A5-8CF1-974A0F01F7D7}"/>
              </a:ext>
            </a:extLst>
          </p:cNvPr>
          <p:cNvSpPr txBox="1"/>
          <p:nvPr/>
        </p:nvSpPr>
        <p:spPr>
          <a:xfrm>
            <a:off x="8371002" y="3119043"/>
            <a:ext cx="1486304" cy="530127"/>
          </a:xfrm>
          <a:prstGeom prst="rect">
            <a:avLst/>
          </a:prstGeom>
          <a:noFill/>
        </p:spPr>
        <p:txBody>
          <a:bodyPr wrap="square" tIns="144000" rtlCol="0">
            <a:spAutoFit/>
          </a:bodyPr>
          <a:lstStyle/>
          <a:p>
            <a:pPr algn="ctr"/>
            <a:r>
              <a:rPr lang="en-US" altLang="ko-KR" sz="2200" dirty="0" err="1">
                <a:solidFill>
                  <a:schemeClr val="bg1">
                    <a:lumMod val="85000"/>
                  </a:schemeClr>
                </a:solidFill>
                <a:latin typeface="Arial" panose="020B0604020202020204" pitchFamily="34" charset="0"/>
              </a:rPr>
              <a:t>Bockchain</a:t>
            </a:r>
            <a:endParaRPr lang="ko-KR" altLang="en-US" sz="2200" dirty="0">
              <a:solidFill>
                <a:schemeClr val="bg1">
                  <a:lumMod val="85000"/>
                </a:schemeClr>
              </a:solidFill>
              <a:latin typeface="Arial" panose="020B0604020202020204" pitchFamily="34" charset="0"/>
            </a:endParaRPr>
          </a:p>
        </p:txBody>
      </p:sp>
      <p:cxnSp>
        <p:nvCxnSpPr>
          <p:cNvPr id="65" name="연결선: 꺾임 64">
            <a:extLst>
              <a:ext uri="{FF2B5EF4-FFF2-40B4-BE49-F238E27FC236}">
                <a16:creationId xmlns:a16="http://schemas.microsoft.com/office/drawing/2014/main" id="{F0251747-D853-4DA0-B6CC-C77C132B7ADA}"/>
              </a:ext>
            </a:extLst>
          </p:cNvPr>
          <p:cNvCxnSpPr>
            <a:cxnSpLocks/>
            <a:stCxn id="49" idx="3"/>
            <a:endCxn id="74" idx="0"/>
          </p:cNvCxnSpPr>
          <p:nvPr/>
        </p:nvCxnSpPr>
        <p:spPr>
          <a:xfrm>
            <a:off x="5075310" y="1125730"/>
            <a:ext cx="2820239" cy="2325436"/>
          </a:xfrm>
          <a:prstGeom prst="bentConnector2">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B34BFA9-B1C8-4B7B-9910-8FD98CB27F00}"/>
              </a:ext>
            </a:extLst>
          </p:cNvPr>
          <p:cNvSpPr txBox="1"/>
          <p:nvPr/>
        </p:nvSpPr>
        <p:spPr>
          <a:xfrm>
            <a:off x="7904322" y="1918384"/>
            <a:ext cx="3905967" cy="646331"/>
          </a:xfrm>
          <a:prstGeom prst="rect">
            <a:avLst/>
          </a:prstGeom>
          <a:noFill/>
        </p:spPr>
        <p:txBody>
          <a:bodyPr wrap="square">
            <a:spAutoFit/>
          </a:bodyPr>
          <a:lstStyle/>
          <a:p>
            <a:r>
              <a:rPr lang="ko-KR" altLang="en-US" dirty="0">
                <a:solidFill>
                  <a:schemeClr val="bg1">
                    <a:lumMod val="85000"/>
                  </a:schemeClr>
                </a:solidFill>
                <a:latin typeface="Arial" panose="020B0604020202020204" pitchFamily="34" charset="0"/>
              </a:rPr>
              <a:t>트랜잭션 서명을 통해</a:t>
            </a:r>
            <a:br>
              <a:rPr lang="en-US" altLang="ko-KR" dirty="0">
                <a:solidFill>
                  <a:schemeClr val="bg1">
                    <a:lumMod val="85000"/>
                  </a:schemeClr>
                </a:solidFill>
                <a:latin typeface="Arial" panose="020B0604020202020204" pitchFamily="34" charset="0"/>
              </a:rPr>
            </a:br>
            <a:r>
              <a:rPr lang="ko-KR" altLang="en-US" dirty="0">
                <a:solidFill>
                  <a:schemeClr val="bg1">
                    <a:lumMod val="85000"/>
                  </a:schemeClr>
                </a:solidFill>
                <a:latin typeface="Arial" panose="020B0604020202020204" pitchFamily="34" charset="0"/>
              </a:rPr>
              <a:t>블록체인 상 자산의 소유자임을 증명</a:t>
            </a:r>
            <a:endParaRPr lang="en-US" altLang="ko-KR" dirty="0">
              <a:solidFill>
                <a:schemeClr val="bg1">
                  <a:lumMod val="85000"/>
                </a:schemeClr>
              </a:solidFill>
              <a:latin typeface="Arial" panose="020B0604020202020204" pitchFamily="34" charset="0"/>
            </a:endParaRPr>
          </a:p>
        </p:txBody>
      </p:sp>
      <p:sp>
        <p:nvSpPr>
          <p:cNvPr id="69" name="내용 개체 틀 1">
            <a:extLst>
              <a:ext uri="{FF2B5EF4-FFF2-40B4-BE49-F238E27FC236}">
                <a16:creationId xmlns:a16="http://schemas.microsoft.com/office/drawing/2014/main" id="{211D5836-513A-4A5B-83E9-245C540364EC}"/>
              </a:ext>
            </a:extLst>
          </p:cNvPr>
          <p:cNvSpPr txBox="1">
            <a:spLocks/>
          </p:cNvSpPr>
          <p:nvPr/>
        </p:nvSpPr>
        <p:spPr>
          <a:xfrm>
            <a:off x="227013" y="1760500"/>
            <a:ext cx="6595206" cy="218011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ko-KR" altLang="en-US" sz="2000" dirty="0"/>
              <a:t>넓은 의미의 지갑 </a:t>
            </a:r>
            <a:r>
              <a:rPr lang="en-US" altLang="ko-KR" sz="2000" dirty="0"/>
              <a:t>(</a:t>
            </a:r>
            <a:r>
              <a:rPr lang="ko-KR" altLang="en-US" sz="2000" dirty="0"/>
              <a:t>사용자 상호작용 애플리케이션</a:t>
            </a:r>
            <a:r>
              <a:rPr lang="en-US" altLang="ko-KR" sz="2000" dirty="0"/>
              <a:t>)</a:t>
            </a:r>
          </a:p>
          <a:p>
            <a:r>
              <a:rPr lang="ko-KR" altLang="en-US" dirty="0"/>
              <a:t>개인키 관리 </a:t>
            </a:r>
            <a:r>
              <a:rPr lang="en-US" altLang="ko-KR" dirty="0"/>
              <a:t>+ </a:t>
            </a:r>
            <a:r>
              <a:rPr lang="ko-KR" altLang="en-US" dirty="0"/>
              <a:t>주소 생성</a:t>
            </a:r>
            <a:endParaRPr lang="en-US" altLang="ko-KR" dirty="0"/>
          </a:p>
          <a:p>
            <a:r>
              <a:rPr lang="ko-KR" altLang="en-US" dirty="0"/>
              <a:t>트랜잭션 서명 </a:t>
            </a:r>
            <a:r>
              <a:rPr lang="en-US" altLang="ko-KR" dirty="0"/>
              <a:t>(Transaction Signing) </a:t>
            </a:r>
          </a:p>
          <a:p>
            <a:r>
              <a:rPr lang="en-US" altLang="ko-KR" dirty="0"/>
              <a:t>Native Currency (BTC, ETH) </a:t>
            </a:r>
            <a:r>
              <a:rPr lang="ko-KR" altLang="en-US" dirty="0"/>
              <a:t>조회 및 전송</a:t>
            </a:r>
            <a:endParaRPr lang="en-US" altLang="ko-KR" dirty="0"/>
          </a:p>
          <a:p>
            <a:r>
              <a:rPr lang="en-US" altLang="ko-KR" dirty="0"/>
              <a:t>Token(ERC20), NFT(ERC721) </a:t>
            </a:r>
            <a:r>
              <a:rPr lang="ko-KR" altLang="en-US" dirty="0"/>
              <a:t>토큰 같은 </a:t>
            </a:r>
            <a:r>
              <a:rPr lang="ko-KR" altLang="en-US" dirty="0" err="1"/>
              <a:t>컨트랙트와</a:t>
            </a:r>
            <a:r>
              <a:rPr lang="ko-KR" altLang="en-US" dirty="0"/>
              <a:t> 상호 작용</a:t>
            </a:r>
            <a:endParaRPr lang="en-US" altLang="ko-KR" dirty="0"/>
          </a:p>
        </p:txBody>
      </p:sp>
      <p:sp>
        <p:nvSpPr>
          <p:cNvPr id="74" name="TextBox 73">
            <a:extLst>
              <a:ext uri="{FF2B5EF4-FFF2-40B4-BE49-F238E27FC236}">
                <a16:creationId xmlns:a16="http://schemas.microsoft.com/office/drawing/2014/main" id="{F521A2FB-D38F-4CBE-ADF9-6E8A2325CB79}"/>
              </a:ext>
            </a:extLst>
          </p:cNvPr>
          <p:cNvSpPr txBox="1"/>
          <p:nvPr/>
        </p:nvSpPr>
        <p:spPr>
          <a:xfrm>
            <a:off x="7762339" y="3451166"/>
            <a:ext cx="266420" cy="369332"/>
          </a:xfrm>
          <a:prstGeom prst="rect">
            <a:avLst/>
          </a:prstGeom>
          <a:noFill/>
        </p:spPr>
        <p:txBody>
          <a:bodyPr wrap="none" rtlCol="0">
            <a:spAutoFit/>
          </a:bodyPr>
          <a:lstStyle/>
          <a:p>
            <a:r>
              <a:rPr lang="en-US" altLang="ko-KR" dirty="0"/>
              <a:t> </a:t>
            </a:r>
            <a:endParaRPr lang="ko-KR" altLang="en-US" dirty="0"/>
          </a:p>
        </p:txBody>
      </p:sp>
    </p:spTree>
    <p:extLst>
      <p:ext uri="{BB962C8B-B14F-4D97-AF65-F5344CB8AC3E}">
        <p14:creationId xmlns:p14="http://schemas.microsoft.com/office/powerpoint/2010/main" val="172666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7" grpId="0"/>
      <p:bldP spid="69"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solidFill>
                  <a:srgbClr val="DBAC7D"/>
                </a:solidFill>
              </a:rPr>
              <a:t>전통적인 은행 모델은 참여 당사자</a:t>
            </a:r>
            <a:r>
              <a:rPr lang="en-US" altLang="ko-KR" sz="1400" dirty="0">
                <a:solidFill>
                  <a:srgbClr val="DBAC7D"/>
                </a:solidFill>
              </a:rPr>
              <a:t>(the parties involved)</a:t>
            </a:r>
            <a:r>
              <a:rPr lang="ko-KR" altLang="en-US" sz="1400" dirty="0">
                <a:solidFill>
                  <a:srgbClr val="DBAC7D"/>
                </a:solidFill>
              </a:rPr>
              <a:t>와 신뢰받는 제 </a:t>
            </a:r>
            <a:r>
              <a:rPr lang="en-US" altLang="ko-KR" sz="1400" dirty="0">
                <a:solidFill>
                  <a:srgbClr val="DBAC7D"/>
                </a:solidFill>
              </a:rPr>
              <a:t>3 </a:t>
            </a:r>
            <a:r>
              <a:rPr lang="ko-KR" altLang="en-US" sz="1400" dirty="0">
                <a:solidFill>
                  <a:srgbClr val="DBAC7D"/>
                </a:solidFill>
              </a:rPr>
              <a:t>자에게 정보 접근을 제한함으로써 일정 수준 프라이버시를 달성</a:t>
            </a:r>
            <a:r>
              <a:rPr lang="ko-KR" altLang="en-US" sz="1400" dirty="0"/>
              <a:t>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보존해 다른 장소에서 정보의 흐름을 끊는 걸로 여전히 프라이버시가 보장될 수 있다</a:t>
            </a:r>
            <a:r>
              <a:rPr lang="en-US" altLang="ko-KR" sz="1400" dirty="0"/>
              <a:t>. </a:t>
            </a:r>
            <a:r>
              <a:rPr lang="ko-KR" altLang="en-US" sz="1400" dirty="0">
                <a:solidFill>
                  <a:srgbClr val="DBAC7D"/>
                </a:solidFill>
              </a:rPr>
              <a:t>공중</a:t>
            </a:r>
            <a:r>
              <a:rPr lang="en-US" altLang="ko-KR" sz="1400" dirty="0">
                <a:solidFill>
                  <a:srgbClr val="DBAC7D"/>
                </a:solidFill>
              </a:rPr>
              <a:t>(the public)</a:t>
            </a:r>
            <a:r>
              <a:rPr lang="ko-KR" altLang="en-US" sz="1400" dirty="0">
                <a:solidFill>
                  <a:srgbClr val="DBAC7D"/>
                </a:solidFill>
              </a:rPr>
              <a:t>은 누군가가 다른 누군가에게 보내는 금액을 볼 수 있지만</a:t>
            </a:r>
            <a:r>
              <a:rPr lang="en-US" altLang="ko-KR" sz="1400" dirty="0">
                <a:solidFill>
                  <a:srgbClr val="DBAC7D"/>
                </a:solidFill>
              </a:rPr>
              <a:t>, </a:t>
            </a:r>
            <a:r>
              <a:rPr lang="ko-KR" altLang="en-US" sz="1400" dirty="0">
                <a:solidFill>
                  <a:srgbClr val="DBAC7D"/>
                </a:solidFill>
              </a:rPr>
              <a:t>그 거래에 연결된 </a:t>
            </a:r>
            <a:r>
              <a:rPr lang="ko-KR" altLang="en-US" sz="1400" dirty="0" err="1">
                <a:solidFill>
                  <a:srgbClr val="DBAC7D"/>
                </a:solidFill>
              </a:rPr>
              <a:t>누군가에</a:t>
            </a:r>
            <a:r>
              <a:rPr lang="ko-KR" altLang="en-US" sz="1400" dirty="0">
                <a:solidFill>
                  <a:srgbClr val="DBAC7D"/>
                </a:solidFill>
              </a:rPr>
              <a:t> 대한 정보는 볼 수 없다</a:t>
            </a:r>
            <a:r>
              <a:rPr lang="en-US" altLang="ko-KR" sz="1400" dirty="0"/>
              <a:t>. </a:t>
            </a:r>
            <a:r>
              <a:rPr lang="ko-KR" altLang="en-US" sz="1400" dirty="0"/>
              <a:t>이는 증권거래소에서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 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a:t>
            </a:r>
            <a:r>
              <a:rPr lang="ko-KR" altLang="en-US" sz="1400" dirty="0">
                <a:solidFill>
                  <a:srgbClr val="DBAC7D"/>
                </a:solidFill>
              </a:rPr>
              <a:t>어떤 공통된 소유자에게 연결되는 일을 계속 피할 수 있다</a:t>
            </a:r>
            <a:r>
              <a:rPr lang="en-US" altLang="ko-KR" sz="1400" dirty="0"/>
              <a:t>. </a:t>
            </a:r>
            <a:r>
              <a:rPr lang="ko-KR" altLang="en-US" sz="1400" dirty="0"/>
              <a:t>여러 입금이 동일 소유자의 소유임을 부득이 드러내는 다중입금 거래에서 어떤 연결은 여전히 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2241550"/>
            <a:ext cx="5411596" cy="1768145"/>
          </a:xfrm>
          <a:prstGeom prst="rect">
            <a:avLst/>
          </a:prstGeom>
        </p:spPr>
      </p:pic>
    </p:spTree>
    <p:extLst>
      <p:ext uri="{BB962C8B-B14F-4D97-AF65-F5344CB8AC3E}">
        <p14:creationId xmlns:p14="http://schemas.microsoft.com/office/powerpoint/2010/main" val="272931955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3D605F-CA3B-467E-907B-C6A6CF8CD143}"/>
              </a:ext>
            </a:extLst>
          </p:cNvPr>
          <p:cNvSpPr>
            <a:spLocks noGrp="1"/>
          </p:cNvSpPr>
          <p:nvPr>
            <p:ph idx="1"/>
          </p:nvPr>
        </p:nvSpPr>
        <p:spPr>
          <a:xfrm>
            <a:off x="241299" y="666908"/>
            <a:ext cx="11683999" cy="5930741"/>
          </a:xfrm>
        </p:spPr>
        <p:txBody>
          <a:bodyPr/>
          <a:lstStyle/>
          <a:p>
            <a:pPr indent="0">
              <a:buNone/>
            </a:pPr>
            <a:r>
              <a:rPr lang="ko-KR" altLang="en-US" sz="2000" dirty="0"/>
              <a:t>하나의 주소보다는 </a:t>
            </a:r>
            <a:r>
              <a:rPr lang="ko-KR" altLang="en-US" sz="2000" dirty="0">
                <a:solidFill>
                  <a:srgbClr val="FFC700"/>
                </a:solidFill>
              </a:rPr>
              <a:t>여러 개의 주소</a:t>
            </a:r>
            <a:r>
              <a:rPr lang="ko-KR" altLang="en-US" sz="2000" dirty="0"/>
              <a:t>를 가지고 입출금 하는 것이 보다 </a:t>
            </a:r>
            <a:r>
              <a:rPr lang="ko-KR" altLang="en-US" sz="2000" dirty="0">
                <a:solidFill>
                  <a:srgbClr val="00C8EB"/>
                </a:solidFill>
              </a:rPr>
              <a:t>안전</a:t>
            </a:r>
            <a:endParaRPr lang="en-US" altLang="ko-KR" sz="2000" dirty="0">
              <a:solidFill>
                <a:srgbClr val="00C8EB"/>
              </a:solidFill>
            </a:endParaRPr>
          </a:p>
          <a:p>
            <a:r>
              <a:rPr lang="ko-KR" altLang="en-US" dirty="0">
                <a:solidFill>
                  <a:srgbClr val="FFC700"/>
                </a:solidFill>
              </a:rPr>
              <a:t>블록체인은 공개</a:t>
            </a:r>
            <a:r>
              <a:rPr lang="ko-KR" altLang="en-US" dirty="0"/>
              <a:t>되어 있음 ➡ 특정 주소에 대한 모든 거래 추적 가능</a:t>
            </a:r>
            <a:endParaRPr lang="en-US" altLang="ko-KR" dirty="0"/>
          </a:p>
          <a:p>
            <a:r>
              <a:rPr lang="ko-KR" altLang="en-US" dirty="0"/>
              <a:t>복수의 주소 사용은 하나의 주소 사용보다 감시</a:t>
            </a:r>
            <a:r>
              <a:rPr lang="en-US" altLang="ko-KR" dirty="0"/>
              <a:t>(</a:t>
            </a:r>
            <a:r>
              <a:rPr lang="ko-KR" altLang="en-US" dirty="0"/>
              <a:t>추적</a:t>
            </a:r>
            <a:r>
              <a:rPr lang="en-US" altLang="ko-KR" dirty="0"/>
              <a:t>)</a:t>
            </a:r>
            <a:r>
              <a:rPr lang="ko-KR" altLang="en-US" dirty="0"/>
              <a:t> 어려움 ➡ </a:t>
            </a:r>
            <a:r>
              <a:rPr lang="ko-KR" altLang="en-US" dirty="0">
                <a:solidFill>
                  <a:srgbClr val="00C8EB"/>
                </a:solidFill>
              </a:rPr>
              <a:t>익명성</a:t>
            </a:r>
            <a:r>
              <a:rPr lang="ko-KR" altLang="en-US" dirty="0"/>
              <a:t>에 도움</a:t>
            </a:r>
            <a:endParaRPr lang="en-US" altLang="ko-KR" dirty="0"/>
          </a:p>
          <a:p>
            <a:r>
              <a:rPr lang="ko-KR" altLang="en-US" dirty="0">
                <a:solidFill>
                  <a:srgbClr val="EF296B"/>
                </a:solidFill>
              </a:rPr>
              <a:t>문제</a:t>
            </a:r>
            <a:r>
              <a:rPr lang="ko-KR" altLang="en-US" dirty="0"/>
              <a:t> </a:t>
            </a:r>
            <a:r>
              <a:rPr lang="en-US" altLang="ko-KR" dirty="0"/>
              <a:t>:</a:t>
            </a:r>
            <a:r>
              <a:rPr lang="ko-KR" altLang="en-US" dirty="0"/>
              <a:t> 복수개의 주소는 복수개의 키</a:t>
            </a:r>
            <a:r>
              <a:rPr lang="en-US" altLang="ko-KR" dirty="0"/>
              <a:t>/</a:t>
            </a:r>
            <a:r>
              <a:rPr lang="ko-KR" altLang="en-US" dirty="0"/>
              <a:t>주소를 저장 및 관리 필요 ➡ </a:t>
            </a:r>
            <a:r>
              <a:rPr lang="ko-KR" altLang="en-US" dirty="0">
                <a:solidFill>
                  <a:srgbClr val="EF296B"/>
                </a:solidFill>
              </a:rPr>
              <a:t>어려움</a:t>
            </a:r>
            <a:endParaRPr lang="en-US" altLang="ko-KR" dirty="0">
              <a:solidFill>
                <a:srgbClr val="EF296B"/>
              </a:solidFill>
            </a:endParaRPr>
          </a:p>
          <a:p>
            <a:pPr indent="0">
              <a:buNone/>
            </a:pPr>
            <a:endParaRPr lang="en-US" altLang="ko-KR" sz="2000" dirty="0"/>
          </a:p>
          <a:p>
            <a:pPr indent="0">
              <a:buNone/>
            </a:pPr>
            <a:r>
              <a:rPr lang="ko-KR" altLang="en-US" sz="2000" dirty="0"/>
              <a:t>복수 개의 </a:t>
            </a:r>
            <a:r>
              <a:rPr lang="en-US" altLang="ko-KR" sz="2000" dirty="0"/>
              <a:t>Key </a:t>
            </a:r>
            <a:r>
              <a:rPr lang="ko-KR" altLang="en-US" sz="2000" dirty="0"/>
              <a:t>관리를 위한 지갑</a:t>
            </a:r>
            <a:endParaRPr lang="en-US" altLang="ko-KR" sz="2000" dirty="0"/>
          </a:p>
          <a:p>
            <a:r>
              <a:rPr lang="en-US" altLang="ko-KR" dirty="0"/>
              <a:t>HD </a:t>
            </a:r>
            <a:r>
              <a:rPr lang="ko-KR" altLang="en-US" dirty="0"/>
              <a:t>지갑 </a:t>
            </a:r>
            <a:r>
              <a:rPr lang="en-US" altLang="ko-KR" dirty="0"/>
              <a:t>(BIP-32)</a:t>
            </a:r>
          </a:p>
          <a:p>
            <a:r>
              <a:rPr lang="ko-KR" altLang="en-US" dirty="0" err="1"/>
              <a:t>니모닉</a:t>
            </a:r>
            <a:r>
              <a:rPr lang="ko-KR" altLang="en-US" dirty="0"/>
              <a:t> 코드 </a:t>
            </a:r>
            <a:r>
              <a:rPr lang="en-US" altLang="ko-KR" dirty="0"/>
              <a:t>(BIP-39)</a:t>
            </a:r>
          </a:p>
          <a:p>
            <a:r>
              <a:rPr lang="en-US" altLang="ko-KR" dirty="0"/>
              <a:t>HD </a:t>
            </a:r>
            <a:r>
              <a:rPr lang="ko-KR" altLang="en-US" dirty="0"/>
              <a:t>지갑 구조 </a:t>
            </a:r>
            <a:r>
              <a:rPr lang="en-US" altLang="ko-KR" dirty="0"/>
              <a:t>(BIP-43 / BIP-44)</a:t>
            </a:r>
          </a:p>
        </p:txBody>
      </p:sp>
      <p:sp>
        <p:nvSpPr>
          <p:cNvPr id="3" name="제목 2">
            <a:extLst>
              <a:ext uri="{FF2B5EF4-FFF2-40B4-BE49-F238E27FC236}">
                <a16:creationId xmlns:a16="http://schemas.microsoft.com/office/drawing/2014/main" id="{A273DE9B-6539-43A6-8B4B-A7D32FA6C46E}"/>
              </a:ext>
            </a:extLst>
          </p:cNvPr>
          <p:cNvSpPr>
            <a:spLocks noGrp="1"/>
          </p:cNvSpPr>
          <p:nvPr>
            <p:ph type="title"/>
          </p:nvPr>
        </p:nvSpPr>
        <p:spPr/>
        <p:txBody>
          <a:bodyPr/>
          <a:lstStyle/>
          <a:p>
            <a:r>
              <a:rPr lang="ko-KR" altLang="en-US" dirty="0"/>
              <a:t>지갑 </a:t>
            </a:r>
          </a:p>
        </p:txBody>
      </p:sp>
    </p:spTree>
    <p:extLst>
      <p:ext uri="{BB962C8B-B14F-4D97-AF65-F5344CB8AC3E}">
        <p14:creationId xmlns:p14="http://schemas.microsoft.com/office/powerpoint/2010/main" val="36021899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3130CBF-8E13-4943-BA55-44BE38023326}"/>
              </a:ext>
            </a:extLst>
          </p:cNvPr>
          <p:cNvSpPr>
            <a:spLocks noGrp="1"/>
          </p:cNvSpPr>
          <p:nvPr>
            <p:ph idx="1"/>
          </p:nvPr>
        </p:nvSpPr>
        <p:spPr/>
        <p:txBody>
          <a:bodyPr>
            <a:normAutofit/>
          </a:bodyPr>
          <a:lstStyle/>
          <a:p>
            <a:pPr indent="0">
              <a:buNone/>
            </a:pPr>
            <a:r>
              <a:rPr lang="en-US" altLang="ko-KR" sz="2400" dirty="0"/>
              <a:t>Private Key (256</a:t>
            </a:r>
            <a:r>
              <a:rPr lang="ko-KR" altLang="en-US" sz="2400" dirty="0"/>
              <a:t> </a:t>
            </a:r>
            <a:r>
              <a:rPr lang="en-US" altLang="ko-KR" sz="2400" dirty="0"/>
              <a:t>bits)</a:t>
            </a:r>
          </a:p>
        </p:txBody>
      </p: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5" name="TextBox 4">
            <a:extLst>
              <a:ext uri="{FF2B5EF4-FFF2-40B4-BE49-F238E27FC236}">
                <a16:creationId xmlns:a16="http://schemas.microsoft.com/office/drawing/2014/main" id="{327E4884-2239-4137-97F3-E955473D64AC}"/>
              </a:ext>
            </a:extLst>
          </p:cNvPr>
          <p:cNvSpPr txBox="1"/>
          <p:nvPr/>
        </p:nvSpPr>
        <p:spPr>
          <a:xfrm>
            <a:off x="1326675" y="132885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0x8d46f2260091f89d63a73a2171234835d272e0cab9fb630b4306aaf72f22e830</a:t>
            </a:r>
            <a:endParaRPr lang="ko-KR" altLang="en-US" sz="2000" dirty="0">
              <a:solidFill>
                <a:schemeClr val="bg1">
                  <a:lumMod val="85000"/>
                </a:schemeClr>
              </a:solidFill>
              <a:latin typeface="Consolas" panose="020B0609020204030204" pitchFamily="49" charset="0"/>
            </a:endParaRPr>
          </a:p>
        </p:txBody>
      </p:sp>
      <p:sp>
        <p:nvSpPr>
          <p:cNvPr id="7" name="TextBox 6">
            <a:extLst>
              <a:ext uri="{FF2B5EF4-FFF2-40B4-BE49-F238E27FC236}">
                <a16:creationId xmlns:a16="http://schemas.microsoft.com/office/drawing/2014/main" id="{1A958D7E-3507-47DB-8852-B21422852224}"/>
              </a:ext>
            </a:extLst>
          </p:cNvPr>
          <p:cNvSpPr txBox="1"/>
          <p:nvPr/>
        </p:nvSpPr>
        <p:spPr>
          <a:xfrm>
            <a:off x="1326675" y="1849665"/>
            <a:ext cx="9558662" cy="400110"/>
          </a:xfrm>
          <a:prstGeom prst="rect">
            <a:avLst/>
          </a:prstGeom>
          <a:noFill/>
        </p:spPr>
        <p:txBody>
          <a:bodyPr wrap="square">
            <a:spAutoFit/>
          </a:bodyPr>
          <a:lstStyle/>
          <a:p>
            <a:r>
              <a:rPr lang="en-US" altLang="ko-KR" sz="2000" dirty="0">
                <a:solidFill>
                  <a:schemeClr val="bg1">
                    <a:lumMod val="85000"/>
                  </a:schemeClr>
                </a:solidFill>
                <a:latin typeface="Consolas" panose="020B0609020204030204" pitchFamily="49" charset="0"/>
              </a:rPr>
              <a:t>0x</a:t>
            </a:r>
            <a:r>
              <a:rPr lang="en-US" altLang="ko-KR" sz="2000" b="0" i="0" dirty="0">
                <a:solidFill>
                  <a:schemeClr val="bg1">
                    <a:lumMod val="85000"/>
                  </a:schemeClr>
                </a:solidFill>
                <a:effectLst/>
                <a:latin typeface="Consolas" panose="020B0609020204030204" pitchFamily="49" charset="0"/>
              </a:rPr>
              <a:t>11bd63b2fa9375ae72be1483e749e4fcfee12503ec06254d513ac2d6c442fa90</a:t>
            </a:r>
            <a:endParaRPr lang="ko-KR" altLang="en-US" sz="2000" dirty="0">
              <a:solidFill>
                <a:schemeClr val="bg1">
                  <a:lumMod val="85000"/>
                </a:schemeClr>
              </a:solidFill>
              <a:latin typeface="Consolas" panose="020B0609020204030204" pitchFamily="49" charset="0"/>
            </a:endParaRPr>
          </a:p>
        </p:txBody>
      </p:sp>
      <p:sp>
        <p:nvSpPr>
          <p:cNvPr id="8" name="TextBox 7">
            <a:extLst>
              <a:ext uri="{FF2B5EF4-FFF2-40B4-BE49-F238E27FC236}">
                <a16:creationId xmlns:a16="http://schemas.microsoft.com/office/drawing/2014/main" id="{961B6F66-1C0D-48DD-B12F-0F0BB51DA336}"/>
              </a:ext>
            </a:extLst>
          </p:cNvPr>
          <p:cNvSpPr txBox="1"/>
          <p:nvPr/>
        </p:nvSpPr>
        <p:spPr>
          <a:xfrm>
            <a:off x="1326675" y="237047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0x5c59ce0bdf6bafd44203ee201eb601cc80cc23d603dc1190dd11e836e25fb0bf</a:t>
            </a:r>
            <a:endParaRPr lang="ko-KR" altLang="en-US" sz="2000" dirty="0">
              <a:solidFill>
                <a:schemeClr val="bg1">
                  <a:lumMod val="85000"/>
                </a:schemeClr>
              </a:solidFill>
              <a:latin typeface="Consolas" panose="020B0609020204030204" pitchFamily="49" charset="0"/>
            </a:endParaRPr>
          </a:p>
        </p:txBody>
      </p:sp>
      <p:sp>
        <p:nvSpPr>
          <p:cNvPr id="9" name="TextBox 8">
            <a:extLst>
              <a:ext uri="{FF2B5EF4-FFF2-40B4-BE49-F238E27FC236}">
                <a16:creationId xmlns:a16="http://schemas.microsoft.com/office/drawing/2014/main" id="{08539FC6-6E5F-4DF4-B9F2-B813C5B7392A}"/>
              </a:ext>
            </a:extLst>
          </p:cNvPr>
          <p:cNvSpPr txBox="1"/>
          <p:nvPr/>
        </p:nvSpPr>
        <p:spPr>
          <a:xfrm>
            <a:off x="1326675" y="289127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0xdb1a11a2fcb7f56801f44091269427eb1fe9ba977b8d5ed733a141187ec184c7</a:t>
            </a:r>
            <a:endParaRPr lang="ko-KR" altLang="en-US" sz="2000" dirty="0">
              <a:solidFill>
                <a:schemeClr val="bg1">
                  <a:lumMod val="85000"/>
                </a:schemeClr>
              </a:solidFill>
              <a:latin typeface="Consolas" panose="020B0609020204030204" pitchFamily="49" charset="0"/>
            </a:endParaRPr>
          </a:p>
        </p:txBody>
      </p:sp>
      <p:sp>
        <p:nvSpPr>
          <p:cNvPr id="10" name="TextBox 9">
            <a:extLst>
              <a:ext uri="{FF2B5EF4-FFF2-40B4-BE49-F238E27FC236}">
                <a16:creationId xmlns:a16="http://schemas.microsoft.com/office/drawing/2014/main" id="{A645B839-E856-4EB4-9850-89DDFB783311}"/>
              </a:ext>
            </a:extLst>
          </p:cNvPr>
          <p:cNvSpPr txBox="1"/>
          <p:nvPr/>
        </p:nvSpPr>
        <p:spPr>
          <a:xfrm>
            <a:off x="1326675" y="3412083"/>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0x321f4747eae52197734cfc95b04c0717776bc73b279c506cc7d5c63b46aadbf3</a:t>
            </a:r>
            <a:endParaRPr lang="ko-KR" altLang="en-US" sz="2000" dirty="0">
              <a:solidFill>
                <a:schemeClr val="bg1">
                  <a:lumMod val="85000"/>
                </a:schemeClr>
              </a:solidFill>
              <a:latin typeface="Consolas" panose="020B0609020204030204" pitchFamily="49" charset="0"/>
            </a:endParaRPr>
          </a:p>
        </p:txBody>
      </p:sp>
      <p:sp>
        <p:nvSpPr>
          <p:cNvPr id="11" name="TextBox 10">
            <a:extLst>
              <a:ext uri="{FF2B5EF4-FFF2-40B4-BE49-F238E27FC236}">
                <a16:creationId xmlns:a16="http://schemas.microsoft.com/office/drawing/2014/main" id="{F06059DC-B0E4-450C-A72C-AF2F7FAFA0BE}"/>
              </a:ext>
            </a:extLst>
          </p:cNvPr>
          <p:cNvSpPr txBox="1"/>
          <p:nvPr/>
        </p:nvSpPr>
        <p:spPr>
          <a:xfrm>
            <a:off x="1326675" y="393288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0xd5d7a68e6e295cf780ec9addfbe60977866fb44c39752fbb3b24a0f7b0e1f444</a:t>
            </a:r>
            <a:endParaRPr lang="ko-KR" altLang="en-US" sz="2000" dirty="0">
              <a:solidFill>
                <a:schemeClr val="bg1">
                  <a:lumMod val="85000"/>
                </a:schemeClr>
              </a:solidFill>
              <a:latin typeface="Consolas" panose="020B0609020204030204" pitchFamily="49" charset="0"/>
            </a:endParaRPr>
          </a:p>
        </p:txBody>
      </p:sp>
      <p:sp>
        <p:nvSpPr>
          <p:cNvPr id="12" name="TextBox 11">
            <a:extLst>
              <a:ext uri="{FF2B5EF4-FFF2-40B4-BE49-F238E27FC236}">
                <a16:creationId xmlns:a16="http://schemas.microsoft.com/office/drawing/2014/main" id="{C349A9F1-241C-4228-AB23-C77520AFAB68}"/>
              </a:ext>
            </a:extLst>
          </p:cNvPr>
          <p:cNvSpPr txBox="1"/>
          <p:nvPr/>
        </p:nvSpPr>
        <p:spPr>
          <a:xfrm>
            <a:off x="1326675" y="4453695"/>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0xe060d3d30306df031bb6646c76a41effd63b5a9e80a8557794a302a85940b10f</a:t>
            </a:r>
            <a:endParaRPr lang="ko-KR" altLang="en-US" sz="2000" dirty="0">
              <a:solidFill>
                <a:schemeClr val="bg1">
                  <a:lumMod val="85000"/>
                </a:schemeClr>
              </a:solidFill>
              <a:latin typeface="Consolas" panose="020B0609020204030204" pitchFamily="49" charset="0"/>
            </a:endParaRPr>
          </a:p>
        </p:txBody>
      </p:sp>
      <p:sp>
        <p:nvSpPr>
          <p:cNvPr id="13" name="TextBox 12">
            <a:extLst>
              <a:ext uri="{FF2B5EF4-FFF2-40B4-BE49-F238E27FC236}">
                <a16:creationId xmlns:a16="http://schemas.microsoft.com/office/drawing/2014/main" id="{653ED91D-4858-4F8A-A3B0-96D9879A09AA}"/>
              </a:ext>
            </a:extLst>
          </p:cNvPr>
          <p:cNvSpPr txBox="1"/>
          <p:nvPr/>
        </p:nvSpPr>
        <p:spPr>
          <a:xfrm>
            <a:off x="1326675" y="4974501"/>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0x45ea754b57f4ce3cb27f1b4808c796b5fb0ccf35bbacc12055d2db6ee15b1ee4</a:t>
            </a:r>
            <a:endParaRPr lang="ko-KR" altLang="en-US" sz="2000" dirty="0">
              <a:solidFill>
                <a:schemeClr val="bg1">
                  <a:lumMod val="85000"/>
                </a:schemeClr>
              </a:solidFill>
              <a:latin typeface="Consolas" panose="020B0609020204030204" pitchFamily="49" charset="0"/>
            </a:endParaRPr>
          </a:p>
        </p:txBody>
      </p:sp>
      <p:sp>
        <p:nvSpPr>
          <p:cNvPr id="14" name="TextBox 13">
            <a:extLst>
              <a:ext uri="{FF2B5EF4-FFF2-40B4-BE49-F238E27FC236}">
                <a16:creationId xmlns:a16="http://schemas.microsoft.com/office/drawing/2014/main" id="{3B81E0FC-093B-490E-9405-AA95F3579E3D}"/>
              </a:ext>
            </a:extLst>
          </p:cNvPr>
          <p:cNvSpPr txBox="1"/>
          <p:nvPr/>
        </p:nvSpPr>
        <p:spPr>
          <a:xfrm>
            <a:off x="1326675" y="5495307"/>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0xc87eba80c969f382d2161bbec57d36ca28387aa5305de1611e4c662535eaebae</a:t>
            </a:r>
            <a:endParaRPr lang="ko-KR" altLang="en-US" sz="2000" dirty="0">
              <a:solidFill>
                <a:schemeClr val="bg1">
                  <a:lumMod val="85000"/>
                </a:schemeClr>
              </a:solidFill>
              <a:latin typeface="Consolas" panose="020B0609020204030204" pitchFamily="49" charset="0"/>
            </a:endParaRPr>
          </a:p>
        </p:txBody>
      </p:sp>
      <p:sp>
        <p:nvSpPr>
          <p:cNvPr id="15" name="TextBox 14">
            <a:extLst>
              <a:ext uri="{FF2B5EF4-FFF2-40B4-BE49-F238E27FC236}">
                <a16:creationId xmlns:a16="http://schemas.microsoft.com/office/drawing/2014/main" id="{AB79A21B-F379-4F7E-BD8F-637F3ABE9895}"/>
              </a:ext>
            </a:extLst>
          </p:cNvPr>
          <p:cNvSpPr txBox="1"/>
          <p:nvPr/>
        </p:nvSpPr>
        <p:spPr>
          <a:xfrm>
            <a:off x="1326675" y="6016109"/>
            <a:ext cx="9558662" cy="400110"/>
          </a:xfrm>
          <a:prstGeom prst="rect">
            <a:avLst/>
          </a:prstGeom>
          <a:noFill/>
        </p:spPr>
        <p:txBody>
          <a:bodyPr wrap="square">
            <a:spAutoFit/>
          </a:bodyPr>
          <a:lstStyle/>
          <a:p>
            <a:r>
              <a:rPr lang="en-US" altLang="ko-KR" sz="2000" b="0" i="0" dirty="0">
                <a:solidFill>
                  <a:schemeClr val="bg1">
                    <a:lumMod val="85000"/>
                  </a:schemeClr>
                </a:solidFill>
                <a:effectLst/>
                <a:latin typeface="Consolas" panose="020B0609020204030204" pitchFamily="49" charset="0"/>
              </a:rPr>
              <a:t>0xdec5419b6d72c398ad0a379645d6b9081f75090261daddb1ec27564b6e51338f</a:t>
            </a:r>
            <a:endParaRPr lang="ko-KR" altLang="en-US" sz="20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7271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P spid="12" grpId="0"/>
      <p:bldP spid="13" grpId="0"/>
      <p:bldP spid="14" grpId="0"/>
      <p:bldP spid="15"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D8FBDF-5881-4A76-AB90-361C2ECB3351}"/>
              </a:ext>
            </a:extLst>
          </p:cNvPr>
          <p:cNvSpPr>
            <a:spLocks noGrp="1"/>
          </p:cNvSpPr>
          <p:nvPr>
            <p:ph type="title"/>
          </p:nvPr>
        </p:nvSpPr>
        <p:spPr/>
        <p:txBody>
          <a:bodyPr/>
          <a:lstStyle/>
          <a:p>
            <a:r>
              <a:rPr lang="ko-KR" altLang="en-US" dirty="0"/>
              <a:t>지갑 </a:t>
            </a:r>
            <a:r>
              <a:rPr lang="en-US" altLang="ko-KR" dirty="0"/>
              <a:t>[ </a:t>
            </a:r>
            <a:r>
              <a:rPr lang="en-US" altLang="ko-KR" dirty="0" err="1"/>
              <a:t>MetaMask</a:t>
            </a:r>
            <a:r>
              <a:rPr lang="en-US" altLang="ko-KR" dirty="0"/>
              <a:t> Reset Wallet</a:t>
            </a:r>
            <a:r>
              <a:rPr lang="ko-KR" altLang="en-US" dirty="0"/>
              <a:t> </a:t>
            </a:r>
            <a:r>
              <a:rPr lang="en-US" altLang="ko-KR" dirty="0"/>
              <a:t>]</a:t>
            </a:r>
            <a:endParaRPr lang="ko-KR" altLang="en-US" dirty="0"/>
          </a:p>
        </p:txBody>
      </p:sp>
      <p:pic>
        <p:nvPicPr>
          <p:cNvPr id="13" name="그림 12">
            <a:extLst>
              <a:ext uri="{FF2B5EF4-FFF2-40B4-BE49-F238E27FC236}">
                <a16:creationId xmlns:a16="http://schemas.microsoft.com/office/drawing/2014/main" id="{AEDA5D1B-9B2A-4399-BAE7-CF718DC04545}"/>
              </a:ext>
            </a:extLst>
          </p:cNvPr>
          <p:cNvPicPr>
            <a:picLocks noChangeAspect="1"/>
          </p:cNvPicPr>
          <p:nvPr/>
        </p:nvPicPr>
        <p:blipFill>
          <a:blip r:embed="rId3"/>
          <a:stretch>
            <a:fillRect/>
          </a:stretch>
        </p:blipFill>
        <p:spPr>
          <a:xfrm>
            <a:off x="409755" y="1027665"/>
            <a:ext cx="5047036" cy="5307496"/>
          </a:xfrm>
          <a:prstGeom prst="rect">
            <a:avLst/>
          </a:prstGeom>
        </p:spPr>
      </p:pic>
      <p:pic>
        <p:nvPicPr>
          <p:cNvPr id="15" name="그림 14">
            <a:extLst>
              <a:ext uri="{FF2B5EF4-FFF2-40B4-BE49-F238E27FC236}">
                <a16:creationId xmlns:a16="http://schemas.microsoft.com/office/drawing/2014/main" id="{66294191-40E4-4735-86E3-A7802E5CE322}"/>
              </a:ext>
            </a:extLst>
          </p:cNvPr>
          <p:cNvPicPr>
            <a:picLocks noChangeAspect="1"/>
          </p:cNvPicPr>
          <p:nvPr/>
        </p:nvPicPr>
        <p:blipFill>
          <a:blip r:embed="rId4"/>
          <a:stretch>
            <a:fillRect/>
          </a:stretch>
        </p:blipFill>
        <p:spPr>
          <a:xfrm>
            <a:off x="6066849" y="657225"/>
            <a:ext cx="2520000" cy="2054769"/>
          </a:xfrm>
          <a:prstGeom prst="rect">
            <a:avLst/>
          </a:prstGeom>
        </p:spPr>
      </p:pic>
      <p:pic>
        <p:nvPicPr>
          <p:cNvPr id="17" name="그림 16">
            <a:extLst>
              <a:ext uri="{FF2B5EF4-FFF2-40B4-BE49-F238E27FC236}">
                <a16:creationId xmlns:a16="http://schemas.microsoft.com/office/drawing/2014/main" id="{81B7B2E2-820F-4D6A-9611-CCD7F3F69910}"/>
              </a:ext>
            </a:extLst>
          </p:cNvPr>
          <p:cNvPicPr>
            <a:picLocks noChangeAspect="1"/>
          </p:cNvPicPr>
          <p:nvPr/>
        </p:nvPicPr>
        <p:blipFill>
          <a:blip r:embed="rId5"/>
          <a:stretch>
            <a:fillRect/>
          </a:stretch>
        </p:blipFill>
        <p:spPr>
          <a:xfrm>
            <a:off x="6066849" y="3020244"/>
            <a:ext cx="2520000" cy="1644064"/>
          </a:xfrm>
          <a:prstGeom prst="rect">
            <a:avLst/>
          </a:prstGeom>
        </p:spPr>
      </p:pic>
      <p:pic>
        <p:nvPicPr>
          <p:cNvPr id="19" name="그림 18">
            <a:extLst>
              <a:ext uri="{FF2B5EF4-FFF2-40B4-BE49-F238E27FC236}">
                <a16:creationId xmlns:a16="http://schemas.microsoft.com/office/drawing/2014/main" id="{DFA1F498-FC1C-479D-96FF-0D586B0D7BB7}"/>
              </a:ext>
            </a:extLst>
          </p:cNvPr>
          <p:cNvPicPr>
            <a:picLocks noChangeAspect="1"/>
          </p:cNvPicPr>
          <p:nvPr/>
        </p:nvPicPr>
        <p:blipFill rotWithShape="1">
          <a:blip r:embed="rId6"/>
          <a:srcRect t="23639" b="23389"/>
          <a:stretch/>
        </p:blipFill>
        <p:spPr>
          <a:xfrm>
            <a:off x="9299575" y="3251766"/>
            <a:ext cx="2520000" cy="1177344"/>
          </a:xfrm>
          <a:prstGeom prst="rect">
            <a:avLst/>
          </a:prstGeom>
        </p:spPr>
      </p:pic>
      <p:pic>
        <p:nvPicPr>
          <p:cNvPr id="21" name="그림 20">
            <a:extLst>
              <a:ext uri="{FF2B5EF4-FFF2-40B4-BE49-F238E27FC236}">
                <a16:creationId xmlns:a16="http://schemas.microsoft.com/office/drawing/2014/main" id="{28FBC301-8168-47A3-87CA-4D09F7A05236}"/>
              </a:ext>
            </a:extLst>
          </p:cNvPr>
          <p:cNvPicPr>
            <a:picLocks noChangeAspect="1"/>
          </p:cNvPicPr>
          <p:nvPr/>
        </p:nvPicPr>
        <p:blipFill>
          <a:blip r:embed="rId7"/>
          <a:stretch>
            <a:fillRect/>
          </a:stretch>
        </p:blipFill>
        <p:spPr>
          <a:xfrm>
            <a:off x="6066849" y="4961534"/>
            <a:ext cx="2520000" cy="1641716"/>
          </a:xfrm>
          <a:prstGeom prst="rect">
            <a:avLst/>
          </a:prstGeom>
        </p:spPr>
      </p:pic>
      <p:pic>
        <p:nvPicPr>
          <p:cNvPr id="23" name="그림 22">
            <a:extLst>
              <a:ext uri="{FF2B5EF4-FFF2-40B4-BE49-F238E27FC236}">
                <a16:creationId xmlns:a16="http://schemas.microsoft.com/office/drawing/2014/main" id="{60B231E0-350B-43E1-85E5-217B1EAC007B}"/>
              </a:ext>
            </a:extLst>
          </p:cNvPr>
          <p:cNvPicPr>
            <a:picLocks noChangeAspect="1"/>
          </p:cNvPicPr>
          <p:nvPr/>
        </p:nvPicPr>
        <p:blipFill>
          <a:blip r:embed="rId8"/>
          <a:stretch>
            <a:fillRect/>
          </a:stretch>
        </p:blipFill>
        <p:spPr>
          <a:xfrm>
            <a:off x="9299575" y="4859185"/>
            <a:ext cx="2520000" cy="1846415"/>
          </a:xfrm>
          <a:prstGeom prst="rect">
            <a:avLst/>
          </a:prstGeom>
        </p:spPr>
      </p:pic>
      <p:cxnSp>
        <p:nvCxnSpPr>
          <p:cNvPr id="25" name="직선 화살표 연결선 24">
            <a:extLst>
              <a:ext uri="{FF2B5EF4-FFF2-40B4-BE49-F238E27FC236}">
                <a16:creationId xmlns:a16="http://schemas.microsoft.com/office/drawing/2014/main" id="{6849842C-62EE-48CD-B940-D565D3E81BC4}"/>
              </a:ext>
            </a:extLst>
          </p:cNvPr>
          <p:cNvCxnSpPr>
            <a:stCxn id="15" idx="2"/>
            <a:endCxn id="17" idx="0"/>
          </p:cNvCxnSpPr>
          <p:nvPr/>
        </p:nvCxnSpPr>
        <p:spPr>
          <a:xfrm>
            <a:off x="7326849" y="2711994"/>
            <a:ext cx="0" cy="308250"/>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BCF2B9D5-4D64-4658-BEE2-C5FF283F41E5}"/>
              </a:ext>
            </a:extLst>
          </p:cNvPr>
          <p:cNvCxnSpPr>
            <a:cxnSpLocks/>
            <a:stCxn id="17" idx="3"/>
            <a:endCxn id="19" idx="1"/>
          </p:cNvCxnSpPr>
          <p:nvPr/>
        </p:nvCxnSpPr>
        <p:spPr>
          <a:xfrm flipV="1">
            <a:off x="8586849" y="3840438"/>
            <a:ext cx="712726" cy="1838"/>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FE9B0E75-9E55-4F2F-AF5E-0C8AA6CC6989}"/>
              </a:ext>
            </a:extLst>
          </p:cNvPr>
          <p:cNvCxnSpPr>
            <a:cxnSpLocks/>
            <a:stCxn id="19" idx="1"/>
            <a:endCxn id="21" idx="3"/>
          </p:cNvCxnSpPr>
          <p:nvPr/>
        </p:nvCxnSpPr>
        <p:spPr>
          <a:xfrm flipH="1">
            <a:off x="8586849" y="3840438"/>
            <a:ext cx="712726" cy="1941954"/>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A2C1C281-08D1-45EE-A989-D5E93E3C6B15}"/>
              </a:ext>
            </a:extLst>
          </p:cNvPr>
          <p:cNvCxnSpPr>
            <a:cxnSpLocks/>
            <a:stCxn id="21" idx="3"/>
            <a:endCxn id="23" idx="1"/>
          </p:cNvCxnSpPr>
          <p:nvPr/>
        </p:nvCxnSpPr>
        <p:spPr>
          <a:xfrm>
            <a:off x="8586849" y="5782392"/>
            <a:ext cx="712726" cy="1"/>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C0034EF3-8CA3-4697-8EA0-63994505B4D3}"/>
              </a:ext>
            </a:extLst>
          </p:cNvPr>
          <p:cNvCxnSpPr>
            <a:cxnSpLocks/>
          </p:cNvCxnSpPr>
          <p:nvPr/>
        </p:nvCxnSpPr>
        <p:spPr>
          <a:xfrm>
            <a:off x="5456791" y="1763203"/>
            <a:ext cx="602103" cy="1987"/>
          </a:xfrm>
          <a:prstGeom prst="straightConnector1">
            <a:avLst/>
          </a:prstGeom>
          <a:ln w="285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87970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account'</a:t>
            </a:r>
          </a:p>
        </p:txBody>
      </p:sp>
      <p:sp>
        <p:nvSpPr>
          <p:cNvPr id="22" name="TextBox 21">
            <a:extLst>
              <a:ext uri="{FF2B5EF4-FFF2-40B4-BE49-F238E27FC236}">
                <a16:creationId xmlns:a16="http://schemas.microsoft.com/office/drawing/2014/main" id="{C723BFE6-FE12-4290-BCC1-A1506F33FDE0}"/>
              </a:ext>
            </a:extLst>
          </p:cNvPr>
          <p:cNvSpPr txBox="1"/>
          <p:nvPr/>
        </p:nvSpPr>
        <p:spPr>
          <a:xfrm>
            <a:off x="5480796" y="1826809"/>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m/0</a:t>
            </a:r>
          </a:p>
        </p:txBody>
      </p:sp>
      <p:sp>
        <p:nvSpPr>
          <p:cNvPr id="23" name="TextBox 22">
            <a:extLst>
              <a:ext uri="{FF2B5EF4-FFF2-40B4-BE49-F238E27FC236}">
                <a16:creationId xmlns:a16="http://schemas.microsoft.com/office/drawing/2014/main" id="{AE2D7334-3B1A-4AA3-85BE-41375A23FF76}"/>
              </a:ext>
            </a:extLst>
          </p:cNvPr>
          <p:cNvSpPr txBox="1"/>
          <p:nvPr/>
        </p:nvSpPr>
        <p:spPr>
          <a:xfrm>
            <a:off x="5480796" y="2383651"/>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1" name="TextBox 30">
            <a:extLst>
              <a:ext uri="{FF2B5EF4-FFF2-40B4-BE49-F238E27FC236}">
                <a16:creationId xmlns:a16="http://schemas.microsoft.com/office/drawing/2014/main" id="{B7C7E5C2-3440-47DC-A8E0-3A6845A5245F}"/>
              </a:ext>
            </a:extLst>
          </p:cNvPr>
          <p:cNvSpPr txBox="1"/>
          <p:nvPr/>
        </p:nvSpPr>
        <p:spPr>
          <a:xfrm>
            <a:off x="5519268" y="5222541"/>
            <a:ext cx="492443"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a:t>
            </a:r>
            <a:r>
              <a:rPr lang="en-US" altLang="ko-KR" dirty="0" err="1">
                <a:solidFill>
                  <a:schemeClr val="bg1">
                    <a:lumMod val="85000"/>
                  </a:schemeClr>
                </a:solidFill>
                <a:latin typeface="Arial" panose="020B0604020202020204" pitchFamily="34" charset="0"/>
              </a:rPr>
              <a:t>i</a:t>
            </a:r>
            <a:endParaRPr lang="en-US" altLang="ko-KR" dirty="0">
              <a:solidFill>
                <a:schemeClr val="bg1">
                  <a:lumMod val="85000"/>
                </a:schemeClr>
              </a:solidFill>
              <a:latin typeface="Arial" panose="020B0604020202020204" pitchFamily="34" charset="0"/>
            </a:endParaRP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35" name="TextBox 34">
            <a:extLst>
              <a:ext uri="{FF2B5EF4-FFF2-40B4-BE49-F238E27FC236}">
                <a16:creationId xmlns:a16="http://schemas.microsoft.com/office/drawing/2014/main" id="{F47387DD-6CBD-41E3-BB88-0B2B743CE7E2}"/>
              </a:ext>
            </a:extLst>
          </p:cNvPr>
          <p:cNvSpPr txBox="1"/>
          <p:nvPr/>
        </p:nvSpPr>
        <p:spPr>
          <a:xfrm>
            <a:off x="6728089" y="5234101"/>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/0</a:t>
            </a:r>
          </a:p>
        </p:txBody>
      </p:sp>
      <p:sp>
        <p:nvSpPr>
          <p:cNvPr id="36" name="TextBox 35">
            <a:extLst>
              <a:ext uri="{FF2B5EF4-FFF2-40B4-BE49-F238E27FC236}">
                <a16:creationId xmlns:a16="http://schemas.microsoft.com/office/drawing/2014/main" id="{72DC68B4-EA10-4304-B116-36017467636F}"/>
              </a:ext>
            </a:extLst>
          </p:cNvPr>
          <p:cNvSpPr txBox="1"/>
          <p:nvPr/>
        </p:nvSpPr>
        <p:spPr>
          <a:xfrm>
            <a:off x="6728089" y="5763703"/>
            <a:ext cx="63030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a:t>
            </a:r>
            <a:r>
              <a:rPr lang="en-US" altLang="ko-KR" sz="1600" dirty="0" err="1">
                <a:solidFill>
                  <a:schemeClr val="bg1">
                    <a:lumMod val="85000"/>
                  </a:schemeClr>
                </a:solidFill>
                <a:latin typeface="Arial" panose="020B0604020202020204" pitchFamily="34" charset="0"/>
              </a:rPr>
              <a:t>i</a:t>
            </a:r>
            <a:r>
              <a:rPr lang="en-US" altLang="ko-KR" sz="1600" dirty="0">
                <a:solidFill>
                  <a:schemeClr val="bg1">
                    <a:lumMod val="85000"/>
                  </a:schemeClr>
                </a:solidFill>
                <a:latin typeface="Arial" panose="020B0604020202020204" pitchFamily="34" charset="0"/>
              </a:rPr>
              <a:t>/1</a:t>
            </a:r>
          </a:p>
        </p:txBody>
      </p:sp>
      <p:sp>
        <p:nvSpPr>
          <p:cNvPr id="38" name="TextBox 37">
            <a:extLst>
              <a:ext uri="{FF2B5EF4-FFF2-40B4-BE49-F238E27FC236}">
                <a16:creationId xmlns:a16="http://schemas.microsoft.com/office/drawing/2014/main" id="{ABDC58C6-4931-4451-95D2-243CC2AADD07}"/>
              </a:ext>
            </a:extLst>
          </p:cNvPr>
          <p:cNvSpPr txBox="1"/>
          <p:nvPr/>
        </p:nvSpPr>
        <p:spPr>
          <a:xfrm>
            <a:off x="6693624" y="1596125"/>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m/0/0</a:t>
            </a:r>
          </a:p>
        </p:txBody>
      </p:sp>
      <p:sp>
        <p:nvSpPr>
          <p:cNvPr id="39" name="TextBox 38">
            <a:extLst>
              <a:ext uri="{FF2B5EF4-FFF2-40B4-BE49-F238E27FC236}">
                <a16:creationId xmlns:a16="http://schemas.microsoft.com/office/drawing/2014/main" id="{44177E83-281F-4279-BB28-6F22F3492EC2}"/>
              </a:ext>
            </a:extLst>
          </p:cNvPr>
          <p:cNvSpPr txBox="1"/>
          <p:nvPr/>
        </p:nvSpPr>
        <p:spPr>
          <a:xfrm>
            <a:off x="6693624" y="2116932"/>
            <a:ext cx="6992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m/0/1</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m/44'/60'/0'</a:t>
            </a: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4" name="TextBox 43">
            <a:extLst>
              <a:ext uri="{FF2B5EF4-FFF2-40B4-BE49-F238E27FC236}">
                <a16:creationId xmlns:a16="http://schemas.microsoft.com/office/drawing/2014/main" id="{364007F8-80AF-4B5D-8C1A-108F1DA24EAD}"/>
              </a:ext>
            </a:extLst>
          </p:cNvPr>
          <p:cNvSpPr txBox="1"/>
          <p:nvPr/>
        </p:nvSpPr>
        <p:spPr>
          <a:xfrm>
            <a:off x="7884167" y="4271253"/>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m/44'/60'/1'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44542"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m/44'/60'/0'/0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m/44'/0'/0'/1</a:t>
            </a:r>
          </a:p>
        </p:txBody>
      </p:sp>
      <p:cxnSp>
        <p:nvCxnSpPr>
          <p:cNvPr id="60" name="직선 화살표 연결선 59">
            <a:extLst>
              <a:ext uri="{FF2B5EF4-FFF2-40B4-BE49-F238E27FC236}">
                <a16:creationId xmlns:a16="http://schemas.microsoft.com/office/drawing/2014/main" id="{F5647761-AE65-453E-B9B7-4BDFF34F5E58}"/>
              </a:ext>
            </a:extLst>
          </p:cNvPr>
          <p:cNvCxnSpPr>
            <a:cxnSpLocks/>
            <a:stCxn id="17" idx="3"/>
            <a:endCxn id="22" idx="1"/>
          </p:cNvCxnSpPr>
          <p:nvPr/>
        </p:nvCxnSpPr>
        <p:spPr>
          <a:xfrm flipV="1">
            <a:off x="5018199" y="2011475"/>
            <a:ext cx="462597" cy="1671628"/>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직선 화살표 연결선 60">
            <a:extLst>
              <a:ext uri="{FF2B5EF4-FFF2-40B4-BE49-F238E27FC236}">
                <a16:creationId xmlns:a16="http://schemas.microsoft.com/office/drawing/2014/main" id="{A601A623-E78E-4B73-A883-CBCBA38B9E14}"/>
              </a:ext>
            </a:extLst>
          </p:cNvPr>
          <p:cNvCxnSpPr>
            <a:cxnSpLocks/>
            <a:stCxn id="17" idx="3"/>
            <a:endCxn id="23" idx="1"/>
          </p:cNvCxnSpPr>
          <p:nvPr/>
        </p:nvCxnSpPr>
        <p:spPr>
          <a:xfrm flipV="1">
            <a:off x="5018199" y="2568317"/>
            <a:ext cx="462597" cy="1114786"/>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7FB13EC4-BB40-49D7-A55D-A7C695F7489A}"/>
              </a:ext>
            </a:extLst>
          </p:cNvPr>
          <p:cNvCxnSpPr>
            <a:cxnSpLocks/>
            <a:stCxn id="17" idx="3"/>
            <a:endCxn id="31" idx="1"/>
          </p:cNvCxnSpPr>
          <p:nvPr/>
        </p:nvCxnSpPr>
        <p:spPr>
          <a:xfrm>
            <a:off x="5018199" y="3683103"/>
            <a:ext cx="501069" cy="1724104"/>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6AB47369-56AB-4D94-92C8-C409D9172F43}"/>
              </a:ext>
            </a:extLst>
          </p:cNvPr>
          <p:cNvCxnSpPr>
            <a:cxnSpLocks/>
            <a:stCxn id="22" idx="3"/>
            <a:endCxn id="38" idx="1"/>
          </p:cNvCxnSpPr>
          <p:nvPr/>
        </p:nvCxnSpPr>
        <p:spPr>
          <a:xfrm flipV="1">
            <a:off x="6050183" y="1765402"/>
            <a:ext cx="643441" cy="2460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직선 화살표 연결선 77">
            <a:extLst>
              <a:ext uri="{FF2B5EF4-FFF2-40B4-BE49-F238E27FC236}">
                <a16:creationId xmlns:a16="http://schemas.microsoft.com/office/drawing/2014/main" id="{7C29DE1F-5CE9-4A8A-A5DE-9B48A22A8978}"/>
              </a:ext>
            </a:extLst>
          </p:cNvPr>
          <p:cNvCxnSpPr>
            <a:cxnSpLocks/>
            <a:stCxn id="22" idx="3"/>
            <a:endCxn id="39" idx="1"/>
          </p:cNvCxnSpPr>
          <p:nvPr/>
        </p:nvCxnSpPr>
        <p:spPr>
          <a:xfrm>
            <a:off x="6050183" y="2011475"/>
            <a:ext cx="643441" cy="274734"/>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89" name="직선 화살표 연결선 88">
            <a:extLst>
              <a:ext uri="{FF2B5EF4-FFF2-40B4-BE49-F238E27FC236}">
                <a16:creationId xmlns:a16="http://schemas.microsoft.com/office/drawing/2014/main" id="{065E9677-945C-4A58-BEA4-4731BFAB311F}"/>
              </a:ext>
            </a:extLst>
          </p:cNvPr>
          <p:cNvCxnSpPr>
            <a:cxnSpLocks/>
            <a:stCxn id="31" idx="3"/>
            <a:endCxn id="35" idx="1"/>
          </p:cNvCxnSpPr>
          <p:nvPr/>
        </p:nvCxnSpPr>
        <p:spPr>
          <a:xfrm flipV="1">
            <a:off x="6011711" y="5403378"/>
            <a:ext cx="716378" cy="382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직선 화살표 연결선 91">
            <a:extLst>
              <a:ext uri="{FF2B5EF4-FFF2-40B4-BE49-F238E27FC236}">
                <a16:creationId xmlns:a16="http://schemas.microsoft.com/office/drawing/2014/main" id="{17FBF015-9F29-4A4E-917B-2B4620E87576}"/>
              </a:ext>
            </a:extLst>
          </p:cNvPr>
          <p:cNvCxnSpPr>
            <a:cxnSpLocks/>
            <a:stCxn id="31" idx="3"/>
            <a:endCxn id="36" idx="1"/>
          </p:cNvCxnSpPr>
          <p:nvPr/>
        </p:nvCxnSpPr>
        <p:spPr>
          <a:xfrm>
            <a:off x="6011711" y="5407207"/>
            <a:ext cx="716378" cy="52577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직선 화살표 연결선 120">
            <a:extLst>
              <a:ext uri="{FF2B5EF4-FFF2-40B4-BE49-F238E27FC236}">
                <a16:creationId xmlns:a16="http://schemas.microsoft.com/office/drawing/2014/main" id="{FC6407BD-463C-410E-A3A8-03B8DCD7D90D}"/>
              </a:ext>
            </a:extLst>
          </p:cNvPr>
          <p:cNvCxnSpPr>
            <a:cxnSpLocks/>
            <a:stCxn id="33" idx="3"/>
            <a:endCxn id="44" idx="1"/>
          </p:cNvCxnSpPr>
          <p:nvPr/>
        </p:nvCxnSpPr>
        <p:spPr>
          <a:xfrm>
            <a:off x="7545140" y="4138595"/>
            <a:ext cx="339027" cy="2865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077286" y="1901822"/>
            <a:ext cx="362268"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077286" y="2215759"/>
            <a:ext cx="362267"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077286" y="2495116"/>
            <a:ext cx="362268"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108537" y="3831460"/>
            <a:ext cx="331017"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108537" y="3835369"/>
            <a:ext cx="331017"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108537" y="3835369"/>
            <a:ext cx="331017"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077286" y="2495116"/>
            <a:ext cx="362268"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108537" y="3835369"/>
            <a:ext cx="331017"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2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8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1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9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8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9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5"/>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5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7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77"/>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168"/>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7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8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95"/>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86"/>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87"/>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2"/>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19"/>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2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2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5"/>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8" grpId="0"/>
      <p:bldP spid="39" grpId="0"/>
      <p:bldP spid="40" grpId="0"/>
      <p:bldP spid="41" grpId="0"/>
      <p:bldP spid="42" grpId="0"/>
      <p:bldP spid="43" grpId="0"/>
      <p:bldP spid="44" grpId="0"/>
      <p:bldP spid="45" grpId="0"/>
      <p:bldP spid="46" grpId="0"/>
      <p:bldP spid="87" grpId="0"/>
      <p:bldP spid="179" grpId="0"/>
      <p:bldP spid="180" grpId="0"/>
      <p:bldP spid="181" grpId="0"/>
      <p:bldP spid="182" grpId="0"/>
      <p:bldP spid="183" grpId="0"/>
      <p:bldP spid="184" grpId="0"/>
      <p:bldP spid="186" grpId="0"/>
      <p:bldP spid="202" grpId="0" animBg="1"/>
      <p:bldP spid="22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08355E5-9656-4AEA-858E-A7361EFBBBC9}"/>
              </a:ext>
            </a:extLst>
          </p:cNvPr>
          <p:cNvSpPr>
            <a:spLocks noGrp="1"/>
          </p:cNvSpPr>
          <p:nvPr>
            <p:ph idx="1"/>
          </p:nvPr>
        </p:nvSpPr>
        <p:spPr>
          <a:xfrm>
            <a:off x="241299" y="674860"/>
            <a:ext cx="11683999" cy="6030740"/>
          </a:xfrm>
        </p:spPr>
        <p:txBody>
          <a:bodyPr>
            <a:normAutofit/>
          </a:bodyPr>
          <a:lstStyle/>
          <a:p>
            <a:pPr marL="216000" lvl="1" indent="0">
              <a:buNone/>
            </a:pPr>
            <a:r>
              <a:rPr lang="en-US" altLang="ko-KR" sz="2000" dirty="0"/>
              <a:t>HD </a:t>
            </a:r>
            <a:r>
              <a:rPr lang="ko-KR" altLang="en-US" sz="2000" dirty="0"/>
              <a:t>지갑</a:t>
            </a:r>
            <a:r>
              <a:rPr lang="en-US" altLang="ko-KR" sz="2000" dirty="0"/>
              <a:t> (Hierarchical Deterministic Wallets)</a:t>
            </a:r>
            <a:br>
              <a:rPr lang="en-US" altLang="ko-KR" sz="2000" dirty="0"/>
            </a:br>
            <a:r>
              <a:rPr lang="en-US" altLang="ko-KR" sz="1400" dirty="0"/>
              <a:t>BIP-32, </a:t>
            </a:r>
            <a:r>
              <a:rPr lang="en-US" altLang="ko-KR" sz="1400" dirty="0">
                <a:hlinkClick r:id="rId2"/>
              </a:rPr>
              <a:t>https://github.com/bitcoin/bips/blob/master/bip-0032.mediawiki</a:t>
            </a:r>
            <a:endParaRPr lang="en-US" altLang="ko-KR" sz="1400" dirty="0"/>
          </a:p>
          <a:p>
            <a:pPr lvl="1"/>
            <a:r>
              <a:rPr lang="en-US" altLang="ko-KR" dirty="0"/>
              <a:t>Entropy(Master</a:t>
            </a:r>
            <a:r>
              <a:rPr lang="ko-KR" altLang="en-US" dirty="0"/>
              <a:t> </a:t>
            </a:r>
            <a:r>
              <a:rPr lang="en-US" altLang="ko-KR" dirty="0"/>
              <a:t>Seed) </a:t>
            </a:r>
            <a:r>
              <a:rPr lang="ko-KR" altLang="en-US" dirty="0"/>
              <a:t>로 부터 키 트리 파생</a:t>
            </a:r>
            <a:endParaRPr lang="en-US" altLang="ko-KR" dirty="0"/>
          </a:p>
          <a:p>
            <a:pPr lvl="1"/>
            <a:r>
              <a:rPr lang="ko-KR" altLang="en-US" dirty="0"/>
              <a:t>개인키 없이 공개키로 자식 공개키 파생 가능</a:t>
            </a:r>
            <a:endParaRPr lang="en-US" altLang="ko-KR" dirty="0"/>
          </a:p>
          <a:p>
            <a:pPr marL="216000" lvl="1" indent="0">
              <a:buNone/>
            </a:pPr>
            <a:endParaRPr lang="en-US" altLang="ko-KR" dirty="0"/>
          </a:p>
          <a:p>
            <a:pPr marL="216000" lvl="1" indent="0">
              <a:buNone/>
            </a:pPr>
            <a:r>
              <a:rPr lang="ko-KR" altLang="en-US" sz="2000" dirty="0" err="1"/>
              <a:t>니모닉</a:t>
            </a:r>
            <a:r>
              <a:rPr lang="ko-KR" altLang="en-US" sz="2000" dirty="0"/>
              <a:t> 코드 </a:t>
            </a:r>
            <a:r>
              <a:rPr lang="en-US" altLang="ko-KR" sz="2000" dirty="0"/>
              <a:t>(Mnemonic code for generating deterministic keys)</a:t>
            </a:r>
            <a:br>
              <a:rPr lang="en-US" altLang="ko-KR" sz="2000" dirty="0"/>
            </a:br>
            <a:r>
              <a:rPr lang="en-US" altLang="ko-KR" sz="1400" dirty="0"/>
              <a:t>BIP-39, </a:t>
            </a:r>
            <a:r>
              <a:rPr lang="en-US" altLang="ko-KR" sz="1400" dirty="0">
                <a:hlinkClick r:id="rId3"/>
              </a:rPr>
              <a:t>https://github.com/bitcoin/bips/blob/master/bip-0039.mediawiki</a:t>
            </a:r>
            <a:endParaRPr lang="en-US" altLang="ko-KR" sz="1400" dirty="0"/>
          </a:p>
          <a:p>
            <a:pPr lvl="1"/>
            <a:r>
              <a:rPr lang="ko-KR" altLang="en-US" dirty="0"/>
              <a:t>지갑</a:t>
            </a:r>
            <a:r>
              <a:rPr lang="en-US" altLang="ko-KR" dirty="0"/>
              <a:t>(HD</a:t>
            </a:r>
            <a:r>
              <a:rPr lang="ko-KR" altLang="en-US" dirty="0"/>
              <a:t> </a:t>
            </a:r>
            <a:r>
              <a:rPr lang="en-US" altLang="ko-KR" dirty="0"/>
              <a:t>Wallet</a:t>
            </a:r>
            <a:r>
              <a:rPr lang="ko-KR" altLang="en-US" dirty="0"/>
              <a:t> </a:t>
            </a:r>
            <a:r>
              <a:rPr lang="en-US" altLang="ko-KR" dirty="0"/>
              <a:t>Seed)</a:t>
            </a:r>
            <a:r>
              <a:rPr lang="ko-KR" altLang="en-US" dirty="0"/>
              <a:t>을 복구하기 위한 </a:t>
            </a:r>
            <a:r>
              <a:rPr lang="en-US" altLang="ko-KR" dirty="0"/>
              <a:t>12</a:t>
            </a:r>
            <a:r>
              <a:rPr lang="ko-KR" altLang="en-US" dirty="0"/>
              <a:t>개의 단어</a:t>
            </a:r>
            <a:endParaRPr lang="en-US" altLang="ko-KR" dirty="0"/>
          </a:p>
          <a:p>
            <a:pPr lvl="1"/>
            <a:endParaRPr lang="en-US" altLang="ko-KR" dirty="0"/>
          </a:p>
          <a:p>
            <a:pPr marL="216000" lvl="1" indent="0">
              <a:buNone/>
            </a:pPr>
            <a:r>
              <a:rPr lang="ko-KR" altLang="en-US" sz="2000" dirty="0"/>
              <a:t>다목적 </a:t>
            </a:r>
            <a:r>
              <a:rPr lang="en-US" altLang="ko-KR" sz="2000" dirty="0"/>
              <a:t>HD </a:t>
            </a:r>
            <a:r>
              <a:rPr lang="ko-KR" altLang="en-US" sz="2000" dirty="0"/>
              <a:t>지갑 구조</a:t>
            </a:r>
            <a:r>
              <a:rPr lang="en-US" altLang="ko-KR" sz="2000" dirty="0"/>
              <a:t>(Purpose Field for Deterministic Wallets)</a:t>
            </a:r>
            <a:br>
              <a:rPr lang="en-US" altLang="ko-KR" sz="2000" dirty="0"/>
            </a:br>
            <a:r>
              <a:rPr lang="en-US" altLang="ko-KR" sz="1400" dirty="0"/>
              <a:t>BIP-43, </a:t>
            </a:r>
            <a:r>
              <a:rPr lang="en-US" altLang="ko-KR" sz="1400" dirty="0">
                <a:hlinkClick r:id="rId4"/>
              </a:rPr>
              <a:t>https://github.com/bitcoin/bips/blob/master/bip-0043.mediawiki</a:t>
            </a:r>
            <a:endParaRPr lang="en-US" altLang="ko-KR" sz="1400" dirty="0"/>
          </a:p>
          <a:p>
            <a:pPr lvl="1"/>
            <a:r>
              <a:rPr lang="ko-KR" altLang="en-US" dirty="0"/>
              <a:t>강화된 첫 번째 자식 인덱스를 트리 구조의 </a:t>
            </a:r>
            <a:r>
              <a:rPr lang="en-US" altLang="ko-KR" dirty="0"/>
              <a:t>'</a:t>
            </a:r>
            <a:r>
              <a:rPr lang="ko-KR" altLang="en-US" dirty="0"/>
              <a:t>목적</a:t>
            </a:r>
            <a:r>
              <a:rPr lang="en-US" altLang="ko-KR" dirty="0"/>
              <a:t>(purpose)'</a:t>
            </a:r>
            <a:r>
              <a:rPr lang="ko-KR" altLang="en-US" dirty="0"/>
              <a:t>을 나타내는 식별자로 사용</a:t>
            </a:r>
            <a:endParaRPr lang="en-US" altLang="ko-KR" dirty="0"/>
          </a:p>
          <a:p>
            <a:pPr lvl="1"/>
            <a:endParaRPr lang="en-US" altLang="ko-KR" dirty="0"/>
          </a:p>
          <a:p>
            <a:pPr marL="216000" lvl="1" indent="0">
              <a:buNone/>
            </a:pPr>
            <a:r>
              <a:rPr lang="ko-KR" altLang="en-US" sz="2000" dirty="0"/>
              <a:t>복수화폐</a:t>
            </a:r>
            <a:r>
              <a:rPr lang="en-US" altLang="ko-KR" sz="2000" dirty="0"/>
              <a:t>(multi currency) </a:t>
            </a:r>
            <a:r>
              <a:rPr lang="ko-KR" altLang="en-US" sz="2000" dirty="0"/>
              <a:t>및 복수계정</a:t>
            </a:r>
            <a:r>
              <a:rPr lang="en-US" altLang="ko-KR" sz="2000" dirty="0"/>
              <a:t>(multi account) </a:t>
            </a:r>
            <a:r>
              <a:rPr lang="ko-KR" altLang="en-US" sz="2000" dirty="0"/>
              <a:t>지갑 </a:t>
            </a:r>
            <a:r>
              <a:rPr lang="en-US" altLang="ko-KR" sz="2000" dirty="0"/>
              <a:t>(Multi-Account Hierarchy for Deterministic Wallets)</a:t>
            </a:r>
            <a:br>
              <a:rPr lang="en-US" altLang="ko-KR" dirty="0"/>
            </a:br>
            <a:r>
              <a:rPr lang="en-US" altLang="ko-KR" sz="1400" dirty="0"/>
              <a:t>BIP 44 - </a:t>
            </a:r>
            <a:r>
              <a:rPr lang="ko-KR" altLang="en-US" sz="1400" dirty="0"/>
              <a:t> </a:t>
            </a:r>
            <a:r>
              <a:rPr lang="en-US" altLang="ko-KR" sz="1400" dirty="0">
                <a:hlinkClick r:id="rId5"/>
              </a:rPr>
              <a:t>https://github.com/bitcoin/bips/blob/master/bip-0044.mediawiki</a:t>
            </a:r>
            <a:endParaRPr lang="en-US" altLang="ko-KR" sz="1400" dirty="0"/>
          </a:p>
          <a:p>
            <a:pPr lvl="1"/>
            <a:r>
              <a:rPr lang="en-US" altLang="ko-KR" dirty="0"/>
              <a:t>'</a:t>
            </a:r>
            <a:r>
              <a:rPr lang="ko-KR" altLang="en-US" dirty="0"/>
              <a:t>목적</a:t>
            </a:r>
            <a:r>
              <a:rPr lang="en-US" altLang="ko-KR" dirty="0"/>
              <a:t>' </a:t>
            </a:r>
            <a:r>
              <a:rPr lang="ko-KR" altLang="en-US" dirty="0"/>
              <a:t>번호를 </a:t>
            </a:r>
            <a:r>
              <a:rPr lang="en-US" altLang="ko-KR" dirty="0"/>
              <a:t>44'</a:t>
            </a:r>
            <a:r>
              <a:rPr lang="ko-KR" altLang="en-US" dirty="0"/>
              <a:t>로 설정하여 복수 화폐</a:t>
            </a:r>
            <a:r>
              <a:rPr lang="en-US" altLang="ko-KR" dirty="0"/>
              <a:t>,</a:t>
            </a:r>
            <a:r>
              <a:rPr lang="ko-KR" altLang="en-US" dirty="0"/>
              <a:t> 복수 계정 구조 제안</a:t>
            </a:r>
            <a:endParaRPr lang="en-US" altLang="ko-KR" dirty="0"/>
          </a:p>
          <a:p>
            <a:pPr lvl="1"/>
            <a:r>
              <a:rPr lang="ko-KR" altLang="en-US" dirty="0"/>
              <a:t>미리 정의된 다섯 가지 트리 레벨로 구성된 구조를 지정 </a:t>
            </a:r>
            <a:r>
              <a:rPr lang="en-US" altLang="ko-KR" dirty="0"/>
              <a:t> (m / purpose' / </a:t>
            </a:r>
            <a:r>
              <a:rPr lang="en-US" altLang="ko-KR" dirty="0" err="1"/>
              <a:t>coin_type</a:t>
            </a:r>
            <a:r>
              <a:rPr lang="en-US" altLang="ko-KR" dirty="0"/>
              <a:t> / account' / change / </a:t>
            </a:r>
            <a:r>
              <a:rPr lang="en-US" altLang="ko-KR" dirty="0" err="1"/>
              <a:t>address_index</a:t>
            </a:r>
            <a:r>
              <a:rPr lang="en-US" altLang="ko-KR" dirty="0"/>
              <a:t> )</a:t>
            </a:r>
          </a:p>
          <a:p>
            <a:pPr lvl="1"/>
            <a:endParaRPr lang="en-US" altLang="ko-KR" dirty="0"/>
          </a:p>
          <a:p>
            <a:endParaRPr lang="ko-KR" altLang="en-US" dirty="0"/>
          </a:p>
        </p:txBody>
      </p:sp>
      <p:sp>
        <p:nvSpPr>
          <p:cNvPr id="3" name="제목 2">
            <a:extLst>
              <a:ext uri="{FF2B5EF4-FFF2-40B4-BE49-F238E27FC236}">
                <a16:creationId xmlns:a16="http://schemas.microsoft.com/office/drawing/2014/main" id="{5E869146-447B-45D2-A9E2-0D7F75D1BDF2}"/>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24599304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70E685E-3B90-40AD-9F39-80048862F4C7}"/>
              </a:ext>
            </a:extLst>
          </p:cNvPr>
          <p:cNvSpPr>
            <a:spLocks noGrp="1"/>
          </p:cNvSpPr>
          <p:nvPr>
            <p:ph idx="1"/>
          </p:nvPr>
        </p:nvSpPr>
        <p:spPr>
          <a:xfrm>
            <a:off x="241299" y="674860"/>
            <a:ext cx="5854701" cy="2754140"/>
          </a:xfrm>
        </p:spPr>
        <p:txBody>
          <a:bodyPr/>
          <a:lstStyle/>
          <a:p>
            <a:pPr marL="216000" indent="-216000">
              <a:buFont typeface="+mj-lt"/>
              <a:buAutoNum type="arabicPeriod"/>
            </a:pPr>
            <a:r>
              <a:rPr lang="en-US" altLang="ko-KR" dirty="0"/>
              <a:t>128 ~ 256 bits</a:t>
            </a:r>
            <a:r>
              <a:rPr lang="ko-KR" altLang="en-US" dirty="0"/>
              <a:t>의 무작위 암호화 시퀀스 </a:t>
            </a:r>
            <a:r>
              <a:rPr lang="en-US" altLang="ko-KR" dirty="0"/>
              <a:t>S(Seed) </a:t>
            </a:r>
            <a:r>
              <a:rPr lang="ko-KR" altLang="en-US" dirty="0"/>
              <a:t>생성</a:t>
            </a:r>
            <a:endParaRPr lang="en-US" altLang="ko-KR" dirty="0"/>
          </a:p>
          <a:p>
            <a:pPr marL="216000" indent="-216000">
              <a:buFont typeface="+mj-lt"/>
              <a:buAutoNum type="arabicPeriod"/>
            </a:pPr>
            <a:r>
              <a:rPr lang="en-US" altLang="ko-KR" dirty="0"/>
              <a:t>S</a:t>
            </a:r>
            <a:r>
              <a:rPr lang="ko-KR" altLang="en-US" dirty="0"/>
              <a:t>를 </a:t>
            </a:r>
            <a:r>
              <a:rPr lang="en-US" altLang="ko-KR" dirty="0"/>
              <a:t>SHA-256 </a:t>
            </a:r>
            <a:r>
              <a:rPr lang="ko-KR" altLang="en-US" dirty="0" err="1"/>
              <a:t>해시한</a:t>
            </a:r>
            <a:r>
              <a:rPr lang="ko-KR" altLang="en-US" dirty="0"/>
              <a:t> 값의</a:t>
            </a:r>
            <a:r>
              <a:rPr lang="en-US" altLang="ko-KR" dirty="0"/>
              <a:t> </a:t>
            </a:r>
            <a:r>
              <a:rPr lang="ko-KR" altLang="en-US" dirty="0"/>
              <a:t>첫</a:t>
            </a:r>
            <a:r>
              <a:rPr lang="en-US" altLang="ko-KR" dirty="0"/>
              <a:t> 4 bits</a:t>
            </a:r>
            <a:r>
              <a:rPr lang="ko-KR" altLang="en-US" dirty="0"/>
              <a:t>를 </a:t>
            </a:r>
            <a:r>
              <a:rPr lang="ko-KR" altLang="en-US" dirty="0" err="1"/>
              <a:t>체크섬으로</a:t>
            </a:r>
            <a:r>
              <a:rPr lang="ko-KR" altLang="en-US" dirty="0"/>
              <a:t> 생성</a:t>
            </a:r>
            <a:endParaRPr lang="en-US" altLang="ko-KR" dirty="0"/>
          </a:p>
          <a:p>
            <a:pPr marL="216000" indent="-216000">
              <a:buFont typeface="+mj-lt"/>
              <a:buAutoNum type="arabicPeriod"/>
            </a:pPr>
            <a:r>
              <a:rPr lang="ko-KR" altLang="en-US" dirty="0"/>
              <a:t>무작위 시퀀스 </a:t>
            </a:r>
            <a:r>
              <a:rPr lang="en-US" altLang="ko-KR" dirty="0"/>
              <a:t>S </a:t>
            </a:r>
            <a:r>
              <a:rPr lang="ko-KR" altLang="en-US" dirty="0"/>
              <a:t>뒤에 </a:t>
            </a:r>
            <a:r>
              <a:rPr lang="ko-KR" altLang="en-US" dirty="0" err="1"/>
              <a:t>체크섬</a:t>
            </a:r>
            <a:r>
              <a:rPr lang="ko-KR" altLang="en-US" dirty="0"/>
              <a:t> 추가</a:t>
            </a:r>
            <a:endParaRPr lang="en-US" altLang="ko-KR" dirty="0"/>
          </a:p>
          <a:p>
            <a:pPr marL="216000" indent="-216000">
              <a:buFont typeface="+mj-lt"/>
              <a:buAutoNum type="arabicPeriod"/>
            </a:pPr>
            <a:r>
              <a:rPr lang="ko-KR" altLang="en-US" dirty="0" err="1"/>
              <a:t>시쿼스와</a:t>
            </a:r>
            <a:r>
              <a:rPr lang="ko-KR" altLang="en-US" dirty="0"/>
              <a:t> </a:t>
            </a:r>
            <a:r>
              <a:rPr lang="ko-KR" altLang="en-US" dirty="0" err="1"/>
              <a:t>체크섬을</a:t>
            </a:r>
            <a:r>
              <a:rPr lang="ko-KR" altLang="en-US" dirty="0"/>
              <a:t> 연결한 것을 </a:t>
            </a:r>
            <a:r>
              <a:rPr lang="en-US" altLang="ko-KR" dirty="0"/>
              <a:t>11</a:t>
            </a:r>
            <a:r>
              <a:rPr lang="ko-KR" altLang="en-US" dirty="0"/>
              <a:t> </a:t>
            </a:r>
            <a:r>
              <a:rPr lang="en-US" altLang="ko-KR" dirty="0"/>
              <a:t>bits</a:t>
            </a:r>
            <a:r>
              <a:rPr lang="ko-KR" altLang="en-US" dirty="0"/>
              <a:t> 단위 나누기 </a:t>
            </a:r>
            <a:r>
              <a:rPr lang="en-US" altLang="ko-KR" dirty="0"/>
              <a:t>(12 </a:t>
            </a:r>
            <a:r>
              <a:rPr lang="ko-KR" altLang="en-US" dirty="0"/>
              <a:t>개</a:t>
            </a:r>
            <a:r>
              <a:rPr lang="en-US" altLang="ko-KR" dirty="0"/>
              <a:t>)</a:t>
            </a:r>
          </a:p>
          <a:p>
            <a:pPr marL="216000" indent="-216000">
              <a:buFont typeface="+mj-lt"/>
              <a:buAutoNum type="arabicPeriod"/>
            </a:pPr>
            <a:r>
              <a:rPr lang="ko-KR" altLang="en-US" dirty="0" err="1"/>
              <a:t>각가의</a:t>
            </a:r>
            <a:r>
              <a:rPr lang="ko-KR" altLang="en-US" dirty="0"/>
              <a:t> </a:t>
            </a:r>
            <a:r>
              <a:rPr lang="en-US" altLang="ko-KR" dirty="0"/>
              <a:t>11 bits</a:t>
            </a:r>
            <a:r>
              <a:rPr lang="ko-KR" altLang="en-US" dirty="0"/>
              <a:t>를 사전 정의된 </a:t>
            </a:r>
            <a:r>
              <a:rPr lang="en-US" altLang="ko-KR" dirty="0"/>
              <a:t>2048 </a:t>
            </a:r>
            <a:r>
              <a:rPr lang="ko-KR" altLang="en-US" dirty="0" err="1"/>
              <a:t>단어과</a:t>
            </a:r>
            <a:r>
              <a:rPr lang="ko-KR" altLang="en-US" dirty="0"/>
              <a:t> 매핑</a:t>
            </a:r>
            <a:endParaRPr lang="en-US" altLang="ko-KR" dirty="0"/>
          </a:p>
          <a:p>
            <a:pPr marL="216000" indent="-216000">
              <a:buFont typeface="+mj-lt"/>
              <a:buAutoNum type="arabicPeriod"/>
            </a:pPr>
            <a:r>
              <a:rPr lang="ko-KR" altLang="en-US" dirty="0"/>
              <a:t>단어의 시퀀스 순서를 유지하며 </a:t>
            </a:r>
            <a:r>
              <a:rPr lang="ko-KR" altLang="en-US" dirty="0" err="1"/>
              <a:t>니모닉</a:t>
            </a:r>
            <a:r>
              <a:rPr lang="ko-KR" altLang="en-US" dirty="0"/>
              <a:t> 코드 생성</a:t>
            </a:r>
            <a:endParaRPr lang="en-US" altLang="ko-KR" dirty="0"/>
          </a:p>
        </p:txBody>
      </p:sp>
      <p:sp>
        <p:nvSpPr>
          <p:cNvPr id="3" name="제목 2">
            <a:extLst>
              <a:ext uri="{FF2B5EF4-FFF2-40B4-BE49-F238E27FC236}">
                <a16:creationId xmlns:a16="http://schemas.microsoft.com/office/drawing/2014/main" id="{1CF71427-C4A4-4D34-A0FE-31FAE6C68A76}"/>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4" name="TextBox 3">
            <a:extLst>
              <a:ext uri="{FF2B5EF4-FFF2-40B4-BE49-F238E27FC236}">
                <a16:creationId xmlns:a16="http://schemas.microsoft.com/office/drawing/2014/main" id="{7D79F27F-830E-489B-99A0-B242F72FAEEA}"/>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https://github.com/bitcoin/bips/blob/master/bip-0039.mediawiki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pic>
        <p:nvPicPr>
          <p:cNvPr id="43010" name="Picture 2" descr="Generating entropy and encoding as mnemonic words">
            <a:extLst>
              <a:ext uri="{FF2B5EF4-FFF2-40B4-BE49-F238E27FC236}">
                <a16:creationId xmlns:a16="http://schemas.microsoft.com/office/drawing/2014/main" id="{1F878A02-0C01-48F3-92E7-AD75AAC503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217" y="674979"/>
            <a:ext cx="5666522" cy="5859114"/>
          </a:xfrm>
          <a:prstGeom prst="rect">
            <a:avLst/>
          </a:prstGeom>
          <a:noFill/>
          <a:extLst>
            <a:ext uri="{909E8E84-426E-40DD-AFC4-6F175D3DCCD1}">
              <a14:hiddenFill xmlns:a14="http://schemas.microsoft.com/office/drawing/2010/main">
                <a:solidFill>
                  <a:srgbClr val="FFFFFF"/>
                </a:solidFill>
              </a14:hiddenFill>
            </a:ext>
          </a:extLst>
        </p:spPr>
      </p:pic>
      <p:sp>
        <p:nvSpPr>
          <p:cNvPr id="8" name="내용 개체 틀 1">
            <a:extLst>
              <a:ext uri="{FF2B5EF4-FFF2-40B4-BE49-F238E27FC236}">
                <a16:creationId xmlns:a16="http://schemas.microsoft.com/office/drawing/2014/main" id="{46017F74-9A55-43AF-B96E-A2D331D92D8E}"/>
              </a:ext>
            </a:extLst>
          </p:cNvPr>
          <p:cNvSpPr txBox="1">
            <a:spLocks/>
          </p:cNvSpPr>
          <p:nvPr/>
        </p:nvSpPr>
        <p:spPr>
          <a:xfrm>
            <a:off x="241299" y="3146801"/>
            <a:ext cx="5854701" cy="171940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Entropy</a:t>
            </a:r>
          </a:p>
          <a:p>
            <a:pPr marL="216000" lvl="1" indent="-216000"/>
            <a:r>
              <a:rPr lang="en-US" altLang="ko-KR" dirty="0"/>
              <a:t>(P)RNG : (Pseudo Random Number Generator)</a:t>
            </a:r>
          </a:p>
          <a:p>
            <a:pPr marL="216000" lvl="1" indent="-216000"/>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marL="216000" lvl="1" indent="-216000"/>
            <a:r>
              <a:rPr lang="en-US" altLang="ko-KR" dirty="0"/>
              <a:t>DRBG : Deterministic Random Bit generator, </a:t>
            </a:r>
            <a:r>
              <a:rPr lang="en-US" altLang="ko-KR" dirty="0">
                <a:hlinkClick r:id="rId4"/>
              </a:rPr>
              <a:t>NIST</a:t>
            </a:r>
            <a:endParaRPr lang="en-US" altLang="ko-KR" dirty="0"/>
          </a:p>
        </p:txBody>
      </p:sp>
      <p:graphicFrame>
        <p:nvGraphicFramePr>
          <p:cNvPr id="6" name="표 8">
            <a:extLst>
              <a:ext uri="{FF2B5EF4-FFF2-40B4-BE49-F238E27FC236}">
                <a16:creationId xmlns:a16="http://schemas.microsoft.com/office/drawing/2014/main" id="{94951A0B-F88D-473F-8F21-243D6020992E}"/>
              </a:ext>
            </a:extLst>
          </p:cNvPr>
          <p:cNvGraphicFramePr>
            <a:graphicFrameLocks noGrp="1"/>
          </p:cNvGraphicFramePr>
          <p:nvPr>
            <p:extLst>
              <p:ext uri="{D42A27DB-BD31-4B8C-83A1-F6EECF244321}">
                <p14:modId xmlns:p14="http://schemas.microsoft.com/office/powerpoint/2010/main" val="1471649491"/>
              </p:ext>
            </p:extLst>
          </p:nvPr>
        </p:nvGraphicFramePr>
        <p:xfrm>
          <a:off x="346501" y="4980940"/>
          <a:ext cx="5666523" cy="1722120"/>
        </p:xfrm>
        <a:graphic>
          <a:graphicData uri="http://schemas.openxmlformats.org/drawingml/2006/table">
            <a:tbl>
              <a:tblPr firstRow="1" bandRow="1">
                <a:tableStyleId>{5C22544A-7EE6-4342-B048-85BDC9FD1C3A}</a:tableStyleId>
              </a:tblPr>
              <a:tblGrid>
                <a:gridCol w="932331">
                  <a:extLst>
                    <a:ext uri="{9D8B030D-6E8A-4147-A177-3AD203B41FA5}">
                      <a16:colId xmlns:a16="http://schemas.microsoft.com/office/drawing/2014/main" val="1013352653"/>
                    </a:ext>
                  </a:extLst>
                </a:gridCol>
                <a:gridCol w="1049573">
                  <a:extLst>
                    <a:ext uri="{9D8B030D-6E8A-4147-A177-3AD203B41FA5}">
                      <a16:colId xmlns:a16="http://schemas.microsoft.com/office/drawing/2014/main" val="4138099533"/>
                    </a:ext>
                  </a:extLst>
                </a:gridCol>
                <a:gridCol w="1749286">
                  <a:extLst>
                    <a:ext uri="{9D8B030D-6E8A-4147-A177-3AD203B41FA5}">
                      <a16:colId xmlns:a16="http://schemas.microsoft.com/office/drawing/2014/main" val="330300212"/>
                    </a:ext>
                  </a:extLst>
                </a:gridCol>
                <a:gridCol w="1935333">
                  <a:extLst>
                    <a:ext uri="{9D8B030D-6E8A-4147-A177-3AD203B41FA5}">
                      <a16:colId xmlns:a16="http://schemas.microsoft.com/office/drawing/2014/main" val="917175158"/>
                    </a:ext>
                  </a:extLst>
                </a:gridCol>
              </a:tblGrid>
              <a:tr h="223027">
                <a:tc>
                  <a:txBody>
                    <a:bodyPr/>
                    <a:lstStyle/>
                    <a:p>
                      <a:pPr algn="ctr" latinLnBrk="1"/>
                      <a:r>
                        <a:rPr lang="en-US" altLang="ko-KR" sz="1100" baseline="0" dirty="0">
                          <a:solidFill>
                            <a:srgbClr val="3F3F3F"/>
                          </a:solidFill>
                          <a:latin typeface="Arial" panose="020B0604020202020204" pitchFamily="34" charset="0"/>
                        </a:rPr>
                        <a:t>Entropy</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Checksum</a:t>
                      </a:r>
                    </a:p>
                    <a:p>
                      <a:pPr algn="ctr" latinLnBrk="1"/>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Entropy + checksum </a:t>
                      </a:r>
                      <a:br>
                        <a:rPr lang="en-US" altLang="ko-KR" sz="1100" baseline="0" dirty="0">
                          <a:solidFill>
                            <a:srgbClr val="3F3F3F"/>
                          </a:solidFill>
                          <a:latin typeface="Arial" panose="020B0604020202020204" pitchFamily="34" charset="0"/>
                        </a:rPr>
                      </a:br>
                      <a:r>
                        <a:rPr lang="en-US" altLang="ko-KR" sz="1100" baseline="0" dirty="0">
                          <a:solidFill>
                            <a:srgbClr val="3F3F3F"/>
                          </a:solidFill>
                          <a:latin typeface="Arial" panose="020B0604020202020204" pitchFamily="34" charset="0"/>
                        </a:rPr>
                        <a:t>(bits)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100" baseline="0" dirty="0">
                          <a:solidFill>
                            <a:srgbClr val="3F3F3F"/>
                          </a:solidFill>
                          <a:latin typeface="Arial" panose="020B0604020202020204" pitchFamily="34" charset="0"/>
                        </a:rPr>
                        <a:t>Mnemonic length</a:t>
                      </a:r>
                    </a:p>
                    <a:p>
                      <a:pPr algn="ctr" latinLnBrk="1"/>
                      <a:r>
                        <a:rPr lang="en-US" altLang="ko-KR" sz="1100" baseline="0" dirty="0">
                          <a:solidFill>
                            <a:srgbClr val="3F3F3F"/>
                          </a:solidFill>
                          <a:latin typeface="Arial" panose="020B0604020202020204" pitchFamily="34" charset="0"/>
                        </a:rPr>
                        <a:t>(words)</a:t>
                      </a:r>
                      <a:endParaRPr lang="ko-KR" altLang="en-US" sz="11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7144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128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132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45950055"/>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160</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165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15</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81582566"/>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192</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198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18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43335732"/>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7</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231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21</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8631603"/>
                  </a:ext>
                </a:extLst>
              </a:tr>
              <a:tr h="180900">
                <a:tc>
                  <a:txBody>
                    <a:bodyPr/>
                    <a:lstStyle/>
                    <a:p>
                      <a:pPr algn="ctr" latinLnBrk="1"/>
                      <a:r>
                        <a:rPr lang="en-US" altLang="ko-KR" sz="1100" baseline="0" dirty="0">
                          <a:solidFill>
                            <a:schemeClr val="bg1">
                              <a:lumMod val="85000"/>
                            </a:schemeClr>
                          </a:solidFill>
                          <a:latin typeface="Arial" panose="020B0604020202020204" pitchFamily="34" charset="0"/>
                        </a:rPr>
                        <a:t>256*</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8</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264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100" baseline="0" dirty="0">
                          <a:solidFill>
                            <a:schemeClr val="bg1">
                              <a:lumMod val="85000"/>
                            </a:schemeClr>
                          </a:solidFill>
                          <a:latin typeface="Arial" panose="020B0604020202020204" pitchFamily="34" charset="0"/>
                        </a:rPr>
                        <a:t>24</a:t>
                      </a:r>
                      <a:endParaRPr lang="ko-KR" altLang="en-US" sz="11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93890852"/>
                  </a:ext>
                </a:extLst>
              </a:tr>
            </a:tbl>
          </a:graphicData>
        </a:graphic>
      </p:graphicFrame>
      <p:sp>
        <p:nvSpPr>
          <p:cNvPr id="9" name="TextBox 8">
            <a:extLst>
              <a:ext uri="{FF2B5EF4-FFF2-40B4-BE49-F238E27FC236}">
                <a16:creationId xmlns:a16="http://schemas.microsoft.com/office/drawing/2014/main" id="{C0B384F9-26E7-43EC-B88C-1F05751F9AA1}"/>
              </a:ext>
            </a:extLst>
          </p:cNvPr>
          <p:cNvSpPr txBox="1"/>
          <p:nvPr/>
        </p:nvSpPr>
        <p:spPr>
          <a:xfrm>
            <a:off x="4384583" y="4719330"/>
            <a:ext cx="1618393" cy="261610"/>
          </a:xfrm>
          <a:prstGeom prst="rect">
            <a:avLst/>
          </a:prstGeom>
          <a:noFill/>
        </p:spPr>
        <p:txBody>
          <a:bodyPr wrap="none" rIns="0" rtlCol="0">
            <a:spAutoFit/>
          </a:bodyPr>
          <a:lstStyle/>
          <a:p>
            <a:pPr algn="r"/>
            <a:r>
              <a:rPr lang="en-US" altLang="ko-KR" sz="1100" dirty="0">
                <a:solidFill>
                  <a:schemeClr val="bg1">
                    <a:lumMod val="85000"/>
                  </a:schemeClr>
                </a:solidFill>
                <a:latin typeface="Arial" panose="020B0604020202020204" pitchFamily="34" charset="0"/>
              </a:rPr>
              <a:t>* 256 bits recommended</a:t>
            </a:r>
            <a:endParaRPr lang="ko-KR" altLang="en-US" sz="11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75373627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66C5110-AFC5-4482-BFCB-97C1ADA91204}"/>
              </a:ext>
            </a:extLst>
          </p:cNvPr>
          <p:cNvSpPr>
            <a:spLocks noGrp="1"/>
          </p:cNvSpPr>
          <p:nvPr>
            <p:ph type="title"/>
          </p:nvPr>
        </p:nvSpPr>
        <p:spPr/>
        <p:txBody>
          <a:bodyPr/>
          <a:lstStyle/>
          <a:p>
            <a:r>
              <a:rPr lang="ko-KR" altLang="en-US" dirty="0" err="1"/>
              <a:t>니모닉</a:t>
            </a:r>
            <a:r>
              <a:rPr lang="ko-KR" altLang="en-US" dirty="0"/>
              <a:t> 코드 생성</a:t>
            </a:r>
            <a:r>
              <a:rPr lang="en-US" altLang="ko-KR" dirty="0"/>
              <a:t> (Mnemonic code for generating deterministic keys) [ BIP-39 ] </a:t>
            </a:r>
            <a:endParaRPr lang="ko-KR" altLang="en-US" dirty="0"/>
          </a:p>
        </p:txBody>
      </p:sp>
      <p:sp>
        <p:nvSpPr>
          <p:cNvPr id="5" name="TextBox 4">
            <a:extLst>
              <a:ext uri="{FF2B5EF4-FFF2-40B4-BE49-F238E27FC236}">
                <a16:creationId xmlns:a16="http://schemas.microsoft.com/office/drawing/2014/main" id="{DDBBEEC7-6C0D-491F-9BA3-85E95B80B537}"/>
              </a:ext>
            </a:extLst>
          </p:cNvPr>
          <p:cNvSpPr txBox="1"/>
          <p:nvPr/>
        </p:nvSpPr>
        <p:spPr>
          <a:xfrm>
            <a:off x="946440" y="674079"/>
            <a:ext cx="4466645"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p>
        </p:txBody>
      </p:sp>
      <p:sp>
        <p:nvSpPr>
          <p:cNvPr id="6" name="TextBox 5">
            <a:extLst>
              <a:ext uri="{FF2B5EF4-FFF2-40B4-BE49-F238E27FC236}">
                <a16:creationId xmlns:a16="http://schemas.microsoft.com/office/drawing/2014/main" id="{0D0F6F5B-7B43-49CE-9C42-D1C8FA14AE13}"/>
              </a:ext>
            </a:extLst>
          </p:cNvPr>
          <p:cNvSpPr txBox="1"/>
          <p:nvPr/>
        </p:nvSpPr>
        <p:spPr>
          <a:xfrm>
            <a:off x="6901732" y="674079"/>
            <a:ext cx="3856272"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SHA-256(0x</a:t>
            </a:r>
            <a:r>
              <a:rPr lang="ko-KR" altLang="en-US" dirty="0">
                <a:solidFill>
                  <a:schemeClr val="bg1">
                    <a:lumMod val="85000"/>
                  </a:schemeClr>
                </a:solidFill>
                <a:latin typeface="Consolas" panose="020B0609020204030204" pitchFamily="49" charset="0"/>
              </a:rPr>
              <a:t>57</a:t>
            </a:r>
            <a:r>
              <a:rPr lang="en-US" altLang="ko-KR" dirty="0">
                <a:solidFill>
                  <a:schemeClr val="bg1">
                    <a:lumMod val="85000"/>
                  </a:schemeClr>
                </a:solidFill>
                <a:latin typeface="Consolas" panose="020B0609020204030204" pitchFamily="49" charset="0"/>
              </a:rPr>
              <a:t>…</a:t>
            </a:r>
            <a:r>
              <a:rPr lang="ko-KR" altLang="en-US" dirty="0">
                <a:solidFill>
                  <a:schemeClr val="bg1">
                    <a:lumMod val="85000"/>
                  </a:schemeClr>
                </a:solidFill>
                <a:latin typeface="Consolas" panose="020B0609020204030204" pitchFamily="49" charset="0"/>
              </a:rPr>
              <a:t>89</a:t>
            </a:r>
            <a:r>
              <a:rPr lang="en-US" altLang="ko-KR" dirty="0">
                <a:solidFill>
                  <a:schemeClr val="bg1">
                    <a:lumMod val="85000"/>
                  </a:schemeClr>
                </a:solidFill>
                <a:latin typeface="Consolas" panose="020B0609020204030204" pitchFamily="49" charset="0"/>
              </a:rPr>
              <a:t>) = 0x</a:t>
            </a:r>
            <a:r>
              <a:rPr lang="en-US" altLang="ko-KR" dirty="0">
                <a:solidFill>
                  <a:srgbClr val="EF296B"/>
                </a:solidFill>
                <a:latin typeface="Consolas" panose="020B0609020204030204" pitchFamily="49" charset="0"/>
              </a:rPr>
              <a:t>2</a:t>
            </a:r>
            <a:r>
              <a:rPr lang="en-US" altLang="ko-KR" dirty="0">
                <a:solidFill>
                  <a:schemeClr val="bg1">
                    <a:lumMod val="85000"/>
                  </a:schemeClr>
                </a:solidFill>
                <a:latin typeface="Consolas" panose="020B0609020204030204" pitchFamily="49" charset="0"/>
              </a:rPr>
              <a:t>…</a:t>
            </a:r>
            <a:endParaRPr lang="ko-KR" altLang="en-US" dirty="0">
              <a:solidFill>
                <a:schemeClr val="bg1">
                  <a:lumMod val="85000"/>
                </a:schemeClr>
              </a:solidFill>
              <a:latin typeface="Consolas" panose="020B0609020204030204" pitchFamily="49" charset="0"/>
            </a:endParaRPr>
          </a:p>
        </p:txBody>
      </p:sp>
      <p:cxnSp>
        <p:nvCxnSpPr>
          <p:cNvPr id="8" name="직선 화살표 연결선 7">
            <a:extLst>
              <a:ext uri="{FF2B5EF4-FFF2-40B4-BE49-F238E27FC236}">
                <a16:creationId xmlns:a16="http://schemas.microsoft.com/office/drawing/2014/main" id="{ECC966E9-A218-49E7-AC9A-76A7CCFA528C}"/>
              </a:ext>
            </a:extLst>
          </p:cNvPr>
          <p:cNvCxnSpPr>
            <a:stCxn id="5" idx="3"/>
            <a:endCxn id="6" idx="1"/>
          </p:cNvCxnSpPr>
          <p:nvPr/>
        </p:nvCxnSpPr>
        <p:spPr>
          <a:xfrm>
            <a:off x="5413085" y="858745"/>
            <a:ext cx="1488647"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149FFF6-5BD4-4C35-8B4A-503758351394}"/>
              </a:ext>
            </a:extLst>
          </p:cNvPr>
          <p:cNvSpPr txBox="1"/>
          <p:nvPr/>
        </p:nvSpPr>
        <p:spPr>
          <a:xfrm>
            <a:off x="2656384" y="1347801"/>
            <a:ext cx="6879231" cy="369332"/>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0x</a:t>
            </a:r>
            <a:r>
              <a:rPr lang="ko-KR" altLang="en-US" dirty="0">
                <a:solidFill>
                  <a:srgbClr val="00C8EB"/>
                </a:solidFill>
                <a:latin typeface="Consolas" panose="020B0609020204030204" pitchFamily="49" charset="0"/>
              </a:rPr>
              <a:t>5729710d1126ca6635ea4d493727dd89</a:t>
            </a:r>
            <a:r>
              <a:rPr lang="en-US" altLang="ko-KR" dirty="0">
                <a:solidFill>
                  <a:srgbClr val="EF296B"/>
                </a:solidFill>
                <a:latin typeface="Consolas" panose="020B0609020204030204" pitchFamily="49" charset="0"/>
              </a:rPr>
              <a:t>2</a:t>
            </a:r>
            <a:endParaRPr lang="ko-KR" altLang="en-US" dirty="0">
              <a:solidFill>
                <a:srgbClr val="EF296B"/>
              </a:solidFill>
              <a:latin typeface="Consolas" panose="020B0609020204030204" pitchFamily="49" charset="0"/>
            </a:endParaRPr>
          </a:p>
        </p:txBody>
      </p:sp>
      <p:sp>
        <p:nvSpPr>
          <p:cNvPr id="12" name="TextBox 11">
            <a:extLst>
              <a:ext uri="{FF2B5EF4-FFF2-40B4-BE49-F238E27FC236}">
                <a16:creationId xmlns:a16="http://schemas.microsoft.com/office/drawing/2014/main" id="{61FD8192-3E81-4EE0-8AEC-B8756D1D56F2}"/>
              </a:ext>
            </a:extLst>
          </p:cNvPr>
          <p:cNvSpPr txBox="1"/>
          <p:nvPr/>
        </p:nvSpPr>
        <p:spPr>
          <a:xfrm>
            <a:off x="3452685" y="6552174"/>
            <a:ext cx="5286627" cy="276999"/>
          </a:xfrm>
          <a:prstGeom prst="rect">
            <a:avLst/>
          </a:prstGeom>
          <a:noFill/>
        </p:spPr>
        <p:txBody>
          <a:bodyPr wrap="square">
            <a:spAutoFit/>
          </a:bodyPr>
          <a:lstStyle/>
          <a:p>
            <a:r>
              <a:rPr lang="en-US" altLang="ko-KR" sz="1200" dirty="0">
                <a:solidFill>
                  <a:schemeClr val="bg1">
                    <a:lumMod val="85000"/>
                  </a:schemeClr>
                </a:solidFill>
                <a:latin typeface="Arial" panose="020B0604020202020204" pitchFamily="34" charset="0"/>
                <a:hlinkClick r:id="rId3"/>
              </a:rPr>
              <a:t>https://raw.githubusercontent.com/bitcoin/bips/master/bip-0039/english.txt</a:t>
            </a:r>
            <a:endParaRPr lang="en-US" altLang="ko-KR" sz="12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05700396-2764-47D2-B54A-0FF00BE64CA3}"/>
              </a:ext>
            </a:extLst>
          </p:cNvPr>
          <p:cNvSpPr txBox="1"/>
          <p:nvPr/>
        </p:nvSpPr>
        <p:spPr>
          <a:xfrm>
            <a:off x="1865810" y="2193602"/>
            <a:ext cx="8460380" cy="646331"/>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010101110010100101110001000011010001000100100110110010100110011000110101111010100100110101001001001101110010011111011101100010010010</a:t>
            </a:r>
          </a:p>
        </p:txBody>
      </p:sp>
      <p:grpSp>
        <p:nvGrpSpPr>
          <p:cNvPr id="45" name="그룹 44">
            <a:extLst>
              <a:ext uri="{FF2B5EF4-FFF2-40B4-BE49-F238E27FC236}">
                <a16:creationId xmlns:a16="http://schemas.microsoft.com/office/drawing/2014/main" id="{32DBD3C3-EE41-4164-9251-1115B8B8D51C}"/>
              </a:ext>
            </a:extLst>
          </p:cNvPr>
          <p:cNvGrpSpPr/>
          <p:nvPr/>
        </p:nvGrpSpPr>
        <p:grpSpPr>
          <a:xfrm>
            <a:off x="1636660" y="3178211"/>
            <a:ext cx="3093526" cy="3418723"/>
            <a:chOff x="1883150" y="3178211"/>
            <a:chExt cx="3093526" cy="3418723"/>
          </a:xfrm>
        </p:grpSpPr>
        <p:sp>
          <p:nvSpPr>
            <p:cNvPr id="11" name="TextBox 10">
              <a:extLst>
                <a:ext uri="{FF2B5EF4-FFF2-40B4-BE49-F238E27FC236}">
                  <a16:creationId xmlns:a16="http://schemas.microsoft.com/office/drawing/2014/main" id="{57124796-B9EB-424E-A657-647899C7B972}"/>
                </a:ext>
              </a:extLst>
            </p:cNvPr>
            <p:cNvSpPr txBox="1"/>
            <p:nvPr/>
          </p:nvSpPr>
          <p:spPr>
            <a:xfrm>
              <a:off x="1883150" y="3180614"/>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01010111001</a:t>
              </a:r>
            </a:p>
            <a:p>
              <a:pPr algn="ctr"/>
              <a:r>
                <a:rPr lang="en-US" altLang="ko-KR" dirty="0">
                  <a:solidFill>
                    <a:schemeClr val="bg1">
                      <a:lumMod val="85000"/>
                    </a:schemeClr>
                  </a:solidFill>
                  <a:latin typeface="Consolas" panose="020B0609020204030204" pitchFamily="49" charset="0"/>
                </a:rPr>
                <a:t>01001011100</a:t>
              </a:r>
            </a:p>
            <a:p>
              <a:pPr algn="ctr"/>
              <a:r>
                <a:rPr lang="en-US" altLang="ko-KR" dirty="0">
                  <a:solidFill>
                    <a:schemeClr val="bg1">
                      <a:lumMod val="85000"/>
                    </a:schemeClr>
                  </a:solidFill>
                  <a:latin typeface="Consolas" panose="020B0609020204030204" pitchFamily="49" charset="0"/>
                </a:rPr>
                <a:t>01000011010</a:t>
              </a:r>
            </a:p>
            <a:p>
              <a:pPr algn="ctr"/>
              <a:r>
                <a:rPr lang="en-US" altLang="ko-KR" dirty="0">
                  <a:solidFill>
                    <a:schemeClr val="bg1">
                      <a:lumMod val="85000"/>
                    </a:schemeClr>
                  </a:solidFill>
                  <a:latin typeface="Consolas" panose="020B0609020204030204" pitchFamily="49" charset="0"/>
                </a:rPr>
                <a:t>00100010010</a:t>
              </a:r>
            </a:p>
            <a:p>
              <a:pPr algn="ctr"/>
              <a:r>
                <a:rPr lang="en-US" altLang="ko-KR" dirty="0">
                  <a:solidFill>
                    <a:schemeClr val="bg1">
                      <a:lumMod val="85000"/>
                    </a:schemeClr>
                  </a:solidFill>
                  <a:latin typeface="Consolas" panose="020B0609020204030204" pitchFamily="49" charset="0"/>
                </a:rPr>
                <a:t>01101100101</a:t>
              </a:r>
            </a:p>
            <a:p>
              <a:pPr algn="ctr"/>
              <a:r>
                <a:rPr lang="en-US" altLang="ko-KR" dirty="0">
                  <a:solidFill>
                    <a:schemeClr val="bg1">
                      <a:lumMod val="85000"/>
                    </a:schemeClr>
                  </a:solidFill>
                  <a:latin typeface="Consolas" panose="020B0609020204030204" pitchFamily="49" charset="0"/>
                </a:rPr>
                <a:t>00110011000</a:t>
              </a:r>
            </a:p>
            <a:p>
              <a:pPr algn="ctr"/>
              <a:r>
                <a:rPr lang="en-US" altLang="ko-KR" dirty="0">
                  <a:solidFill>
                    <a:schemeClr val="bg1">
                      <a:lumMod val="85000"/>
                    </a:schemeClr>
                  </a:solidFill>
                  <a:latin typeface="Consolas" panose="020B0609020204030204" pitchFamily="49" charset="0"/>
                </a:rPr>
                <a:t>11010111101</a:t>
              </a:r>
            </a:p>
            <a:p>
              <a:pPr algn="ctr"/>
              <a:r>
                <a:rPr lang="en-US" altLang="ko-KR" dirty="0">
                  <a:solidFill>
                    <a:schemeClr val="bg1">
                      <a:lumMod val="85000"/>
                    </a:schemeClr>
                  </a:solidFill>
                  <a:latin typeface="Consolas" panose="020B0609020204030204" pitchFamily="49" charset="0"/>
                </a:rPr>
                <a:t>01001001101</a:t>
              </a:r>
            </a:p>
            <a:p>
              <a:pPr algn="ctr"/>
              <a:r>
                <a:rPr lang="en-US" altLang="ko-KR" dirty="0">
                  <a:solidFill>
                    <a:schemeClr val="bg1">
                      <a:lumMod val="85000"/>
                    </a:schemeClr>
                  </a:solidFill>
                  <a:latin typeface="Consolas" panose="020B0609020204030204" pitchFamily="49" charset="0"/>
                </a:rPr>
                <a:t>01001001001</a:t>
              </a:r>
            </a:p>
            <a:p>
              <a:pPr algn="ctr"/>
              <a:r>
                <a:rPr lang="en-US" altLang="ko-KR" dirty="0">
                  <a:solidFill>
                    <a:schemeClr val="bg1">
                      <a:lumMod val="85000"/>
                    </a:schemeClr>
                  </a:solidFill>
                  <a:latin typeface="Consolas" panose="020B0609020204030204" pitchFamily="49" charset="0"/>
                </a:rPr>
                <a:t>10111001001</a:t>
              </a:r>
            </a:p>
            <a:p>
              <a:pPr algn="ctr"/>
              <a:r>
                <a:rPr lang="en-US" altLang="ko-KR" dirty="0">
                  <a:solidFill>
                    <a:schemeClr val="bg1">
                      <a:lumMod val="85000"/>
                    </a:schemeClr>
                  </a:solidFill>
                  <a:latin typeface="Consolas" panose="020B0609020204030204" pitchFamily="49" charset="0"/>
                </a:rPr>
                <a:t>11110111011</a:t>
              </a:r>
            </a:p>
            <a:p>
              <a:pPr algn="ctr"/>
              <a:r>
                <a:rPr lang="en-US" altLang="ko-KR" dirty="0">
                  <a:solidFill>
                    <a:schemeClr val="bg1">
                      <a:lumMod val="85000"/>
                    </a:schemeClr>
                  </a:solidFill>
                  <a:latin typeface="Consolas" panose="020B0609020204030204" pitchFamily="49" charset="0"/>
                </a:rPr>
                <a:t>00010010010</a:t>
              </a:r>
              <a:endParaRPr lang="ko-KR" altLang="en-US" dirty="0">
                <a:solidFill>
                  <a:srgbClr val="EF296B"/>
                </a:solidFill>
                <a:latin typeface="Consolas" panose="020B0609020204030204" pitchFamily="49" charset="0"/>
              </a:endParaRPr>
            </a:p>
          </p:txBody>
        </p:sp>
        <p:sp>
          <p:nvSpPr>
            <p:cNvPr id="14" name="TextBox 13">
              <a:extLst>
                <a:ext uri="{FF2B5EF4-FFF2-40B4-BE49-F238E27FC236}">
                  <a16:creationId xmlns:a16="http://schemas.microsoft.com/office/drawing/2014/main" id="{72A8798A-DB2A-40DD-AED3-53B53F3C4A2F}"/>
                </a:ext>
              </a:extLst>
            </p:cNvPr>
            <p:cNvSpPr txBox="1"/>
            <p:nvPr/>
          </p:nvSpPr>
          <p:spPr>
            <a:xfrm>
              <a:off x="3283129" y="3178211"/>
              <a:ext cx="1693547" cy="3416320"/>
            </a:xfrm>
            <a:prstGeom prst="rect">
              <a:avLst/>
            </a:prstGeom>
            <a:noFill/>
          </p:spPr>
          <p:txBody>
            <a:bodyPr wrap="square">
              <a:spAutoFit/>
            </a:bodyPr>
            <a:lstStyle/>
            <a:p>
              <a:pPr algn="ctr"/>
              <a:r>
                <a:rPr lang="en-US" altLang="ko-KR" dirty="0">
                  <a:solidFill>
                    <a:schemeClr val="bg1">
                      <a:lumMod val="85000"/>
                    </a:schemeClr>
                  </a:solidFill>
                  <a:latin typeface="Consolas" panose="020B0609020204030204" pitchFamily="49" charset="0"/>
                </a:rPr>
                <a:t>697</a:t>
              </a:r>
            </a:p>
            <a:p>
              <a:pPr algn="ctr"/>
              <a:r>
                <a:rPr lang="en-US" altLang="ko-KR" dirty="0">
                  <a:solidFill>
                    <a:schemeClr val="bg1">
                      <a:lumMod val="85000"/>
                    </a:schemeClr>
                  </a:solidFill>
                  <a:latin typeface="Consolas" panose="020B0609020204030204" pitchFamily="49" charset="0"/>
                </a:rPr>
                <a:t>604</a:t>
              </a:r>
            </a:p>
            <a:p>
              <a:pPr algn="ctr"/>
              <a:r>
                <a:rPr lang="en-US" altLang="ko-KR" dirty="0">
                  <a:solidFill>
                    <a:schemeClr val="bg1">
                      <a:lumMod val="85000"/>
                    </a:schemeClr>
                  </a:solidFill>
                  <a:latin typeface="Consolas" panose="020B0609020204030204" pitchFamily="49" charset="0"/>
                </a:rPr>
                <a:t>538</a:t>
              </a:r>
            </a:p>
            <a:p>
              <a:pPr algn="ctr"/>
              <a:r>
                <a:rPr lang="en-US" altLang="ko-KR" dirty="0">
                  <a:solidFill>
                    <a:schemeClr val="bg1">
                      <a:lumMod val="85000"/>
                    </a:schemeClr>
                  </a:solidFill>
                  <a:latin typeface="Consolas" panose="020B0609020204030204" pitchFamily="49" charset="0"/>
                </a:rPr>
                <a:t>274</a:t>
              </a:r>
            </a:p>
            <a:p>
              <a:pPr algn="ctr"/>
              <a:r>
                <a:rPr lang="en-US" altLang="ko-KR" dirty="0">
                  <a:solidFill>
                    <a:schemeClr val="bg1">
                      <a:lumMod val="85000"/>
                    </a:schemeClr>
                  </a:solidFill>
                  <a:latin typeface="Consolas" panose="020B0609020204030204" pitchFamily="49" charset="0"/>
                </a:rPr>
                <a:t>869</a:t>
              </a:r>
            </a:p>
            <a:p>
              <a:pPr algn="ctr"/>
              <a:r>
                <a:rPr lang="en-US" altLang="ko-KR" dirty="0">
                  <a:solidFill>
                    <a:schemeClr val="bg1">
                      <a:lumMod val="85000"/>
                    </a:schemeClr>
                  </a:solidFill>
                  <a:latin typeface="Consolas" panose="020B0609020204030204" pitchFamily="49" charset="0"/>
                </a:rPr>
                <a:t>408</a:t>
              </a:r>
            </a:p>
            <a:p>
              <a:pPr algn="ctr"/>
              <a:r>
                <a:rPr lang="en-US" altLang="ko-KR" dirty="0">
                  <a:solidFill>
                    <a:schemeClr val="bg1">
                      <a:lumMod val="85000"/>
                    </a:schemeClr>
                  </a:solidFill>
                  <a:latin typeface="Consolas" panose="020B0609020204030204" pitchFamily="49" charset="0"/>
                </a:rPr>
                <a:t>1725</a:t>
              </a:r>
            </a:p>
            <a:p>
              <a:pPr algn="ctr"/>
              <a:r>
                <a:rPr lang="en-US" altLang="ko-KR" dirty="0">
                  <a:solidFill>
                    <a:schemeClr val="bg1">
                      <a:lumMod val="85000"/>
                    </a:schemeClr>
                  </a:solidFill>
                  <a:latin typeface="Consolas" panose="020B0609020204030204" pitchFamily="49" charset="0"/>
                </a:rPr>
                <a:t>589</a:t>
              </a:r>
            </a:p>
            <a:p>
              <a:pPr algn="ctr"/>
              <a:r>
                <a:rPr lang="en-US" altLang="ko-KR" dirty="0">
                  <a:solidFill>
                    <a:schemeClr val="bg1">
                      <a:lumMod val="85000"/>
                    </a:schemeClr>
                  </a:solidFill>
                  <a:latin typeface="Consolas" panose="020B0609020204030204" pitchFamily="49" charset="0"/>
                </a:rPr>
                <a:t>585</a:t>
              </a:r>
            </a:p>
            <a:p>
              <a:pPr algn="ctr"/>
              <a:r>
                <a:rPr lang="en-US" altLang="ko-KR" dirty="0">
                  <a:solidFill>
                    <a:schemeClr val="bg1">
                      <a:lumMod val="85000"/>
                    </a:schemeClr>
                  </a:solidFill>
                  <a:latin typeface="Consolas" panose="020B0609020204030204" pitchFamily="49" charset="0"/>
                </a:rPr>
                <a:t>1481</a:t>
              </a:r>
            </a:p>
            <a:p>
              <a:pPr algn="ctr"/>
              <a:r>
                <a:rPr lang="en-US" altLang="ko-KR" dirty="0">
                  <a:solidFill>
                    <a:schemeClr val="bg1">
                      <a:lumMod val="85000"/>
                    </a:schemeClr>
                  </a:solidFill>
                  <a:latin typeface="Consolas" panose="020B0609020204030204" pitchFamily="49" charset="0"/>
                </a:rPr>
                <a:t>1979</a:t>
              </a:r>
            </a:p>
            <a:p>
              <a:pPr algn="ctr"/>
              <a:r>
                <a:rPr lang="en-US" altLang="ko-KR" dirty="0">
                  <a:solidFill>
                    <a:schemeClr val="bg1">
                      <a:lumMod val="85000"/>
                    </a:schemeClr>
                  </a:solidFill>
                  <a:latin typeface="Consolas" panose="020B0609020204030204" pitchFamily="49" charset="0"/>
                </a:rPr>
                <a:t>146</a:t>
              </a:r>
              <a:endParaRPr lang="ko-KR" altLang="en-US" dirty="0">
                <a:solidFill>
                  <a:srgbClr val="EF296B"/>
                </a:solidFill>
                <a:latin typeface="Consolas" panose="020B0609020204030204" pitchFamily="49" charset="0"/>
              </a:endParaRPr>
            </a:p>
          </p:txBody>
        </p:sp>
      </p:grpSp>
      <p:graphicFrame>
        <p:nvGraphicFramePr>
          <p:cNvPr id="15" name="표 15">
            <a:extLst>
              <a:ext uri="{FF2B5EF4-FFF2-40B4-BE49-F238E27FC236}">
                <a16:creationId xmlns:a16="http://schemas.microsoft.com/office/drawing/2014/main" id="{C44C7CBF-D689-4D9B-867E-ABB0683405E5}"/>
              </a:ext>
            </a:extLst>
          </p:cNvPr>
          <p:cNvGraphicFramePr>
            <a:graphicFrameLocks noGrp="1"/>
          </p:cNvGraphicFramePr>
          <p:nvPr>
            <p:extLst>
              <p:ext uri="{D42A27DB-BD31-4B8C-83A1-F6EECF244321}">
                <p14:modId xmlns:p14="http://schemas.microsoft.com/office/powerpoint/2010/main" val="627108086"/>
              </p:ext>
            </p:extLst>
          </p:nvPr>
        </p:nvGraphicFramePr>
        <p:xfrm>
          <a:off x="5096745" y="3188775"/>
          <a:ext cx="2015214" cy="3291840"/>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3796412296"/>
                    </a:ext>
                  </a:extLst>
                </a:gridCol>
                <a:gridCol w="1007607">
                  <a:extLst>
                    <a:ext uri="{9D8B030D-6E8A-4147-A177-3AD203B41FA5}">
                      <a16:colId xmlns:a16="http://schemas.microsoft.com/office/drawing/2014/main" val="3309707433"/>
                    </a:ext>
                  </a:extLst>
                </a:gridCol>
              </a:tblGrid>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146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banner</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04118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274</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car</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770675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408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credit</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68490526"/>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538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drive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3780897"/>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585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empty</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33972055"/>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589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endless</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570319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604 </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entire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292730513"/>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697</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fire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14141220"/>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869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hole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2914572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1481</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200" b="0" i="0" u="none" strike="noStrike" baseline="0" dirty="0">
                          <a:solidFill>
                            <a:schemeClr val="bg1">
                              <a:lumMod val="85000"/>
                            </a:schemeClr>
                          </a:solidFill>
                          <a:effectLst/>
                          <a:latin typeface="Arial" panose="020B0604020202020204" pitchFamily="34" charset="0"/>
                          <a:ea typeface="+mn-ea"/>
                        </a:rPr>
                        <a:t>rice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10976581"/>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1725</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stumble</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1871058"/>
                  </a:ext>
                </a:extLst>
              </a:tr>
              <a:tr h="0">
                <a:tc>
                  <a:txBody>
                    <a:bodyPr/>
                    <a:lstStyle/>
                    <a:p>
                      <a:pPr algn="ctr" fontAlgn="ctr"/>
                      <a:r>
                        <a:rPr lang="en-US" sz="1200" b="0" i="0" u="none" strike="noStrike" baseline="0" dirty="0">
                          <a:solidFill>
                            <a:schemeClr val="bg1">
                              <a:lumMod val="85000"/>
                            </a:schemeClr>
                          </a:solidFill>
                          <a:effectLst/>
                          <a:latin typeface="Arial" panose="020B0604020202020204" pitchFamily="34" charset="0"/>
                          <a:ea typeface="맑은 고딕" panose="020B0503020000020004" pitchFamily="50" charset="-127"/>
                        </a:rPr>
                        <a:t>1979</a:t>
                      </a:r>
                    </a:p>
                  </a:txBody>
                  <a:tcPr marL="9525" marR="9525" marT="9525"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i="0" u="none" strike="noStrike" baseline="0" dirty="0">
                          <a:solidFill>
                            <a:schemeClr val="bg1">
                              <a:lumMod val="85000"/>
                            </a:schemeClr>
                          </a:solidFill>
                          <a:effectLst/>
                          <a:latin typeface="Arial" panose="020B0604020202020204" pitchFamily="34" charset="0"/>
                          <a:ea typeface="+mn-ea"/>
                        </a:rPr>
                        <a:t>wash</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1246348"/>
                  </a:ext>
                </a:extLst>
              </a:tr>
            </a:tbl>
          </a:graphicData>
        </a:graphic>
      </p:graphicFrame>
      <p:sp>
        <p:nvSpPr>
          <p:cNvPr id="16" name="TextBox 15">
            <a:extLst>
              <a:ext uri="{FF2B5EF4-FFF2-40B4-BE49-F238E27FC236}">
                <a16:creationId xmlns:a16="http://schemas.microsoft.com/office/drawing/2014/main" id="{ABF7D6BD-948F-4135-9683-84A76CFE9333}"/>
              </a:ext>
            </a:extLst>
          </p:cNvPr>
          <p:cNvSpPr txBox="1"/>
          <p:nvPr/>
        </p:nvSpPr>
        <p:spPr>
          <a:xfrm>
            <a:off x="8462864" y="3135854"/>
            <a:ext cx="1693547" cy="3416320"/>
          </a:xfrm>
          <a:prstGeom prst="rect">
            <a:avLst/>
          </a:prstGeom>
          <a:noFill/>
        </p:spPr>
        <p:txBody>
          <a:bodyPr wrap="square">
            <a:spAutoFit/>
          </a:bodyPr>
          <a:lstStyle/>
          <a:p>
            <a:pPr algn="ctr"/>
            <a:r>
              <a:rPr lang="en-US" altLang="ko-KR" dirty="0">
                <a:solidFill>
                  <a:schemeClr val="bg1">
                    <a:lumMod val="85000"/>
                  </a:schemeClr>
                </a:solidFill>
                <a:latin typeface="Arial" panose="020B0604020202020204" pitchFamily="34" charset="0"/>
              </a:rPr>
              <a:t>fire</a:t>
            </a:r>
          </a:p>
          <a:p>
            <a:pPr algn="ctr"/>
            <a:r>
              <a:rPr lang="en-US" altLang="ko-KR" dirty="0">
                <a:solidFill>
                  <a:schemeClr val="bg1">
                    <a:lumMod val="85000"/>
                  </a:schemeClr>
                </a:solidFill>
                <a:latin typeface="Arial" panose="020B0604020202020204" pitchFamily="34" charset="0"/>
              </a:rPr>
              <a:t>entire</a:t>
            </a:r>
          </a:p>
          <a:p>
            <a:pPr algn="ctr"/>
            <a:r>
              <a:rPr lang="en-US" altLang="ko-KR" dirty="0">
                <a:solidFill>
                  <a:schemeClr val="bg1">
                    <a:lumMod val="85000"/>
                  </a:schemeClr>
                </a:solidFill>
                <a:latin typeface="Arial" panose="020B0604020202020204" pitchFamily="34" charset="0"/>
              </a:rPr>
              <a:t>drive</a:t>
            </a:r>
          </a:p>
          <a:p>
            <a:pPr algn="ctr"/>
            <a:r>
              <a:rPr lang="en-US" altLang="ko-KR" dirty="0">
                <a:solidFill>
                  <a:schemeClr val="bg1">
                    <a:lumMod val="85000"/>
                  </a:schemeClr>
                </a:solidFill>
                <a:latin typeface="Arial" panose="020B0604020202020204" pitchFamily="34" charset="0"/>
              </a:rPr>
              <a:t>car</a:t>
            </a:r>
          </a:p>
          <a:p>
            <a:pPr algn="ctr"/>
            <a:r>
              <a:rPr lang="en-US" altLang="ko-KR" dirty="0">
                <a:solidFill>
                  <a:schemeClr val="bg1">
                    <a:lumMod val="85000"/>
                  </a:schemeClr>
                </a:solidFill>
                <a:latin typeface="Arial" panose="020B0604020202020204" pitchFamily="34" charset="0"/>
              </a:rPr>
              <a:t>hole</a:t>
            </a:r>
          </a:p>
          <a:p>
            <a:pPr algn="ctr"/>
            <a:r>
              <a:rPr lang="en-US" altLang="ko-KR" dirty="0">
                <a:solidFill>
                  <a:schemeClr val="bg1">
                    <a:lumMod val="85000"/>
                  </a:schemeClr>
                </a:solidFill>
                <a:latin typeface="Arial" panose="020B0604020202020204" pitchFamily="34" charset="0"/>
              </a:rPr>
              <a:t>credit</a:t>
            </a:r>
          </a:p>
          <a:p>
            <a:pPr algn="ctr"/>
            <a:r>
              <a:rPr lang="en-US" altLang="ko-KR" dirty="0">
                <a:solidFill>
                  <a:schemeClr val="bg1">
                    <a:lumMod val="85000"/>
                  </a:schemeClr>
                </a:solidFill>
                <a:latin typeface="Arial" panose="020B0604020202020204" pitchFamily="34" charset="0"/>
              </a:rPr>
              <a:t>stumble</a:t>
            </a:r>
          </a:p>
          <a:p>
            <a:pPr algn="ctr"/>
            <a:r>
              <a:rPr lang="en-US" altLang="ko-KR" dirty="0">
                <a:solidFill>
                  <a:schemeClr val="bg1">
                    <a:lumMod val="85000"/>
                  </a:schemeClr>
                </a:solidFill>
                <a:latin typeface="Arial" panose="020B0604020202020204" pitchFamily="34" charset="0"/>
              </a:rPr>
              <a:t>endless</a:t>
            </a:r>
          </a:p>
          <a:p>
            <a:pPr algn="ctr"/>
            <a:r>
              <a:rPr lang="en-US" altLang="ko-KR" dirty="0">
                <a:solidFill>
                  <a:schemeClr val="bg1">
                    <a:lumMod val="85000"/>
                  </a:schemeClr>
                </a:solidFill>
                <a:latin typeface="Arial" panose="020B0604020202020204" pitchFamily="34" charset="0"/>
              </a:rPr>
              <a:t>empty</a:t>
            </a:r>
          </a:p>
          <a:p>
            <a:pPr algn="ctr"/>
            <a:r>
              <a:rPr lang="en-US" altLang="ko-KR" dirty="0">
                <a:solidFill>
                  <a:schemeClr val="bg1">
                    <a:lumMod val="85000"/>
                  </a:schemeClr>
                </a:solidFill>
                <a:latin typeface="Arial" panose="020B0604020202020204" pitchFamily="34" charset="0"/>
              </a:rPr>
              <a:t>rice</a:t>
            </a:r>
          </a:p>
          <a:p>
            <a:pPr algn="ctr"/>
            <a:r>
              <a:rPr lang="en-US" altLang="ko-KR" dirty="0">
                <a:solidFill>
                  <a:schemeClr val="bg1">
                    <a:lumMod val="85000"/>
                  </a:schemeClr>
                </a:solidFill>
                <a:latin typeface="Arial" panose="020B0604020202020204" pitchFamily="34" charset="0"/>
              </a:rPr>
              <a:t>wash</a:t>
            </a:r>
          </a:p>
          <a:p>
            <a:pPr algn="ctr"/>
            <a:r>
              <a:rPr lang="en-US" altLang="ko-KR" dirty="0">
                <a:solidFill>
                  <a:schemeClr val="bg1">
                    <a:lumMod val="85000"/>
                  </a:schemeClr>
                </a:solidFill>
                <a:latin typeface="Arial" panose="020B0604020202020204" pitchFamily="34" charset="0"/>
              </a:rPr>
              <a:t>banner</a:t>
            </a:r>
          </a:p>
        </p:txBody>
      </p:sp>
      <p:sp>
        <p:nvSpPr>
          <p:cNvPr id="36" name="화살표: 오른쪽 35">
            <a:extLst>
              <a:ext uri="{FF2B5EF4-FFF2-40B4-BE49-F238E27FC236}">
                <a16:creationId xmlns:a16="http://schemas.microsoft.com/office/drawing/2014/main" id="{FFF5E1B0-5EDA-49EC-94FF-B7864B245472}"/>
              </a:ext>
            </a:extLst>
          </p:cNvPr>
          <p:cNvSpPr/>
          <p:nvPr/>
        </p:nvSpPr>
        <p:spPr>
          <a:xfrm>
            <a:off x="4548146" y="4381164"/>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화살표: 오른쪽 37">
            <a:extLst>
              <a:ext uri="{FF2B5EF4-FFF2-40B4-BE49-F238E27FC236}">
                <a16:creationId xmlns:a16="http://schemas.microsoft.com/office/drawing/2014/main" id="{B73E1C9A-10CC-46A2-B8FE-381D7B325CB4}"/>
              </a:ext>
            </a:extLst>
          </p:cNvPr>
          <p:cNvSpPr/>
          <p:nvPr/>
        </p:nvSpPr>
        <p:spPr>
          <a:xfrm>
            <a:off x="7674334" y="4367541"/>
            <a:ext cx="428530" cy="51883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화살표: 오른쪽 40">
            <a:extLst>
              <a:ext uri="{FF2B5EF4-FFF2-40B4-BE49-F238E27FC236}">
                <a16:creationId xmlns:a16="http://schemas.microsoft.com/office/drawing/2014/main" id="{1621117D-6DA8-48A4-8795-446E26350C78}"/>
              </a:ext>
            </a:extLst>
          </p:cNvPr>
          <p:cNvSpPr/>
          <p:nvPr/>
        </p:nvSpPr>
        <p:spPr>
          <a:xfrm rot="3261274">
            <a:off x="4425976" y="1048511"/>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화살표: 오른쪽 41">
            <a:extLst>
              <a:ext uri="{FF2B5EF4-FFF2-40B4-BE49-F238E27FC236}">
                <a16:creationId xmlns:a16="http://schemas.microsoft.com/office/drawing/2014/main" id="{30DC6062-8DDA-4BAA-B4B4-6E9535FDDBC0}"/>
              </a:ext>
            </a:extLst>
          </p:cNvPr>
          <p:cNvSpPr/>
          <p:nvPr/>
        </p:nvSpPr>
        <p:spPr>
          <a:xfrm rot="8765547">
            <a:off x="8958090" y="1133924"/>
            <a:ext cx="428530"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화살표: 오른쪽 42">
            <a:extLst>
              <a:ext uri="{FF2B5EF4-FFF2-40B4-BE49-F238E27FC236}">
                <a16:creationId xmlns:a16="http://schemas.microsoft.com/office/drawing/2014/main" id="{07BB2952-EE34-439A-AD28-0BE6DE688300}"/>
              </a:ext>
            </a:extLst>
          </p:cNvPr>
          <p:cNvSpPr/>
          <p:nvPr/>
        </p:nvSpPr>
        <p:spPr>
          <a:xfrm rot="5400000">
            <a:off x="5948473" y="1786297"/>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화살표: 오른쪽 43">
            <a:extLst>
              <a:ext uri="{FF2B5EF4-FFF2-40B4-BE49-F238E27FC236}">
                <a16:creationId xmlns:a16="http://schemas.microsoft.com/office/drawing/2014/main" id="{77CD0975-BDD1-4FE0-8671-64C6F2D1F533}"/>
              </a:ext>
            </a:extLst>
          </p:cNvPr>
          <p:cNvSpPr/>
          <p:nvPr/>
        </p:nvSpPr>
        <p:spPr>
          <a:xfrm rot="5400000">
            <a:off x="2637922" y="2858395"/>
            <a:ext cx="311756" cy="274833"/>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7" name="TextBox 46">
            <a:extLst>
              <a:ext uri="{FF2B5EF4-FFF2-40B4-BE49-F238E27FC236}">
                <a16:creationId xmlns:a16="http://schemas.microsoft.com/office/drawing/2014/main" id="{4E04976F-C6FB-4775-A5B0-85B22E8490F6}"/>
              </a:ext>
            </a:extLst>
          </p:cNvPr>
          <p:cNvSpPr txBox="1"/>
          <p:nvPr/>
        </p:nvSpPr>
        <p:spPr>
          <a:xfrm>
            <a:off x="7018132" y="65237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②</a:t>
            </a:r>
            <a:endParaRPr lang="ko-KR" altLang="en-US" dirty="0">
              <a:solidFill>
                <a:schemeClr val="bg1">
                  <a:lumMod val="85000"/>
                </a:schemeClr>
              </a:solidFill>
              <a:latin typeface="Arial" panose="020B0604020202020204" pitchFamily="34" charset="0"/>
            </a:endParaRPr>
          </a:p>
        </p:txBody>
      </p:sp>
      <p:sp>
        <p:nvSpPr>
          <p:cNvPr id="48" name="TextBox 47">
            <a:extLst>
              <a:ext uri="{FF2B5EF4-FFF2-40B4-BE49-F238E27FC236}">
                <a16:creationId xmlns:a16="http://schemas.microsoft.com/office/drawing/2014/main" id="{57D6ECD3-BD0E-455E-8B1C-B53EE58A3571}"/>
              </a:ext>
            </a:extLst>
          </p:cNvPr>
          <p:cNvSpPr txBox="1"/>
          <p:nvPr/>
        </p:nvSpPr>
        <p:spPr>
          <a:xfrm>
            <a:off x="629917" y="674079"/>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①</a:t>
            </a:r>
            <a:endParaRPr lang="ko-KR" altLang="en-US" dirty="0">
              <a:solidFill>
                <a:schemeClr val="bg1">
                  <a:lumMod val="85000"/>
                </a:schemeClr>
              </a:solidFill>
              <a:latin typeface="Arial" panose="020B0604020202020204" pitchFamily="34" charset="0"/>
            </a:endParaRPr>
          </a:p>
        </p:txBody>
      </p:sp>
      <p:sp>
        <p:nvSpPr>
          <p:cNvPr id="49" name="TextBox 48">
            <a:extLst>
              <a:ext uri="{FF2B5EF4-FFF2-40B4-BE49-F238E27FC236}">
                <a16:creationId xmlns:a16="http://schemas.microsoft.com/office/drawing/2014/main" id="{56F9E651-4571-4D2C-837B-363309A17E59}"/>
              </a:ext>
            </a:extLst>
          </p:cNvPr>
          <p:cNvSpPr txBox="1"/>
          <p:nvPr/>
        </p:nvSpPr>
        <p:spPr>
          <a:xfrm>
            <a:off x="3524215" y="132025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③</a:t>
            </a:r>
            <a:endParaRPr lang="ko-KR" altLang="en-US" dirty="0">
              <a:solidFill>
                <a:schemeClr val="bg1">
                  <a:lumMod val="85000"/>
                </a:schemeClr>
              </a:solidFill>
              <a:latin typeface="Arial" panose="020B0604020202020204" pitchFamily="34" charset="0"/>
            </a:endParaRPr>
          </a:p>
        </p:txBody>
      </p:sp>
      <p:sp>
        <p:nvSpPr>
          <p:cNvPr id="50" name="TextBox 49">
            <a:extLst>
              <a:ext uri="{FF2B5EF4-FFF2-40B4-BE49-F238E27FC236}">
                <a16:creationId xmlns:a16="http://schemas.microsoft.com/office/drawing/2014/main" id="{F3793EE0-3BB0-4A42-B275-734EE19AFBA4}"/>
              </a:ext>
            </a:extLst>
          </p:cNvPr>
          <p:cNvSpPr txBox="1"/>
          <p:nvPr/>
        </p:nvSpPr>
        <p:spPr>
          <a:xfrm>
            <a:off x="4461280" y="3888956"/>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⑤</a:t>
            </a:r>
            <a:endParaRPr lang="ko-KR" altLang="en-US"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AF6681E8-13E3-485A-94F5-8BE47B7D08A0}"/>
              </a:ext>
            </a:extLst>
          </p:cNvPr>
          <p:cNvSpPr txBox="1"/>
          <p:nvPr/>
        </p:nvSpPr>
        <p:spPr>
          <a:xfrm>
            <a:off x="2230113" y="2810081"/>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④</a:t>
            </a:r>
            <a:endParaRPr lang="ko-KR" altLang="en-US" dirty="0">
              <a:solidFill>
                <a:schemeClr val="bg1">
                  <a:lumMod val="85000"/>
                </a:schemeClr>
              </a:solidFill>
              <a:latin typeface="Arial" panose="020B0604020202020204" pitchFamily="34" charset="0"/>
            </a:endParaRPr>
          </a:p>
        </p:txBody>
      </p:sp>
      <p:sp>
        <p:nvSpPr>
          <p:cNvPr id="52" name="TextBox 51">
            <a:extLst>
              <a:ext uri="{FF2B5EF4-FFF2-40B4-BE49-F238E27FC236}">
                <a16:creationId xmlns:a16="http://schemas.microsoft.com/office/drawing/2014/main" id="{719FA674-F7EF-45F1-B411-7B0940837BFE}"/>
              </a:ext>
            </a:extLst>
          </p:cNvPr>
          <p:cNvSpPr txBox="1"/>
          <p:nvPr/>
        </p:nvSpPr>
        <p:spPr>
          <a:xfrm>
            <a:off x="7659617" y="3881963"/>
            <a:ext cx="41549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⑥</a:t>
            </a:r>
            <a:endParaRPr lang="ko-KR" altLang="en-US"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91134235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DA81AB-F921-472F-8DD5-3D0D85018324}"/>
              </a:ext>
            </a:extLst>
          </p:cNvPr>
          <p:cNvSpPr>
            <a:spLocks noGrp="1"/>
          </p:cNvSpPr>
          <p:nvPr>
            <p:ph idx="1"/>
          </p:nvPr>
        </p:nvSpPr>
        <p:spPr>
          <a:xfrm>
            <a:off x="241299" y="674860"/>
            <a:ext cx="5854701" cy="6030740"/>
          </a:xfrm>
        </p:spPr>
        <p:txBody>
          <a:bodyPr>
            <a:normAutofit lnSpcReduction="10000"/>
          </a:bodyPr>
          <a:lstStyle/>
          <a:p>
            <a:pPr indent="0">
              <a:buNone/>
            </a:pPr>
            <a:r>
              <a:rPr lang="en-US" altLang="ko-KR" sz="2000" dirty="0"/>
              <a:t>PBKDF2 : </a:t>
            </a:r>
            <a:r>
              <a:rPr lang="ko-KR" altLang="en-US" sz="2000" dirty="0"/>
              <a:t>키</a:t>
            </a:r>
            <a:r>
              <a:rPr lang="en-US" altLang="ko-KR" sz="2000" dirty="0"/>
              <a:t> </a:t>
            </a:r>
            <a:r>
              <a:rPr lang="ko-KR" altLang="en-US" sz="2000" dirty="0"/>
              <a:t>스트레칭 함수</a:t>
            </a:r>
            <a:r>
              <a:rPr lang="en-US" altLang="ko-KR" sz="2000" dirty="0"/>
              <a:t>(key-stretching function)</a:t>
            </a:r>
          </a:p>
          <a:p>
            <a:pPr marL="216000" indent="-216000"/>
            <a:r>
              <a:rPr lang="en-US" altLang="ko-KR" dirty="0"/>
              <a:t>PBKDF2 </a:t>
            </a:r>
            <a:r>
              <a:rPr lang="ko-KR" altLang="en-US" dirty="0"/>
              <a:t> 사용하여 </a:t>
            </a:r>
            <a:r>
              <a:rPr lang="en-US" altLang="ko-KR" dirty="0"/>
              <a:t>512 bits </a:t>
            </a:r>
            <a:r>
              <a:rPr lang="ko-KR" altLang="en-US" dirty="0" err="1"/>
              <a:t>시드</a:t>
            </a:r>
            <a:r>
              <a:rPr lang="en-US" altLang="ko-KR" dirty="0"/>
              <a:t>(Seed)</a:t>
            </a:r>
            <a:r>
              <a:rPr lang="ko-KR" altLang="en-US" dirty="0"/>
              <a:t> 파생</a:t>
            </a:r>
            <a:endParaRPr lang="en-US" altLang="ko-KR" dirty="0"/>
          </a:p>
          <a:p>
            <a:pPr marL="216000" indent="-216000"/>
            <a:r>
              <a:rPr lang="ko-KR" altLang="en-US" dirty="0"/>
              <a:t>파라미터 </a:t>
            </a:r>
            <a:r>
              <a:rPr lang="en-US" altLang="ko-KR" dirty="0"/>
              <a:t>2</a:t>
            </a:r>
            <a:r>
              <a:rPr lang="ko-KR" altLang="en-US" dirty="0"/>
              <a:t>개 </a:t>
            </a:r>
            <a:r>
              <a:rPr lang="en-US" altLang="ko-KR" dirty="0"/>
              <a:t>: </a:t>
            </a:r>
            <a:r>
              <a:rPr lang="ko-KR" altLang="en-US" dirty="0" err="1"/>
              <a:t>니모닉</a:t>
            </a:r>
            <a:r>
              <a:rPr lang="ko-KR" altLang="en-US" dirty="0"/>
              <a:t> 코드</a:t>
            </a:r>
            <a:r>
              <a:rPr lang="en-US" altLang="ko-KR" dirty="0"/>
              <a:t>(Mnemonic Code), </a:t>
            </a:r>
            <a:r>
              <a:rPr lang="ko-KR" altLang="en-US" dirty="0" err="1"/>
              <a:t>솔트</a:t>
            </a:r>
            <a:r>
              <a:rPr lang="en-US" altLang="ko-KR" dirty="0"/>
              <a:t>(Salt)</a:t>
            </a:r>
          </a:p>
          <a:p>
            <a:pPr lvl="1" indent="-216000"/>
            <a:r>
              <a:rPr lang="en-US" altLang="ko-KR" dirty="0"/>
              <a:t>salt : </a:t>
            </a:r>
            <a:r>
              <a:rPr lang="ko-KR" altLang="en-US" dirty="0"/>
              <a:t>무차별 대입 공격을 가능하게 하는 조회 테이블</a:t>
            </a:r>
            <a:r>
              <a:rPr lang="en-US" altLang="ko-KR" dirty="0"/>
              <a:t>(lookup table) </a:t>
            </a:r>
            <a:r>
              <a:rPr lang="ko-KR" altLang="en-US" dirty="0"/>
              <a:t>생성을 어렵게 함</a:t>
            </a:r>
            <a:endParaRPr lang="en-US" altLang="ko-KR" dirty="0"/>
          </a:p>
          <a:p>
            <a:pPr indent="0">
              <a:buNone/>
            </a:pPr>
            <a:endParaRPr lang="en-US" altLang="ko-KR" sz="900" dirty="0"/>
          </a:p>
          <a:p>
            <a:pPr marL="216000" indent="-216000">
              <a:buFont typeface="+mj-lt"/>
              <a:buAutoNum type="arabicPeriod" startAt="7"/>
            </a:pPr>
            <a:r>
              <a:rPr lang="en-US" altLang="ko-KR" dirty="0"/>
              <a:t>PBKDF2 </a:t>
            </a:r>
            <a:r>
              <a:rPr lang="ko-KR" altLang="en-US" dirty="0"/>
              <a:t>의</a:t>
            </a:r>
            <a:r>
              <a:rPr lang="en-US" altLang="ko-KR" dirty="0"/>
              <a:t> </a:t>
            </a:r>
            <a:r>
              <a:rPr lang="ko-KR" altLang="en-US" dirty="0"/>
              <a:t>첫 번째 파라미터는 </a:t>
            </a:r>
            <a:r>
              <a:rPr lang="en-US" altLang="ko-KR" dirty="0"/>
              <a:t>6.</a:t>
            </a:r>
            <a:r>
              <a:rPr lang="ko-KR" altLang="en-US" dirty="0"/>
              <a:t> 에서 생성한 </a:t>
            </a:r>
            <a:r>
              <a:rPr lang="ko-KR" altLang="en-US" dirty="0" err="1"/>
              <a:t>니모닉</a:t>
            </a:r>
            <a:endParaRPr lang="en-US" altLang="ko-KR" dirty="0"/>
          </a:p>
          <a:p>
            <a:pPr marL="216000" indent="-216000">
              <a:buFont typeface="+mj-lt"/>
              <a:buAutoNum type="arabicPeriod" startAt="7"/>
            </a:pPr>
            <a:r>
              <a:rPr lang="en-US" altLang="ko-KR" dirty="0"/>
              <a:t>PBKDF2 </a:t>
            </a:r>
            <a:r>
              <a:rPr lang="ko-KR" altLang="en-US" dirty="0"/>
              <a:t>의 두 번째 파라미터는 </a:t>
            </a:r>
            <a:r>
              <a:rPr lang="ko-KR" altLang="en-US" dirty="0" err="1"/>
              <a:t>솔트</a:t>
            </a:r>
            <a:r>
              <a:rPr lang="en-US" altLang="ko-KR" dirty="0"/>
              <a:t>(Salt)</a:t>
            </a:r>
            <a:br>
              <a:rPr lang="en-US" altLang="ko-KR" dirty="0"/>
            </a:br>
            <a:r>
              <a:rPr lang="en-US" altLang="ko-KR" dirty="0"/>
              <a:t>"mnemonic" </a:t>
            </a:r>
            <a:r>
              <a:rPr lang="ko-KR" altLang="en-US" dirty="0"/>
              <a:t>문자열에 선택적 사용자 입력 암호문을 연결하여 구성</a:t>
            </a:r>
            <a:endParaRPr lang="en-US" altLang="ko-KR" dirty="0"/>
          </a:p>
          <a:p>
            <a:pPr marL="216000" indent="-216000">
              <a:buFont typeface="+mj-lt"/>
              <a:buAutoNum type="arabicPeriod" startAt="7"/>
            </a:pPr>
            <a:r>
              <a:rPr lang="en-US" altLang="ko-KR" dirty="0"/>
              <a:t>PBKDF2</a:t>
            </a:r>
            <a:r>
              <a:rPr lang="ko-KR" altLang="en-US" dirty="0"/>
              <a:t>는 </a:t>
            </a:r>
            <a:r>
              <a:rPr lang="en-US" altLang="ko-KR" dirty="0"/>
              <a:t>HMAC-SHA512 </a:t>
            </a:r>
            <a:r>
              <a:rPr lang="ko-KR" altLang="en-US" dirty="0"/>
              <a:t>알고리즘을 사용하여</a:t>
            </a:r>
            <a:br>
              <a:rPr lang="en-US" altLang="ko-KR" dirty="0"/>
            </a:br>
            <a:r>
              <a:rPr lang="ko-KR" altLang="en-US" dirty="0" err="1"/>
              <a:t>니모닉과</a:t>
            </a:r>
            <a:r>
              <a:rPr lang="ko-KR" altLang="en-US" dirty="0"/>
              <a:t> </a:t>
            </a:r>
            <a:r>
              <a:rPr lang="ko-KR" altLang="en-US" dirty="0" err="1"/>
              <a:t>솔트</a:t>
            </a:r>
            <a:r>
              <a:rPr lang="ko-KR" altLang="en-US" dirty="0"/>
              <a:t> </a:t>
            </a:r>
            <a:r>
              <a:rPr lang="ko-KR" altLang="en-US" dirty="0" err="1"/>
              <a:t>파라미터을</a:t>
            </a:r>
            <a:r>
              <a:rPr lang="ko-KR" altLang="en-US" dirty="0"/>
              <a:t> </a:t>
            </a:r>
            <a:r>
              <a:rPr lang="en-US" altLang="ko-KR" dirty="0"/>
              <a:t>512 bits</a:t>
            </a:r>
            <a:r>
              <a:rPr lang="ko-KR" altLang="en-US" dirty="0"/>
              <a:t>로 확장</a:t>
            </a:r>
            <a:endParaRPr lang="en-US" altLang="ko-KR" dirty="0"/>
          </a:p>
          <a:p>
            <a:pPr indent="0">
              <a:buNone/>
            </a:pPr>
            <a:endParaRPr lang="en-US" altLang="ko-KR" sz="900" dirty="0"/>
          </a:p>
          <a:p>
            <a:pPr indent="0">
              <a:buNone/>
            </a:pPr>
            <a:r>
              <a:rPr lang="en-US" altLang="ko-KR" dirty="0"/>
              <a:t>512 bits Seed</a:t>
            </a:r>
            <a:r>
              <a:rPr lang="ko-KR" altLang="en-US" dirty="0"/>
              <a:t>를</a:t>
            </a:r>
            <a:r>
              <a:rPr lang="en-US" altLang="ko-KR" dirty="0"/>
              <a:t> 256 bits </a:t>
            </a:r>
            <a:r>
              <a:rPr lang="ko-KR" altLang="en-US" dirty="0"/>
              <a:t>씩 </a:t>
            </a:r>
            <a:r>
              <a:rPr lang="en-US" altLang="ko-KR" dirty="0"/>
              <a:t>2</a:t>
            </a:r>
            <a:r>
              <a:rPr lang="ko-KR" altLang="en-US" dirty="0"/>
              <a:t>개로 분리</a:t>
            </a:r>
            <a:endParaRPr lang="en-US" altLang="ko-KR" dirty="0"/>
          </a:p>
          <a:p>
            <a:pPr marL="216000" indent="-216000"/>
            <a:r>
              <a:rPr lang="ko-KR" altLang="en-US" dirty="0"/>
              <a:t>왼쪽 </a:t>
            </a:r>
            <a:r>
              <a:rPr lang="en-US" altLang="ko-KR" dirty="0"/>
              <a:t>256 bits</a:t>
            </a:r>
            <a:r>
              <a:rPr lang="ko-KR" altLang="en-US" dirty="0"/>
              <a:t> </a:t>
            </a:r>
            <a:r>
              <a:rPr lang="en-US" altLang="ko-KR" dirty="0"/>
              <a:t>	:</a:t>
            </a:r>
            <a:r>
              <a:rPr lang="ko-KR" altLang="en-US" dirty="0"/>
              <a:t> </a:t>
            </a:r>
            <a:r>
              <a:rPr lang="en-US" altLang="ko-KR" dirty="0"/>
              <a:t>Master private Key</a:t>
            </a:r>
          </a:p>
          <a:p>
            <a:pPr marL="216000" indent="-216000"/>
            <a:r>
              <a:rPr lang="ko-KR" altLang="en-US" dirty="0"/>
              <a:t>오른쪽 </a:t>
            </a:r>
            <a:r>
              <a:rPr lang="en-US" altLang="ko-KR" dirty="0"/>
              <a:t>256 bits</a:t>
            </a:r>
            <a:r>
              <a:rPr lang="ko-KR" altLang="en-US" dirty="0"/>
              <a:t> </a:t>
            </a:r>
            <a:r>
              <a:rPr lang="en-US" altLang="ko-KR" dirty="0"/>
              <a:t>	:</a:t>
            </a:r>
            <a:r>
              <a:rPr lang="ko-KR" altLang="en-US" dirty="0"/>
              <a:t> </a:t>
            </a:r>
            <a:r>
              <a:rPr lang="en-US" altLang="ko-KR" dirty="0"/>
              <a:t>Master</a:t>
            </a:r>
            <a:r>
              <a:rPr lang="ko-KR" altLang="en-US" dirty="0"/>
              <a:t> </a:t>
            </a:r>
            <a:r>
              <a:rPr lang="en-US" altLang="ko-KR" dirty="0"/>
              <a:t>Chain Code</a:t>
            </a:r>
          </a:p>
          <a:p>
            <a:pPr marL="216000" indent="-216000"/>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3E4EFCE2-9CA8-41E5-852B-3F686381F2D1}"/>
              </a:ext>
            </a:extLst>
          </p:cNvPr>
          <p:cNvSpPr>
            <a:spLocks noGrp="1"/>
          </p:cNvSpPr>
          <p:nvPr>
            <p:ph type="title"/>
          </p:nvPr>
        </p:nvSpPr>
        <p:spPr/>
        <p:txBody>
          <a:bodyPr/>
          <a:lstStyle/>
          <a:p>
            <a:r>
              <a:rPr lang="ko-KR" altLang="en-US" dirty="0" err="1"/>
              <a:t>니모닉</a:t>
            </a:r>
            <a:r>
              <a:rPr lang="ko-KR" altLang="en-US" dirty="0"/>
              <a:t> 코드 </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마스터 </a:t>
            </a:r>
            <a:r>
              <a:rPr lang="ko-KR" altLang="en-US" dirty="0" err="1">
                <a:solidFill>
                  <a:schemeClr val="bg1">
                    <a:lumMod val="85000"/>
                  </a:schemeClr>
                </a:solidFill>
                <a:latin typeface="Arial" panose="020B0604020202020204" pitchFamily="34" charset="0"/>
              </a:rPr>
              <a:t>시드</a:t>
            </a:r>
            <a:r>
              <a:rPr lang="ko-KR" altLang="en-US" dirty="0">
                <a:solidFill>
                  <a:schemeClr val="bg1">
                    <a:lumMod val="85000"/>
                  </a:schemeClr>
                </a:solidFill>
                <a:latin typeface="Arial" panose="020B0604020202020204" pitchFamily="34" charset="0"/>
              </a:rPr>
              <a:t> 생성</a:t>
            </a:r>
            <a:endParaRPr lang="ko-KR" altLang="en-US" dirty="0"/>
          </a:p>
        </p:txBody>
      </p:sp>
      <p:pic>
        <p:nvPicPr>
          <p:cNvPr id="44034" name="Picture 2" descr="From mnemonic to seed">
            <a:extLst>
              <a:ext uri="{FF2B5EF4-FFF2-40B4-BE49-F238E27FC236}">
                <a16:creationId xmlns:a16="http://schemas.microsoft.com/office/drawing/2014/main" id="{AFD37DF7-5F29-4C24-9492-98F8BD6629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4860"/>
            <a:ext cx="5832475" cy="4071836"/>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8CB2CCEC-4638-47D5-BDED-4852FA834D99}"/>
              </a:ext>
            </a:extLst>
          </p:cNvPr>
          <p:cNvSpPr/>
          <p:nvPr/>
        </p:nvSpPr>
        <p:spPr>
          <a:xfrm>
            <a:off x="6962691"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private key</a:t>
            </a:r>
            <a:endParaRPr lang="ko-KR" altLang="en-US" dirty="0">
              <a:solidFill>
                <a:schemeClr val="bg1">
                  <a:lumMod val="85000"/>
                </a:schemeClr>
              </a:solidFill>
            </a:endParaRPr>
          </a:p>
        </p:txBody>
      </p:sp>
      <p:sp>
        <p:nvSpPr>
          <p:cNvPr id="8" name="직사각형 7">
            <a:extLst>
              <a:ext uri="{FF2B5EF4-FFF2-40B4-BE49-F238E27FC236}">
                <a16:creationId xmlns:a16="http://schemas.microsoft.com/office/drawing/2014/main" id="{2BEA9A89-F51C-4BF6-85C3-A5D82CF19436}"/>
              </a:ext>
            </a:extLst>
          </p:cNvPr>
          <p:cNvSpPr/>
          <p:nvPr/>
        </p:nvSpPr>
        <p:spPr>
          <a:xfrm>
            <a:off x="9310976" y="4980838"/>
            <a:ext cx="2348285" cy="641944"/>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Master</a:t>
            </a:r>
            <a:br>
              <a:rPr lang="en-US" altLang="ko-KR" dirty="0">
                <a:solidFill>
                  <a:schemeClr val="bg1">
                    <a:lumMod val="85000"/>
                  </a:schemeClr>
                </a:solidFill>
              </a:rPr>
            </a:br>
            <a:r>
              <a:rPr lang="en-US" altLang="ko-KR" dirty="0">
                <a:solidFill>
                  <a:schemeClr val="bg1">
                    <a:lumMod val="85000"/>
                  </a:schemeClr>
                </a:solidFill>
              </a:rPr>
              <a:t>Chain Code</a:t>
            </a: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ADB60A77-9AAF-45F8-9994-0786A6CDF22B}"/>
              </a:ext>
            </a:extLst>
          </p:cNvPr>
          <p:cNvCxnSpPr>
            <a:cxnSpLocks/>
          </p:cNvCxnSpPr>
          <p:nvPr/>
        </p:nvCxnSpPr>
        <p:spPr>
          <a:xfrm>
            <a:off x="6962691" y="5738634"/>
            <a:ext cx="0" cy="7098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A43CD8F-1DEB-43C2-BAD7-3A770698C60F}"/>
              </a:ext>
            </a:extLst>
          </p:cNvPr>
          <p:cNvCxnSpPr/>
          <p:nvPr/>
        </p:nvCxnSpPr>
        <p:spPr>
          <a:xfrm>
            <a:off x="11659261" y="5738634"/>
            <a:ext cx="0" cy="70920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E7A8FE6F-6F0A-46AB-8541-546BEDD23A65}"/>
              </a:ext>
            </a:extLst>
          </p:cNvPr>
          <p:cNvCxnSpPr>
            <a:cxnSpLocks/>
          </p:cNvCxnSpPr>
          <p:nvPr/>
        </p:nvCxnSpPr>
        <p:spPr>
          <a:xfrm flipH="1">
            <a:off x="9310976" y="5738634"/>
            <a:ext cx="19878" cy="29475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2CEFFDD7-EEFA-4F42-99DE-36EDEB05C4C7}"/>
              </a:ext>
            </a:extLst>
          </p:cNvPr>
          <p:cNvCxnSpPr/>
          <p:nvPr/>
        </p:nvCxnSpPr>
        <p:spPr>
          <a:xfrm>
            <a:off x="6962691" y="6209969"/>
            <a:ext cx="4696570"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446C874-19C6-4A5F-BF75-BA68DE47BC85}"/>
              </a:ext>
            </a:extLst>
          </p:cNvPr>
          <p:cNvCxnSpPr>
            <a:cxnSpLocks/>
          </p:cNvCxnSpPr>
          <p:nvPr/>
        </p:nvCxnSpPr>
        <p:spPr>
          <a:xfrm>
            <a:off x="6962691"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F76E0D55-F6C9-4544-B701-405D3B532273}"/>
              </a:ext>
            </a:extLst>
          </p:cNvPr>
          <p:cNvCxnSpPr>
            <a:cxnSpLocks/>
          </p:cNvCxnSpPr>
          <p:nvPr/>
        </p:nvCxnSpPr>
        <p:spPr>
          <a:xfrm>
            <a:off x="9310976" y="5869391"/>
            <a:ext cx="2348285" cy="0"/>
          </a:xfrm>
          <a:prstGeom prst="straightConnector1">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2B1FBF5-E15D-47F2-9402-E3858CEAA7C5}"/>
              </a:ext>
            </a:extLst>
          </p:cNvPr>
          <p:cNvSpPr txBox="1"/>
          <p:nvPr/>
        </p:nvSpPr>
        <p:spPr>
          <a:xfrm>
            <a:off x="7731113" y="5869391"/>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0" name="TextBox 19">
            <a:extLst>
              <a:ext uri="{FF2B5EF4-FFF2-40B4-BE49-F238E27FC236}">
                <a16:creationId xmlns:a16="http://schemas.microsoft.com/office/drawing/2014/main" id="{D9B7B600-D36E-43EA-BEDF-1CC6B87617F4}"/>
              </a:ext>
            </a:extLst>
          </p:cNvPr>
          <p:cNvSpPr txBox="1"/>
          <p:nvPr/>
        </p:nvSpPr>
        <p:spPr>
          <a:xfrm>
            <a:off x="10079398" y="5864107"/>
            <a:ext cx="902811"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256 bits</a:t>
            </a:r>
            <a:endParaRPr lang="ko-KR" altLang="en-US" sz="16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36AEC2D5-75A0-451E-ABB2-0D1D4EE4A185}"/>
              </a:ext>
            </a:extLst>
          </p:cNvPr>
          <p:cNvSpPr txBox="1"/>
          <p:nvPr/>
        </p:nvSpPr>
        <p:spPr>
          <a:xfrm>
            <a:off x="8554040" y="6217001"/>
            <a:ext cx="1553630"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Seed : 512 bits</a:t>
            </a:r>
            <a:endParaRPr lang="ko-KR" altLang="en-US" sz="16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159471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i="1" smtClean="0">
                          <a:latin typeface="Cambria Math" panose="02040503050406030204" pitchFamily="18" charset="0"/>
                        </a:rPr>
                        <m:t>=</m:t>
                      </m:r>
                      <m:r>
                        <a:rPr lang="en-US" altLang="ko-KR" i="1" smtClean="0">
                          <a:latin typeface="Cambria Math" panose="02040503050406030204" pitchFamily="18" charset="0"/>
                        </a:rPr>
                        <m:t>𝑥</m:t>
                      </m:r>
                      <m:r>
                        <a:rPr lang="en-US" altLang="ko-KR" b="0" i="1" smtClean="0">
                          <a:latin typeface="Cambria Math" panose="02040503050406030204" pitchFamily="18" charset="0"/>
                        </a:rPr>
                        <m:t> </m:t>
                      </m:r>
                      <m:r>
                        <a:rPr lang="en-US" altLang="ko-KR" i="1" smtClean="0">
                          <a:latin typeface="Cambria Math" panose="02040503050406030204" pitchFamily="18" charset="0"/>
                        </a:rPr>
                        <m:t>%</m:t>
                      </m:r>
                      <m:r>
                        <a:rPr lang="en-US" altLang="ko-KR" b="0" i="1" smtClean="0">
                          <a:latin typeface="Cambria Math" panose="02040503050406030204" pitchFamily="18" charset="0"/>
                        </a:rPr>
                        <m:t> 7</m:t>
                      </m:r>
                    </m:oMath>
                  </m:oMathPara>
                </a14:m>
                <a:endParaRPr lang="en-US" altLang="ko-KR" dirty="0"/>
              </a:p>
              <a:p>
                <a:pPr indent="0" algn="ctr">
                  <a:buNone/>
                </a:pPr>
                <a:r>
                  <a:rPr lang="ko-KR" altLang="en-US" sz="1600" dirty="0"/>
                  <a:t>임의의 정수에 대해 </a:t>
                </a:r>
                <a:r>
                  <a:rPr lang="en-US" altLang="ko-KR" sz="1600" dirty="0"/>
                  <a:t>0 ~ 7</a:t>
                </a:r>
                <a:r>
                  <a:rPr lang="ko-KR" altLang="en-US" sz="1600" dirty="0"/>
                  <a:t> 사이의 숫자로 매핑하는 단방향 함수</a:t>
                </a:r>
                <a:endParaRPr lang="en-US" altLang="ko-KR" dirty="0"/>
              </a:p>
              <a:p>
                <a:pPr indent="0">
                  <a:buNone/>
                </a:pPr>
                <a:r>
                  <a:rPr lang="en-US" altLang="ko-KR" dirty="0"/>
                  <a:t>Hash Table</a:t>
                </a:r>
              </a:p>
              <a:p>
                <a:pPr indent="0">
                  <a:buNone/>
                </a:pPr>
                <a:r>
                  <a:rPr lang="ko-KR" altLang="en-US" sz="1600" dirty="0"/>
                  <a:t>해시 함수</a:t>
                </a:r>
                <a:r>
                  <a:rPr lang="en-US" altLang="ko-KR" sz="1600" dirty="0"/>
                  <a:t>: </a:t>
                </a:r>
                <a14:m>
                  <m:oMath xmlns:m="http://schemas.openxmlformats.org/officeDocument/2006/math">
                    <m:r>
                      <a:rPr lang="en-US" altLang="ko-KR" sz="160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i="1" smtClean="0">
                        <a:latin typeface="Cambria Math" panose="02040503050406030204" pitchFamily="18" charset="0"/>
                      </a:rPr>
                      <m:t>=</m:t>
                    </m:r>
                    <m:r>
                      <a:rPr lang="en-US" altLang="ko-KR" sz="1600" i="1" smtClean="0">
                        <a:latin typeface="Cambria Math" panose="02040503050406030204" pitchFamily="18" charset="0"/>
                      </a:rPr>
                      <m:t>𝑥</m:t>
                    </m:r>
                    <m:r>
                      <a:rPr lang="en-US" altLang="ko-KR" sz="1600" b="0" i="1" smtClean="0">
                        <a:latin typeface="Cambria Math" panose="02040503050406030204" pitchFamily="18" charset="0"/>
                      </a:rPr>
                      <m:t> </m:t>
                    </m:r>
                    <m:r>
                      <a:rPr lang="en-US" altLang="ko-KR" sz="1600" i="1" smtClean="0">
                        <a:latin typeface="Cambria Math" panose="02040503050406030204" pitchFamily="18" charset="0"/>
                      </a:rPr>
                      <m:t>%</m:t>
                    </m:r>
                    <m:r>
                      <a:rPr lang="en-US" altLang="ko-KR" sz="1600" b="0" i="1" smtClean="0">
                        <a:latin typeface="Cambria Math" panose="02040503050406030204" pitchFamily="18" charset="0"/>
                      </a:rPr>
                      <m:t> 7</m:t>
                    </m:r>
                    <m:r>
                      <a:rPr lang="en-US" altLang="ko-KR" sz="1600" i="1" smtClean="0">
                        <a:latin typeface="Cambria Math" panose="02040503050406030204" pitchFamily="18" charset="0"/>
                      </a:rPr>
                      <m:t> </m:t>
                    </m:r>
                    <m:r>
                      <a:rPr lang="en-US" altLang="ko-KR" sz="1600" b="0" i="0" smtClean="0">
                        <a:latin typeface="Cambria Math" panose="02040503050406030204" pitchFamily="18" charset="0"/>
                      </a:rPr>
                      <m:t> </m:t>
                    </m:r>
                  </m:oMath>
                </a14:m>
                <a:r>
                  <a:rPr lang="en-US" altLang="ko-KR" sz="1600" dirty="0"/>
                  <a:t>,  </a:t>
                </a:r>
                <a:r>
                  <a:rPr lang="ko-KR" altLang="en-US" sz="1600" dirty="0"/>
                  <a:t>값 </a:t>
                </a:r>
                <a:r>
                  <a:rPr lang="en-US" altLang="ko-KR" sz="1600" dirty="0"/>
                  <a:t>: 2, 7, 15, 33, -1, 14</a:t>
                </a:r>
              </a:p>
              <a:p>
                <a:pPr indent="0">
                  <a:buNone/>
                </a:pPr>
                <a:endParaRPr lang="en-US" altLang="ko-KR" dirty="0"/>
              </a:p>
              <a:p>
                <a:pPr indent="0">
                  <a:buNone/>
                </a:pPr>
                <a:endParaRPr lang="en-US" altLang="ko-KR" sz="100" dirty="0"/>
              </a:p>
              <a:p>
                <a:pPr marL="285750" indent="-285750"/>
                <a:r>
                  <a:rPr lang="en-US" altLang="ko-KR" dirty="0"/>
                  <a:t>2 % 7 = 2</a:t>
                </a:r>
              </a:p>
              <a:p>
                <a:pPr marL="285750" indent="-285750"/>
                <a:r>
                  <a:rPr lang="en-US" altLang="ko-KR" dirty="0"/>
                  <a:t>7 % 7 = 0</a:t>
                </a:r>
              </a:p>
              <a:p>
                <a:pPr marL="285750" indent="-285750"/>
                <a:r>
                  <a:rPr lang="en-US" altLang="ko-KR" dirty="0"/>
                  <a:t>15 % 7 = 1</a:t>
                </a:r>
              </a:p>
              <a:p>
                <a:pPr marL="285750" indent="-285750"/>
                <a:r>
                  <a:rPr lang="en-US" altLang="ko-KR" dirty="0"/>
                  <a:t>33 % 7 = 5</a:t>
                </a:r>
              </a:p>
              <a:p>
                <a:pPr marL="285750" indent="-285750"/>
                <a:r>
                  <a:rPr lang="en-US" altLang="ko-KR" dirty="0"/>
                  <a:t>-1 % 7 = 6</a:t>
                </a:r>
              </a:p>
              <a:p>
                <a:pPr marL="285750" indent="-285750"/>
                <a:r>
                  <a:rPr lang="en-US" altLang="ko-KR" dirty="0"/>
                  <a:t>14 % 7 = 0  : </a:t>
                </a:r>
                <a:r>
                  <a:rPr lang="ko-KR" altLang="en-US" dirty="0">
                    <a:solidFill>
                      <a:srgbClr val="00C8EB"/>
                    </a:solidFill>
                  </a:rPr>
                  <a:t>해시 충돌</a:t>
                </a:r>
                <a:r>
                  <a:rPr lang="en-US" altLang="ko-KR" dirty="0">
                    <a:solidFill>
                      <a:srgbClr val="00C8E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None/>
                </a:pPr>
                <a:endParaRPr lang="en-US" altLang="ko-KR" dirty="0"/>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469" t="-81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2838815597"/>
              </p:ext>
            </p:extLst>
          </p:nvPr>
        </p:nvGraphicFramePr>
        <p:xfrm>
          <a:off x="5499100" y="2339716"/>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Tree>
    <p:extLst>
      <p:ext uri="{BB962C8B-B14F-4D97-AF65-F5344CB8AC3E}">
        <p14:creationId xmlns:p14="http://schemas.microsoft.com/office/powerpoint/2010/main" val="103376480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94938E6-7B08-4338-9D07-AD4ABCDB170C}"/>
              </a:ext>
            </a:extLst>
          </p:cNvPr>
          <p:cNvSpPr>
            <a:spLocks noGrp="1"/>
          </p:cNvSpPr>
          <p:nvPr>
            <p:ph type="title"/>
          </p:nvPr>
        </p:nvSpPr>
        <p:spPr/>
        <p:txBody>
          <a:bodyPr/>
          <a:lstStyle/>
          <a:p>
            <a:r>
              <a:rPr lang="ko-KR" altLang="en-US" dirty="0" err="1"/>
              <a:t>니모닉</a:t>
            </a:r>
            <a:r>
              <a:rPr lang="ko-KR" altLang="en-US" dirty="0"/>
              <a:t> 코드 </a:t>
            </a:r>
            <a:r>
              <a:rPr lang="ko-KR" altLang="en-US" dirty="0" err="1"/>
              <a:t>생성기</a:t>
            </a:r>
            <a:endParaRPr lang="ko-KR" altLang="en-US" dirty="0"/>
          </a:p>
        </p:txBody>
      </p:sp>
      <p:pic>
        <p:nvPicPr>
          <p:cNvPr id="5" name="그림 4">
            <a:extLst>
              <a:ext uri="{FF2B5EF4-FFF2-40B4-BE49-F238E27FC236}">
                <a16:creationId xmlns:a16="http://schemas.microsoft.com/office/drawing/2014/main" id="{AD0B4810-279F-42A2-868D-6AD17936F9F6}"/>
              </a:ext>
            </a:extLst>
          </p:cNvPr>
          <p:cNvPicPr>
            <a:picLocks noChangeAspect="1"/>
          </p:cNvPicPr>
          <p:nvPr/>
        </p:nvPicPr>
        <p:blipFill>
          <a:blip r:embed="rId2"/>
          <a:stretch>
            <a:fillRect/>
          </a:stretch>
        </p:blipFill>
        <p:spPr>
          <a:xfrm>
            <a:off x="2890917" y="1058361"/>
            <a:ext cx="6412106" cy="5645108"/>
          </a:xfrm>
          <a:prstGeom prst="rect">
            <a:avLst/>
          </a:prstGeom>
        </p:spPr>
      </p:pic>
      <p:sp>
        <p:nvSpPr>
          <p:cNvPr id="7" name="TextBox 6">
            <a:extLst>
              <a:ext uri="{FF2B5EF4-FFF2-40B4-BE49-F238E27FC236}">
                <a16:creationId xmlns:a16="http://schemas.microsoft.com/office/drawing/2014/main" id="{F06AA6B4-F58C-41B7-A40A-3057814465A1}"/>
              </a:ext>
            </a:extLst>
          </p:cNvPr>
          <p:cNvSpPr txBox="1"/>
          <p:nvPr/>
        </p:nvSpPr>
        <p:spPr>
          <a:xfrm>
            <a:off x="4033631" y="657225"/>
            <a:ext cx="4124738" cy="369332"/>
          </a:xfrm>
          <a:prstGeom prst="rect">
            <a:avLst/>
          </a:prstGeom>
          <a:noFill/>
        </p:spPr>
        <p:txBody>
          <a:bodyPr wrap="square">
            <a:spAutoFit/>
          </a:bodyPr>
          <a:lstStyle/>
          <a:p>
            <a:r>
              <a:rPr lang="ko-KR" altLang="en-US" dirty="0">
                <a:solidFill>
                  <a:schemeClr val="bg1">
                    <a:lumMod val="85000"/>
                  </a:schemeClr>
                </a:solidFill>
                <a:hlinkClick r:id="rId3"/>
              </a:rPr>
              <a:t>https://iancoleman.io/bip39/#english</a:t>
            </a:r>
            <a:endParaRPr lang="en-US" altLang="ko-KR" dirty="0">
              <a:solidFill>
                <a:schemeClr val="bg1">
                  <a:lumMod val="85000"/>
                </a:schemeClr>
              </a:solidFill>
            </a:endParaRPr>
          </a:p>
        </p:txBody>
      </p:sp>
    </p:spTree>
    <p:extLst>
      <p:ext uri="{BB962C8B-B14F-4D97-AF65-F5344CB8AC3E}">
        <p14:creationId xmlns:p14="http://schemas.microsoft.com/office/powerpoint/2010/main" val="904813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B06878-812F-470B-B122-9C2311B400AC}"/>
              </a:ext>
            </a:extLst>
          </p:cNvPr>
          <p:cNvSpPr>
            <a:spLocks noGrp="1"/>
          </p:cNvSpPr>
          <p:nvPr>
            <p:ph idx="1"/>
          </p:nvPr>
        </p:nvSpPr>
        <p:spPr/>
        <p:txBody>
          <a:bodyPr>
            <a:normAutofit lnSpcReduction="10000"/>
          </a:bodyPr>
          <a:lstStyle/>
          <a:p>
            <a:pPr indent="0">
              <a:buNone/>
            </a:pPr>
            <a:r>
              <a:rPr lang="ko-KR" altLang="en-US" sz="2000" dirty="0"/>
              <a:t>마스터 키 생성 </a:t>
            </a:r>
            <a:r>
              <a:rPr lang="en-US" altLang="ko-KR" sz="2000" dirty="0"/>
              <a:t>(PBKDF2, Password Based Key Derivation Function 2)</a:t>
            </a:r>
          </a:p>
          <a:p>
            <a:pPr indent="0">
              <a:buNone/>
            </a:pPr>
            <a:endParaRPr lang="en-US" altLang="ko-KR" sz="2000" dirty="0"/>
          </a:p>
          <a:p>
            <a:pPr indent="0">
              <a:buNone/>
            </a:pPr>
            <a:endParaRPr lang="en-US" altLang="ko-KR" sz="2000" dirty="0"/>
          </a:p>
          <a:p>
            <a:pPr indent="0">
              <a:buNone/>
            </a:pPr>
            <a:endParaRPr lang="en-US" altLang="ko-KR" sz="2000" dirty="0"/>
          </a:p>
          <a:p>
            <a:r>
              <a:rPr lang="en-US" altLang="ko-KR" dirty="0"/>
              <a:t>Key </a:t>
            </a:r>
            <a:r>
              <a:rPr lang="en-US" altLang="ko-KR" dirty="0" err="1"/>
              <a:t>Strech</a:t>
            </a:r>
            <a:r>
              <a:rPr lang="en-US" altLang="ko-KR" dirty="0"/>
              <a:t> </a:t>
            </a:r>
            <a:r>
              <a:rPr lang="en-US" altLang="ko-KR" dirty="0" err="1"/>
              <a:t>gka</a:t>
            </a:r>
            <a:r>
              <a:rPr lang="en-US" altLang="ko-KR" dirty="0"/>
              <a:t>(P)RNG </a:t>
            </a:r>
            <a:r>
              <a:rPr lang="ko-KR" altLang="en-US" dirty="0"/>
              <a:t>에서 선택된 </a:t>
            </a:r>
            <a:r>
              <a:rPr lang="en-US" altLang="ko-KR" dirty="0"/>
              <a:t>(128 ~ 512</a:t>
            </a:r>
            <a:r>
              <a:rPr lang="ko-KR" altLang="en-US" dirty="0"/>
              <a:t>비트</a:t>
            </a:r>
            <a:r>
              <a:rPr lang="en-US" altLang="ko-KR" dirty="0"/>
              <a:t>, 256</a:t>
            </a:r>
            <a:r>
              <a:rPr lang="ko-KR" altLang="en-US" dirty="0"/>
              <a:t>비트 권장</a:t>
            </a:r>
            <a:r>
              <a:rPr lang="en-US" altLang="ko-KR" dirty="0"/>
              <a:t>)</a:t>
            </a:r>
            <a:r>
              <a:rPr lang="ko-KR" altLang="en-US" dirty="0"/>
              <a:t>의 </a:t>
            </a:r>
            <a:r>
              <a:rPr lang="ko-KR" altLang="en-US" dirty="0" err="1"/>
              <a:t>시드</a:t>
            </a:r>
            <a:r>
              <a:rPr lang="ko-KR" altLang="en-US" dirty="0"/>
              <a:t> 바이트 시퀀스 </a:t>
            </a:r>
            <a:r>
              <a:rPr lang="en-US" altLang="ko-KR" dirty="0"/>
              <a:t>S</a:t>
            </a:r>
            <a:r>
              <a:rPr lang="ko-KR" altLang="en-US" dirty="0"/>
              <a:t>를 생성</a:t>
            </a:r>
            <a:endParaRPr lang="en-US" altLang="ko-KR" dirty="0"/>
          </a:p>
          <a:p>
            <a:pPr lvl="1"/>
            <a:r>
              <a:rPr lang="en-US" altLang="ko-KR" dirty="0"/>
              <a:t>(P)RNG : (Pseudo Random Number Generator)</a:t>
            </a:r>
          </a:p>
          <a:p>
            <a:pPr lvl="1"/>
            <a:r>
              <a:rPr lang="en-US" altLang="ko-KR" dirty="0"/>
              <a:t>CSPRNG : </a:t>
            </a:r>
            <a:r>
              <a:rPr lang="ko-KR" altLang="en-US" dirty="0" err="1"/>
              <a:t>암호학적으로</a:t>
            </a:r>
            <a:r>
              <a:rPr lang="ko-KR" altLang="en-US" dirty="0"/>
              <a:t> 안전한 </a:t>
            </a:r>
            <a:r>
              <a:rPr lang="ko-KR" altLang="en-US" dirty="0" err="1"/>
              <a:t>유사난수</a:t>
            </a:r>
            <a:r>
              <a:rPr lang="ko-KR" altLang="en-US" dirty="0"/>
              <a:t> </a:t>
            </a:r>
            <a:r>
              <a:rPr lang="ko-KR" altLang="en-US" dirty="0" err="1"/>
              <a:t>생성기</a:t>
            </a:r>
            <a:r>
              <a:rPr lang="en-US" altLang="ko-KR" dirty="0"/>
              <a:t>(Cryptographically Secure Pseudo Random Number Generator)</a:t>
            </a:r>
          </a:p>
          <a:p>
            <a:pPr lvl="1"/>
            <a:r>
              <a:rPr lang="en-US" altLang="ko-KR" dirty="0"/>
              <a:t>DRBG : Deterministic Random Bit generator, </a:t>
            </a:r>
            <a:r>
              <a:rPr lang="en-US" altLang="ko-KR" dirty="0">
                <a:hlinkClick r:id="rId3"/>
              </a:rPr>
              <a:t>NIST</a:t>
            </a:r>
            <a:endParaRPr lang="en-US" altLang="ko-KR" dirty="0"/>
          </a:p>
          <a:p>
            <a:r>
              <a:rPr lang="en-US" altLang="ko-KR" dirty="0"/>
              <a:t>I </a:t>
            </a:r>
            <a:r>
              <a:rPr lang="ko-KR" altLang="en-US" dirty="0"/>
              <a:t>계산 </a:t>
            </a:r>
            <a:r>
              <a:rPr lang="en-US" altLang="ko-KR" dirty="0"/>
              <a:t>= HMAC-SHA512(key="mnemonic", data = S)</a:t>
            </a:r>
          </a:p>
          <a:p>
            <a:r>
              <a:rPr lang="en-US" altLang="ko-KR" dirty="0"/>
              <a:t>I</a:t>
            </a:r>
            <a:r>
              <a:rPr lang="ko-KR" altLang="en-US" dirty="0"/>
              <a:t>를 </a:t>
            </a:r>
            <a:r>
              <a:rPr lang="en-US" altLang="ko-KR" dirty="0"/>
              <a:t>2</a:t>
            </a:r>
            <a:r>
              <a:rPr lang="ko-KR" altLang="en-US" dirty="0"/>
              <a:t>개의 </a:t>
            </a:r>
            <a:r>
              <a:rPr lang="en-US" altLang="ko-KR" dirty="0"/>
              <a:t>32bytes(256bits) </a:t>
            </a:r>
            <a:r>
              <a:rPr lang="ko-KR" altLang="en-US" dirty="0"/>
              <a:t>시퀀스 </a:t>
            </a:r>
            <a:r>
              <a:rPr lang="en-US" altLang="ko-KR" dirty="0"/>
              <a:t>I</a:t>
            </a:r>
            <a:r>
              <a:rPr lang="en-US" altLang="ko-KR" baseline="-25000" dirty="0"/>
              <a:t>L</a:t>
            </a:r>
            <a:r>
              <a:rPr lang="ko-KR" altLang="en-US" dirty="0"/>
              <a:t>과 </a:t>
            </a:r>
            <a:r>
              <a:rPr lang="en-US" altLang="ko-KR" dirty="0"/>
              <a:t>I</a:t>
            </a:r>
            <a:r>
              <a:rPr lang="en-US" altLang="ko-KR" baseline="-25000" dirty="0"/>
              <a:t>R</a:t>
            </a:r>
            <a:r>
              <a:rPr lang="ko-KR" altLang="en-US" dirty="0"/>
              <a:t>로 나눔</a:t>
            </a:r>
            <a:endParaRPr lang="en-US" altLang="ko-KR" dirty="0"/>
          </a:p>
          <a:p>
            <a:r>
              <a:rPr lang="en-US" altLang="ko-KR" dirty="0"/>
              <a:t>parse256(IL)</a:t>
            </a:r>
            <a:r>
              <a:rPr lang="ko-KR" altLang="en-US" dirty="0"/>
              <a:t>을 마스터 키로 사용</a:t>
            </a:r>
            <a:r>
              <a:rPr lang="en-US" altLang="ko-KR" dirty="0"/>
              <a:t>, IR</a:t>
            </a:r>
            <a:r>
              <a:rPr lang="ko-KR" altLang="en-US" dirty="0"/>
              <a:t>를 마스터 체인코드로 사용</a:t>
            </a:r>
            <a:br>
              <a:rPr lang="en-US" altLang="ko-KR" dirty="0"/>
            </a:br>
            <a:r>
              <a:rPr lang="en-US" altLang="ko-KR" dirty="0"/>
              <a:t>parse256(IL) == 0 or parse256(IL) &gt;= n </a:t>
            </a:r>
            <a:r>
              <a:rPr lang="ko-KR" altLang="en-US" dirty="0"/>
              <a:t>인 경우 </a:t>
            </a:r>
            <a:r>
              <a:rPr lang="ko-KR" altLang="en-US" dirty="0" err="1"/>
              <a:t>비유효</a:t>
            </a:r>
            <a:endParaRPr lang="ko-KR" altLang="en-US" dirty="0"/>
          </a:p>
        </p:txBody>
      </p:sp>
      <p:sp>
        <p:nvSpPr>
          <p:cNvPr id="3" name="제목 2">
            <a:extLst>
              <a:ext uri="{FF2B5EF4-FFF2-40B4-BE49-F238E27FC236}">
                <a16:creationId xmlns:a16="http://schemas.microsoft.com/office/drawing/2014/main" id="{BE068118-D5D6-4D04-9749-294E033D1792}"/>
              </a:ext>
            </a:extLst>
          </p:cNvPr>
          <p:cNvSpPr>
            <a:spLocks noGrp="1"/>
          </p:cNvSpPr>
          <p:nvPr>
            <p:ph type="title"/>
          </p:nvPr>
        </p:nvSpPr>
        <p:spPr/>
        <p:txBody>
          <a:bodyPr/>
          <a:lstStyle/>
          <a:p>
            <a:r>
              <a:rPr lang="en-US" altLang="ko-KR" dirty="0"/>
              <a:t>BIP-32 HD(Hierarchical Deterministic) Wallets</a:t>
            </a:r>
            <a:endParaRPr lang="ko-KR" altLang="en-US" dirty="0"/>
          </a:p>
        </p:txBody>
      </p:sp>
      <p:grpSp>
        <p:nvGrpSpPr>
          <p:cNvPr id="7" name="그룹 6">
            <a:extLst>
              <a:ext uri="{FF2B5EF4-FFF2-40B4-BE49-F238E27FC236}">
                <a16:creationId xmlns:a16="http://schemas.microsoft.com/office/drawing/2014/main" id="{F3E875B5-BFA3-4721-93BD-AC79B5CE979D}"/>
              </a:ext>
            </a:extLst>
          </p:cNvPr>
          <p:cNvGrpSpPr/>
          <p:nvPr/>
        </p:nvGrpSpPr>
        <p:grpSpPr>
          <a:xfrm>
            <a:off x="659958" y="1467801"/>
            <a:ext cx="9485906" cy="400110"/>
            <a:chOff x="1311965" y="3463578"/>
            <a:chExt cx="9485906" cy="400110"/>
          </a:xfrm>
        </p:grpSpPr>
        <p:sp>
          <p:nvSpPr>
            <p:cNvPr id="4" name="TextBox 3">
              <a:extLst>
                <a:ext uri="{FF2B5EF4-FFF2-40B4-BE49-F238E27FC236}">
                  <a16:creationId xmlns:a16="http://schemas.microsoft.com/office/drawing/2014/main" id="{D46074A9-81BF-4458-A2AC-63F243EE7AD9}"/>
                </a:ext>
              </a:extLst>
            </p:cNvPr>
            <p:cNvSpPr txBox="1"/>
            <p:nvPr/>
          </p:nvSpPr>
          <p:spPr>
            <a:xfrm>
              <a:off x="1311965" y="3463578"/>
              <a:ext cx="2425148" cy="400110"/>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Entropy (128 bits)</a:t>
              </a:r>
            </a:p>
          </p:txBody>
        </p:sp>
        <p:sp>
          <p:nvSpPr>
            <p:cNvPr id="5" name="TextBox 4">
              <a:extLst>
                <a:ext uri="{FF2B5EF4-FFF2-40B4-BE49-F238E27FC236}">
                  <a16:creationId xmlns:a16="http://schemas.microsoft.com/office/drawing/2014/main" id="{7D0184FC-F4DC-4F13-8843-1A061918F3D9}"/>
                </a:ext>
              </a:extLst>
            </p:cNvPr>
            <p:cNvSpPr txBox="1"/>
            <p:nvPr/>
          </p:nvSpPr>
          <p:spPr>
            <a:xfrm>
              <a:off x="4272728" y="3463578"/>
              <a:ext cx="6525143" cy="400110"/>
            </a:xfrm>
            <a:prstGeom prst="rect">
              <a:avLst/>
            </a:prstGeom>
            <a:noFill/>
          </p:spPr>
          <p:txBody>
            <a:bodyPr wrap="square" lIns="36000" rIns="126000" rtlCol="0">
              <a:spAutoFit/>
            </a:bodyPr>
            <a:lstStyle/>
            <a:p>
              <a:r>
                <a:rPr lang="en-US" altLang="ko-KR" sz="2000" dirty="0">
                  <a:solidFill>
                    <a:schemeClr val="bg1">
                      <a:lumMod val="85000"/>
                    </a:schemeClr>
                  </a:solidFill>
                  <a:latin typeface="Arial" panose="020B0604020202020204" pitchFamily="34" charset="0"/>
                </a:rPr>
                <a:t> Master Key ( m(256 bits), </a:t>
              </a:r>
              <a:r>
                <a:rPr lang="en-US" altLang="ko-KR" sz="2000" dirty="0" err="1">
                  <a:solidFill>
                    <a:schemeClr val="bg1">
                      <a:lumMod val="85000"/>
                    </a:schemeClr>
                  </a:solidFill>
                  <a:latin typeface="Arial" panose="020B0604020202020204" pitchFamily="34" charset="0"/>
                </a:rPr>
                <a:t>chaincode</a:t>
              </a:r>
              <a:r>
                <a:rPr lang="en-US" altLang="ko-KR" sz="2000" dirty="0">
                  <a:solidFill>
                    <a:schemeClr val="bg1">
                      <a:lumMod val="85000"/>
                    </a:schemeClr>
                  </a:solidFill>
                  <a:latin typeface="Arial" panose="020B0604020202020204" pitchFamily="34" charset="0"/>
                </a:rPr>
                <a:t>(256bits) )</a:t>
              </a:r>
            </a:p>
          </p:txBody>
        </p:sp>
        <p:cxnSp>
          <p:nvCxnSpPr>
            <p:cNvPr id="6" name="직선 화살표 연결선 5">
              <a:extLst>
                <a:ext uri="{FF2B5EF4-FFF2-40B4-BE49-F238E27FC236}">
                  <a16:creationId xmlns:a16="http://schemas.microsoft.com/office/drawing/2014/main" id="{DB3D716E-CC1D-43EB-A56A-68C05B82C296}"/>
                </a:ext>
              </a:extLst>
            </p:cNvPr>
            <p:cNvCxnSpPr>
              <a:cxnSpLocks/>
              <a:stCxn id="4" idx="3"/>
              <a:endCxn id="5" idx="1"/>
            </p:cNvCxnSpPr>
            <p:nvPr/>
          </p:nvCxnSpPr>
          <p:spPr>
            <a:xfrm>
              <a:off x="3737113" y="3663633"/>
              <a:ext cx="535615" cy="0"/>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507480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00D0E-2795-4E72-8F5A-79614A07443E}"/>
              </a:ext>
            </a:extLst>
          </p:cNvPr>
          <p:cNvSpPr>
            <a:spLocks noGrp="1"/>
          </p:cNvSpPr>
          <p:nvPr>
            <p:ph idx="1"/>
          </p:nvPr>
        </p:nvSpPr>
        <p:spPr>
          <a:xfrm>
            <a:off x="241299" y="674860"/>
            <a:ext cx="11683999" cy="6030740"/>
          </a:xfrm>
        </p:spPr>
        <p:txBody>
          <a:bodyPr>
            <a:normAutofit/>
          </a:bodyPr>
          <a:lstStyle/>
          <a:p>
            <a:pPr indent="0">
              <a:buNone/>
            </a:pPr>
            <a:r>
              <a:rPr lang="en-US" altLang="ko-KR" sz="2000" dirty="0"/>
              <a:t>BIP-32 HD Wallet </a:t>
            </a:r>
            <a:r>
              <a:rPr lang="en-US" altLang="ko-KR" sz="1400" dirty="0"/>
              <a:t>(Hierarchical Deterministic Wallets, </a:t>
            </a:r>
            <a:r>
              <a:rPr lang="ko-KR" altLang="en-US" sz="1400" dirty="0"/>
              <a:t>결정적 계층 구조 지갑</a:t>
            </a:r>
            <a:r>
              <a:rPr lang="en-US" altLang="ko-KR" sz="1400" dirty="0"/>
              <a:t>)</a:t>
            </a:r>
          </a:p>
          <a:p>
            <a:pPr marL="144000"/>
            <a:r>
              <a:rPr lang="ko-KR" altLang="en-US" dirty="0" err="1"/>
              <a:t>시드</a:t>
            </a:r>
            <a:r>
              <a:rPr lang="ko-KR" altLang="en-US" dirty="0"/>
              <a:t> </a:t>
            </a:r>
            <a:r>
              <a:rPr lang="en-US" altLang="ko-KR" dirty="0"/>
              <a:t>(seed, 128 bits)</a:t>
            </a:r>
            <a:r>
              <a:rPr lang="ko-KR" altLang="en-US" dirty="0"/>
              <a:t>로부터 생성된 키 트리</a:t>
            </a:r>
            <a:endParaRPr lang="en-US" altLang="ko-KR" dirty="0"/>
          </a:p>
          <a:p>
            <a:pPr marL="144000"/>
            <a:r>
              <a:rPr lang="ko-KR" altLang="en-US" dirty="0"/>
              <a:t>부모키로 여러 자식키를 파생</a:t>
            </a:r>
            <a:endParaRPr lang="en-US" altLang="ko-KR" dirty="0"/>
          </a:p>
          <a:p>
            <a:pPr marL="144000"/>
            <a:r>
              <a:rPr lang="ko-KR" altLang="en-US" dirty="0"/>
              <a:t>부모 개인키 없이</a:t>
            </a:r>
            <a:br>
              <a:rPr lang="en-US" altLang="ko-KR" dirty="0"/>
            </a:br>
            <a:r>
              <a:rPr lang="ko-KR" altLang="en-US" dirty="0"/>
              <a:t>부모 공개키로 자식 공개키 파생 가능</a:t>
            </a:r>
            <a:endParaRPr lang="en-US" altLang="ko-KR" dirty="0"/>
          </a:p>
          <a:p>
            <a:pPr marL="144000"/>
            <a:r>
              <a:rPr lang="ko-KR" altLang="en-US" dirty="0"/>
              <a:t>분기별로 용도를 다르게 사용 가능</a:t>
            </a:r>
            <a:endParaRPr lang="en-US" altLang="ko-KR" dirty="0"/>
          </a:p>
        </p:txBody>
      </p:sp>
      <p:sp>
        <p:nvSpPr>
          <p:cNvPr id="3" name="제목 2">
            <a:extLst>
              <a:ext uri="{FF2B5EF4-FFF2-40B4-BE49-F238E27FC236}">
                <a16:creationId xmlns:a16="http://schemas.microsoft.com/office/drawing/2014/main" id="{5C71841A-1D50-4C8F-94A9-7D6C0013BC32}"/>
              </a:ext>
            </a:extLst>
          </p:cNvPr>
          <p:cNvSpPr>
            <a:spLocks noGrp="1"/>
          </p:cNvSpPr>
          <p:nvPr>
            <p:ph type="title"/>
          </p:nvPr>
        </p:nvSpPr>
        <p:spPr/>
        <p:txBody>
          <a:bodyPr/>
          <a:lstStyle/>
          <a:p>
            <a:r>
              <a:rPr lang="en-US" altLang="ko-KR" dirty="0"/>
              <a:t>BIP-32 HD(Hierarchical Deterministic) Wallets</a:t>
            </a:r>
            <a:endParaRPr lang="ko-KR" altLang="en-US" dirty="0"/>
          </a:p>
        </p:txBody>
      </p:sp>
      <p:pic>
        <p:nvPicPr>
          <p:cNvPr id="5" name="Picture 2">
            <a:extLst>
              <a:ext uri="{FF2B5EF4-FFF2-40B4-BE49-F238E27FC236}">
                <a16:creationId xmlns:a16="http://schemas.microsoft.com/office/drawing/2014/main" id="{E7BA0C4C-E25D-4AEC-BBAB-1996D2DB7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143" y="1095914"/>
            <a:ext cx="7305156" cy="45018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DE780DB-C162-46E9-81C5-23EAA3497ABB}"/>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https://github.com/bitcoin/bips/blob/master/bip-0032.mediawiki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94375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3A30FC9A-2AEC-4F1F-8E25-3541A9C90BD7}"/>
                  </a:ext>
                </a:extLst>
              </p:cNvPr>
              <p:cNvSpPr>
                <a:spLocks noGrp="1"/>
              </p:cNvSpPr>
              <p:nvPr>
                <p:ph idx="1"/>
              </p:nvPr>
            </p:nvSpPr>
            <p:spPr>
              <a:xfrm>
                <a:off x="241299" y="674860"/>
                <a:ext cx="11683999" cy="6030740"/>
              </a:xfrm>
            </p:spPr>
            <p:txBody>
              <a:bodyPr>
                <a:normAutofit/>
              </a:bodyPr>
              <a:lstStyle/>
              <a:p>
                <a:pPr marL="144000"/>
                <a:r>
                  <a:rPr lang="ko-KR" altLang="en-US" dirty="0"/>
                  <a:t>타원 곡선 전자 서명</a:t>
                </a:r>
                <a:r>
                  <a:rPr lang="en-US" altLang="ko-KR" dirty="0"/>
                  <a:t>(ECDSA)</a:t>
                </a:r>
                <a:r>
                  <a:rPr lang="ko-KR" altLang="en-US" dirty="0"/>
                  <a:t> </a:t>
                </a:r>
                <a:r>
                  <a:rPr lang="en-US" altLang="ko-KR" dirty="0"/>
                  <a:t>secp256k1</a:t>
                </a:r>
                <a:r>
                  <a:rPr lang="ko-KR" altLang="en-US" dirty="0"/>
                  <a:t> 이용</a:t>
                </a:r>
                <a:endParaRPr lang="en-US" altLang="ko-KR" dirty="0"/>
              </a:p>
              <a:p>
                <a:pPr marL="504000" lvl="1"/>
                <a14:m>
                  <m:oMath xmlns:m="http://schemas.openxmlformats.org/officeDocument/2006/math">
                    <m:r>
                      <a:rPr lang="en-US" altLang="ko-KR" b="0" i="1" smtClean="0">
                        <a:latin typeface="Cambria Math" panose="02040503050406030204" pitchFamily="18" charset="0"/>
                      </a:rPr>
                      <m:t>𝑛</m:t>
                    </m:r>
                  </m:oMath>
                </a14:m>
                <a:r>
                  <a:rPr lang="en-US" altLang="ko-KR" dirty="0"/>
                  <a:t> : </a:t>
                </a:r>
                <a:r>
                  <a:rPr lang="ko-KR" altLang="en-US" dirty="0"/>
                  <a:t>곡선의 </a:t>
                </a:r>
                <a:r>
                  <a:rPr lang="en-US" altLang="ko-KR" dirty="0"/>
                  <a:t>order</a:t>
                </a:r>
                <a:r>
                  <a:rPr lang="ko-KR" altLang="en-US" dirty="0"/>
                  <a:t>를 나타내는 정수</a:t>
                </a:r>
                <a:r>
                  <a:rPr lang="en-US" altLang="ko-KR" dirty="0"/>
                  <a:t>(integer) (0x FFFFFFFF </a:t>
                </a:r>
                <a:r>
                  <a:rPr lang="en-US" altLang="ko-KR" dirty="0" err="1"/>
                  <a:t>FFFFFFFF</a:t>
                </a:r>
                <a:r>
                  <a:rPr lang="en-US" altLang="ko-KR" dirty="0"/>
                  <a:t> </a:t>
                </a:r>
                <a:r>
                  <a:rPr lang="en-US" altLang="ko-KR" dirty="0" err="1"/>
                  <a:t>FFFFFFFF</a:t>
                </a:r>
                <a:r>
                  <a:rPr lang="en-US" altLang="ko-KR" dirty="0"/>
                  <a:t> FFFFFFFE BAAEDCE6 AF48A03B BFD25E8C)</a:t>
                </a:r>
              </a:p>
              <a:p>
                <a:pPr marL="504000" lvl="1"/>
                <a:r>
                  <a:rPr lang="ko-KR" altLang="en-US" dirty="0"/>
                  <a:t>두 좌표의 덧셈</a:t>
                </a:r>
                <a:r>
                  <a:rPr lang="en-US" altLang="ko-KR" dirty="0"/>
                  <a:t>(+)</a:t>
                </a:r>
                <a:r>
                  <a:rPr lang="ko-KR" altLang="en-US" dirty="0"/>
                  <a:t> </a:t>
                </a:r>
                <a:r>
                  <a:rPr lang="en-US" altLang="ko-KR" dirty="0"/>
                  <a:t>:</a:t>
                </a:r>
                <a:r>
                  <a:rPr lang="ko-KR" altLang="en-US" dirty="0"/>
                  <a:t> </a:t>
                </a:r>
                <a:r>
                  <a:rPr lang="en-US" altLang="ko-KR" dirty="0"/>
                  <a:t>EC </a:t>
                </a:r>
                <a:r>
                  <a:rPr lang="ko-KR" altLang="en-US" dirty="0"/>
                  <a:t>그룹 연산의 적용</a:t>
                </a:r>
                <a:r>
                  <a:rPr lang="en-US" altLang="ko-KR" dirty="0"/>
                  <a:t>, </a:t>
                </a:r>
                <a14:m>
                  <m:oMath xmlns:m="http://schemas.openxmlformats.org/officeDocument/2006/math">
                    <m:r>
                      <a:rPr lang="en-US" altLang="ko-KR" i="1">
                        <a:latin typeface="Cambria Math" panose="02040503050406030204" pitchFamily="18" charset="0"/>
                      </a:rPr>
                      <m:t>𝑎</m:t>
                    </m:r>
                    <m:r>
                      <a:rPr lang="en-US" altLang="ko-KR" i="1" smtClean="0">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r>
                      <a:rPr lang="en-US" altLang="ko-KR" i="1">
                        <a:latin typeface="Cambria Math" panose="02040503050406030204" pitchFamily="18" charset="0"/>
                      </a:rPr>
                      <m:t>𝑏</m:t>
                    </m:r>
                    <m:r>
                      <a:rPr lang="en-US" altLang="ko-KR" i="1">
                        <a:latin typeface="Cambria Math" panose="02040503050406030204" pitchFamily="18" charset="0"/>
                        <a:ea typeface="Cambria Math" panose="02040503050406030204" pitchFamily="18" charset="0"/>
                      </a:rPr>
                      <m:t>⋆</m:t>
                    </m:r>
                    <m:r>
                      <a:rPr lang="en-US" altLang="ko-KR" i="1">
                        <a:latin typeface="Cambria Math" panose="02040503050406030204" pitchFamily="18" charset="0"/>
                      </a:rPr>
                      <m:t>𝐺</m:t>
                    </m:r>
                    <m:r>
                      <a:rPr lang="en-US" altLang="ko-KR" i="1">
                        <a:latin typeface="Cambria Math" panose="02040503050406030204" pitchFamily="18" charset="0"/>
                      </a:rPr>
                      <m:t>=</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𝑎</m:t>
                        </m:r>
                        <m:r>
                          <a:rPr lang="en-US" altLang="ko-KR" b="0" i="1" smtClean="0">
                            <a:latin typeface="Cambria Math" panose="02040503050406030204" pitchFamily="18" charset="0"/>
                          </a:rPr>
                          <m:t>+</m:t>
                        </m:r>
                        <m:r>
                          <a:rPr lang="en-US" altLang="ko-KR" b="0" i="1" smtClean="0">
                            <a:latin typeface="Cambria Math" panose="02040503050406030204" pitchFamily="18" charset="0"/>
                          </a:rPr>
                          <m:t>𝑏</m:t>
                        </m:r>
                      </m:e>
                    </m:d>
                    <m:r>
                      <a:rPr lang="en-US" altLang="ko-KR" i="1">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𝐺</m:t>
                    </m:r>
                    <m:r>
                      <a:rPr lang="en-US" altLang="ko-KR" b="0" i="1" smtClean="0">
                        <a:latin typeface="Cambria Math" panose="02040503050406030204" pitchFamily="18" charset="0"/>
                      </a:rPr>
                      <m:t>  (</m:t>
                    </m:r>
                    <m:r>
                      <a:rPr lang="en-US" altLang="ko-KR" b="0" i="1" smtClean="0">
                        <a:latin typeface="Cambria Math" panose="02040503050406030204" pitchFamily="18" charset="0"/>
                      </a:rPr>
                      <m:t>𝑚𝑜𝑑</m:t>
                    </m:r>
                    <m:r>
                      <a:rPr lang="en-US" altLang="ko-KR" b="0" i="1"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endParaRPr lang="en-US" altLang="ko-KR" dirty="0"/>
              </a:p>
              <a:p>
                <a:pPr marL="144000"/>
                <a:r>
                  <a:rPr lang="en-US" altLang="ko-KR" dirty="0"/>
                  <a:t>|| : byte sequence</a:t>
                </a:r>
                <a:r>
                  <a:rPr lang="ko-KR" altLang="en-US" dirty="0"/>
                  <a:t>들을 연결 </a:t>
                </a:r>
                <a:r>
                  <a:rPr lang="en-US" altLang="ko-KR" dirty="0"/>
                  <a:t>, 0x1234 || 0x5678 = 0x12345678</a:t>
                </a:r>
              </a:p>
              <a:p>
                <a:pPr marL="144000"/>
                <a:r>
                  <a:rPr lang="ko-KR" altLang="en-US" dirty="0"/>
                  <a:t>기호 설명</a:t>
                </a:r>
                <a:endParaRPr lang="en-US" altLang="ko-KR" dirty="0"/>
              </a:p>
              <a:p>
                <a:pPr marL="504000" lvl="1"/>
                <a:r>
                  <a:rPr lang="en-US" altLang="ko-KR" dirty="0" err="1"/>
                  <a:t>i</a:t>
                </a:r>
                <a:r>
                  <a:rPr lang="en-US" altLang="ko-KR" dirty="0"/>
                  <a:t> : index</a:t>
                </a:r>
              </a:p>
              <a:p>
                <a:pPr marL="504000" lvl="1"/>
                <a:r>
                  <a:rPr lang="ko-KR" altLang="en-US" dirty="0"/>
                  <a:t>소문자 </a:t>
                </a:r>
                <a:r>
                  <a:rPr lang="en-US" altLang="ko-KR" dirty="0"/>
                  <a:t>p : private</a:t>
                </a:r>
                <a:r>
                  <a:rPr lang="ko-KR" altLang="en-US" dirty="0"/>
                  <a:t> </a:t>
                </a:r>
                <a:r>
                  <a:rPr lang="en-US" altLang="ko-KR" dirty="0"/>
                  <a:t>key ➡  </a:t>
                </a:r>
                <a:r>
                  <a:rPr lang="ko-KR" altLang="en-US" dirty="0"/>
                  <a:t>개인키</a:t>
                </a:r>
                <a:r>
                  <a:rPr lang="en-US" altLang="ko-KR" dirty="0"/>
                  <a:t>, </a:t>
                </a:r>
                <a:r>
                  <a:rPr lang="ko-KR" altLang="en-US" dirty="0"/>
                  <a:t>대문자 </a:t>
                </a:r>
                <a:r>
                  <a:rPr lang="en-US" altLang="ko-KR" dirty="0"/>
                  <a:t>P : point(p) = p * G = </a:t>
                </a:r>
                <a:r>
                  <a:rPr lang="ko-KR" altLang="en-US" dirty="0"/>
                  <a:t>타원곡선상 좌표 </a:t>
                </a:r>
                <a:r>
                  <a:rPr lang="en-US" altLang="ko-KR" dirty="0"/>
                  <a:t>➡ </a:t>
                </a:r>
                <a:r>
                  <a:rPr lang="ko-KR" altLang="en-US" dirty="0"/>
                  <a:t>공개키</a:t>
                </a:r>
                <a:endParaRPr lang="en-US" altLang="ko-KR" dirty="0"/>
              </a:p>
              <a:p>
                <a:pPr marL="504000" lvl="1"/>
                <a:r>
                  <a:rPr lang="en-US" altLang="ko-KR" dirty="0"/>
                  <a:t>ser : </a:t>
                </a:r>
                <a:r>
                  <a:rPr lang="ko-KR" altLang="en-US" dirty="0"/>
                  <a:t>직렬화</a:t>
                </a:r>
                <a:r>
                  <a:rPr lang="en-US" altLang="ko-KR" dirty="0"/>
                  <a:t>(serialize)</a:t>
                </a:r>
              </a:p>
              <a:p>
                <a:pPr indent="0">
                  <a:buNone/>
                </a:pPr>
                <a:r>
                  <a:rPr lang="ko-KR" altLang="en-US" dirty="0"/>
                  <a:t>변환 함수</a:t>
                </a:r>
                <a:endParaRPr lang="en-US" altLang="ko-KR" dirty="0"/>
              </a:p>
              <a:p>
                <a:pPr marL="144000"/>
                <a14:m>
                  <m:oMath xmlns:m="http://schemas.openxmlformats.org/officeDocument/2006/math">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a:t>
                </a:r>
                <a:r>
                  <a:rPr lang="ko-KR" altLang="en-US" dirty="0"/>
                  <a:t> </a:t>
                </a:r>
                <a:r>
                  <a:rPr lang="en-US" altLang="ko-KR" dirty="0"/>
                  <a:t>Private Key p</a:t>
                </a:r>
                <a:r>
                  <a:rPr lang="ko-KR" altLang="en-US" dirty="0"/>
                  <a:t> 의 타원 곡선 상 </a:t>
                </a:r>
                <a:r>
                  <a:rPr lang="en-US" altLang="ko-KR" dirty="0"/>
                  <a:t>Public Key </a:t>
                </a:r>
                <a:r>
                  <a:rPr lang="ko-KR" altLang="en-US" dirty="0"/>
                  <a:t>좌표</a:t>
                </a:r>
                <a:r>
                  <a:rPr lang="en-US" altLang="ko-KR" dirty="0"/>
                  <a:t>, </a:t>
                </a:r>
                <a14:m>
                  <m:oMath xmlns:m="http://schemas.openxmlformats.org/officeDocument/2006/math">
                    <m:r>
                      <m:rPr>
                        <m:sty m:val="p"/>
                      </m:rPr>
                      <a:rPr lang="en-US" altLang="ko-KR" dirty="0" smtClean="0">
                        <a:latin typeface="Cambria Math" panose="02040503050406030204" pitchFamily="18" charset="0"/>
                      </a:rPr>
                      <m:t>p</m:t>
                    </m:r>
                    <m:r>
                      <m:rPr>
                        <m:sty m:val="p"/>
                      </m:rPr>
                      <a:rPr lang="en-US" altLang="ko-KR" b="0" i="0" dirty="0" smtClean="0">
                        <a:latin typeface="Cambria Math" panose="02040503050406030204" pitchFamily="18" charset="0"/>
                      </a:rPr>
                      <m:t>oint</m:t>
                    </m:r>
                    <m:d>
                      <m:dPr>
                        <m:ctrlPr>
                          <a:rPr lang="en-US" altLang="ko-KR" b="0" i="0" dirty="0" smtClean="0">
                            <a:latin typeface="Cambria Math" panose="02040503050406030204" pitchFamily="18" charset="0"/>
                          </a:rPr>
                        </m:ctrlPr>
                      </m:dPr>
                      <m:e>
                        <m:r>
                          <m:rPr>
                            <m:sty m:val="p"/>
                          </m:rPr>
                          <a:rPr lang="en-US" altLang="ko-KR" b="0" i="0" dirty="0" smtClean="0">
                            <a:latin typeface="Cambria Math" panose="02040503050406030204" pitchFamily="18" charset="0"/>
                          </a:rPr>
                          <m:t>p</m:t>
                        </m:r>
                      </m:e>
                    </m:d>
                    <m:r>
                      <a:rPr lang="en-US" altLang="ko-KR" b="0" i="0" dirty="0" smtClean="0">
                        <a:latin typeface="Cambria Math" panose="02040503050406030204" pitchFamily="18" charset="0"/>
                      </a:rPr>
                      <m:t>= </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r>
                      <a:rPr lang="en-US" altLang="ko-KR" b="0" i="1" smtClean="0">
                        <a:latin typeface="Cambria Math" panose="02040503050406030204" pitchFamily="18" charset="0"/>
                      </a:rPr>
                      <m:t>𝐺</m:t>
                    </m:r>
                  </m:oMath>
                </a14:m>
                <a:endParaRPr lang="en-US" altLang="ko-KR" dirty="0"/>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32</m:t>
                    </m:r>
                    <m:r>
                      <a:rPr lang="en-US" altLang="ko-KR" b="0" i="1" smtClean="0">
                        <a:latin typeface="Cambria Math" panose="02040503050406030204" pitchFamily="18" charset="0"/>
                      </a:rPr>
                      <m:t>(</m:t>
                    </m:r>
                    <m:r>
                      <a:rPr lang="en-US" altLang="ko-KR" b="0" i="1" smtClean="0">
                        <a:latin typeface="Cambria Math" panose="02040503050406030204" pitchFamily="18" charset="0"/>
                      </a:rPr>
                      <m:t>𝑖</m:t>
                    </m:r>
                    <m:r>
                      <a:rPr lang="en-US" altLang="ko-KR" b="0" i="1" smtClean="0">
                        <a:latin typeface="Cambria Math" panose="02040503050406030204" pitchFamily="18" charset="0"/>
                      </a:rPr>
                      <m:t>)</m:t>
                    </m:r>
                  </m:oMath>
                </a14:m>
                <a:r>
                  <a:rPr lang="en-US" altLang="ko-KR" dirty="0"/>
                  <a:t> : 32 bits unsigned integer</a:t>
                </a:r>
                <a:r>
                  <a:rPr lang="ko-KR" altLang="en-US" dirty="0"/>
                  <a:t> </a:t>
                </a:r>
                <a:r>
                  <a:rPr lang="en-US" altLang="ko-KR" dirty="0" err="1"/>
                  <a:t>i</a:t>
                </a:r>
                <a:r>
                  <a:rPr lang="en-US" altLang="ko-KR" dirty="0"/>
                  <a:t> </a:t>
                </a:r>
                <a:r>
                  <a:rPr lang="ko-KR" altLang="en-US" dirty="0"/>
                  <a:t>를 </a:t>
                </a:r>
                <a:r>
                  <a:rPr lang="en-US" altLang="ko-KR" dirty="0"/>
                  <a:t>4 bytes</a:t>
                </a:r>
                <a:r>
                  <a:rPr lang="ko-KR" altLang="en-US" dirty="0"/>
                  <a:t>로 직렬화</a:t>
                </a:r>
                <a:r>
                  <a:rPr lang="en-US" altLang="ko-KR" dirty="0"/>
                  <a:t>(serialize)</a:t>
                </a:r>
                <a:r>
                  <a:rPr lang="ko-KR" altLang="en-US" dirty="0"/>
                  <a:t> </a:t>
                </a:r>
                <a:r>
                  <a:rPr lang="en-US" altLang="ko-KR" dirty="0"/>
                  <a:t>(Big Endian) , </a:t>
                </a:r>
                <a:r>
                  <a:rPr lang="ko-KR" altLang="en-US" sz="1600" dirty="0"/>
                  <a:t>예</a:t>
                </a:r>
                <a:r>
                  <a:rPr lang="en-US" altLang="ko-KR" sz="1600" dirty="0"/>
                  <a:t>) </a:t>
                </a:r>
                <a14:m>
                  <m:oMath xmlns:m="http://schemas.openxmlformats.org/officeDocument/2006/math">
                    <m:r>
                      <a:rPr lang="en-US" altLang="ko-KR" sz="1600" i="1">
                        <a:latin typeface="Cambria Math" panose="02040503050406030204" pitchFamily="18" charset="0"/>
                      </a:rPr>
                      <m:t>𝑠𝑒𝑟</m:t>
                    </m:r>
                    <m:r>
                      <a:rPr lang="en-US" altLang="ko-KR" sz="1600" i="1" baseline="-25000">
                        <a:latin typeface="Cambria Math" panose="02040503050406030204" pitchFamily="18" charset="0"/>
                      </a:rPr>
                      <m:t>32</m:t>
                    </m:r>
                    <m:r>
                      <a:rPr lang="en-US" altLang="ko-KR" sz="1600" i="1">
                        <a:latin typeface="Cambria Math" panose="02040503050406030204" pitchFamily="18" charset="0"/>
                      </a:rPr>
                      <m:t>(</m:t>
                    </m:r>
                    <m:r>
                      <a:rPr lang="en-US" altLang="ko-KR" sz="1600" b="0" i="1" smtClean="0">
                        <a:latin typeface="Cambria Math" panose="02040503050406030204" pitchFamily="18" charset="0"/>
                      </a:rPr>
                      <m:t>0</m:t>
                    </m:r>
                    <m:r>
                      <a:rPr lang="en-US" altLang="ko-KR" sz="1600" i="1">
                        <a:latin typeface="Cambria Math" panose="02040503050406030204" pitchFamily="18" charset="0"/>
                      </a:rPr>
                      <m:t>)</m:t>
                    </m:r>
                  </m:oMath>
                </a14:m>
                <a:r>
                  <a:rPr lang="en-US" altLang="ko-KR" sz="1600" dirty="0"/>
                  <a:t> = 0x00000000</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m:t>
                    </m:r>
                  </m:oMath>
                </a14:m>
                <a:r>
                  <a:rPr lang="en-US" altLang="ko-KR" dirty="0"/>
                  <a:t> : </a:t>
                </a:r>
                <a:r>
                  <a:rPr lang="ko-KR" altLang="en-US" dirty="0"/>
                  <a:t>정수 </a:t>
                </a:r>
                <a:r>
                  <a:rPr lang="en-US" altLang="ko-KR" dirty="0"/>
                  <a:t>p</a:t>
                </a:r>
                <a:r>
                  <a:rPr lang="ko-KR" altLang="en-US" dirty="0"/>
                  <a:t>를 </a:t>
                </a:r>
                <a:r>
                  <a:rPr lang="en-US" altLang="ko-KR" dirty="0"/>
                  <a:t>32 bytes</a:t>
                </a:r>
                <a:r>
                  <a:rPr lang="ko-KR" altLang="en-US" dirty="0"/>
                  <a:t>로 직렬화</a:t>
                </a:r>
                <a:r>
                  <a:rPr lang="en-US" altLang="ko-KR" dirty="0"/>
                  <a:t>(serialize) (Big Endian)</a:t>
                </a:r>
              </a:p>
              <a:p>
                <a:pPr marL="144000"/>
                <a14:m>
                  <m:oMath xmlns:m="http://schemas.openxmlformats.org/officeDocument/2006/math">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𝑝</m:t>
                    </m:r>
                    <m:r>
                      <a:rPr lang="en-US" altLang="ko-KR" b="0" i="1" smtClean="0">
                        <a:latin typeface="Cambria Math" panose="02040503050406030204" pitchFamily="18" charset="0"/>
                      </a:rPr>
                      <m:t>(</m:t>
                    </m:r>
                    <m:r>
                      <a:rPr lang="en-US" altLang="ko-KR" b="0" i="1" smtClean="0">
                        <a:latin typeface="Cambria Math" panose="02040503050406030204" pitchFamily="18" charset="0"/>
                      </a:rPr>
                      <m:t>𝑃</m:t>
                    </m:r>
                    <m:r>
                      <a:rPr lang="en-US" altLang="ko-KR" b="0" i="1" smtClean="0">
                        <a:latin typeface="Cambria Math" panose="02040503050406030204" pitchFamily="18" charset="0"/>
                      </a:rPr>
                      <m:t>) </m:t>
                    </m:r>
                  </m:oMath>
                </a14:m>
                <a:r>
                  <a:rPr lang="en-US" altLang="ko-KR" dirty="0"/>
                  <a:t>: </a:t>
                </a:r>
                <a:r>
                  <a:rPr lang="ko-KR" altLang="en-US" dirty="0"/>
                  <a:t>좌표 </a:t>
                </a:r>
                <a14:m>
                  <m:oMath xmlns:m="http://schemas.openxmlformats.org/officeDocument/2006/math">
                    <m:r>
                      <a:rPr lang="en-US" altLang="ko-KR" b="0" i="1" smtClean="0">
                        <a:latin typeface="Cambria Math" panose="02040503050406030204" pitchFamily="18" charset="0"/>
                      </a:rPr>
                      <m:t>𝑃</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m:t>
                    </m:r>
                    <m:r>
                      <a:rPr lang="en-US" altLang="ko-KR" b="0" i="1" smtClean="0">
                        <a:latin typeface="Cambria Math" panose="02040503050406030204" pitchFamily="18" charset="0"/>
                      </a:rPr>
                      <m:t>𝑦</m:t>
                    </m:r>
                    <m:r>
                      <a:rPr lang="en-US" altLang="ko-KR" b="0" i="1" smtClean="0">
                        <a:latin typeface="Cambria Math" panose="02040503050406030204" pitchFamily="18" charset="0"/>
                      </a:rPr>
                      <m:t>)</m:t>
                    </m:r>
                  </m:oMath>
                </a14:m>
                <a:r>
                  <a:rPr lang="ko-KR" altLang="en-US" dirty="0"/>
                  <a:t> 를 </a:t>
                </a:r>
                <a:r>
                  <a:rPr lang="en-US" altLang="ko-KR" dirty="0"/>
                  <a:t>SEC1</a:t>
                </a:r>
                <a:r>
                  <a:rPr lang="ko-KR" altLang="en-US" dirty="0"/>
                  <a:t>의 압축 형식을 사용하여 직렬화</a:t>
                </a:r>
                <a:endParaRPr lang="en-US" altLang="ko-KR" dirty="0"/>
              </a:p>
              <a:p>
                <a:pPr marL="504000" lvl="1"/>
                <a14:m>
                  <m:oMath xmlns:m="http://schemas.openxmlformats.org/officeDocument/2006/math">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0</m:t>
                        </m:r>
                        <m:r>
                          <a:rPr lang="en-US" altLang="ko-KR" b="0" i="1" smtClean="0">
                            <a:latin typeface="Cambria Math" panose="02040503050406030204" pitchFamily="18" charset="0"/>
                          </a:rPr>
                          <m:t>𝑥</m:t>
                        </m:r>
                        <m:r>
                          <a:rPr lang="en-US" altLang="ko-KR" b="0" i="1" smtClean="0">
                            <a:latin typeface="Cambria Math" panose="02040503050406030204" pitchFamily="18" charset="0"/>
                          </a:rPr>
                          <m:t>02 </m:t>
                        </m:r>
                        <m:r>
                          <a:rPr lang="en-US" altLang="ko-KR" b="0" i="1" smtClean="0">
                            <a:latin typeface="Cambria Math" panose="02040503050406030204" pitchFamily="18" charset="0"/>
                          </a:rPr>
                          <m:t>𝑜𝑟</m:t>
                        </m:r>
                        <m:r>
                          <a:rPr lang="en-US" altLang="ko-KR" b="0" i="1" smtClean="0">
                            <a:latin typeface="Cambria Math" panose="02040503050406030204" pitchFamily="18" charset="0"/>
                          </a:rPr>
                          <m:t> 0</m:t>
                        </m:r>
                        <m:r>
                          <a:rPr lang="en-US" altLang="ko-KR" b="0" i="1" smtClean="0">
                            <a:latin typeface="Cambria Math" panose="02040503050406030204" pitchFamily="18" charset="0"/>
                          </a:rPr>
                          <m:t>𝑥</m:t>
                        </m:r>
                        <m:r>
                          <a:rPr lang="en-US" altLang="ko-KR" b="0" i="1" smtClean="0">
                            <a:latin typeface="Cambria Math" panose="02040503050406030204" pitchFamily="18" charset="0"/>
                          </a:rPr>
                          <m:t>03</m:t>
                        </m:r>
                      </m:e>
                    </m:d>
                    <m:r>
                      <a:rPr lang="en-US" altLang="ko-KR" b="0" i="1" smtClean="0">
                        <a:latin typeface="Cambria Math" panose="02040503050406030204" pitchFamily="18" charset="0"/>
                        <a:ea typeface="Cambria Math" panose="02040503050406030204" pitchFamily="18" charset="0"/>
                      </a:rPr>
                      <m:t>∥</m:t>
                    </m:r>
                    <m:r>
                      <a:rPr lang="en-US" altLang="ko-KR" b="0" i="1" smtClean="0">
                        <a:latin typeface="Cambria Math" panose="02040503050406030204" pitchFamily="18" charset="0"/>
                      </a:rPr>
                      <m:t>𝑠𝑒𝑟</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𝑥</m:t>
                    </m:r>
                    <m:r>
                      <a:rPr lang="en-US" altLang="ko-KR" b="0" i="1" smtClean="0">
                        <a:latin typeface="Cambria Math" panose="02040503050406030204" pitchFamily="18" charset="0"/>
                      </a:rPr>
                      <m:t>) </m:t>
                    </m:r>
                  </m:oMath>
                </a14:m>
                <a:r>
                  <a:rPr lang="en-US" altLang="ko-KR" dirty="0"/>
                  <a:t>➡ 0x02 : y </a:t>
                </a:r>
                <a:r>
                  <a:rPr lang="ko-KR" altLang="en-US" dirty="0"/>
                  <a:t>좌표 짝수</a:t>
                </a:r>
                <a:r>
                  <a:rPr lang="en-US" altLang="ko-KR" dirty="0"/>
                  <a:t>, 0x03 :</a:t>
                </a:r>
                <a:r>
                  <a:rPr lang="ko-KR" altLang="en-US" dirty="0"/>
                  <a:t> </a:t>
                </a:r>
                <a:r>
                  <a:rPr lang="en-US" altLang="ko-KR" dirty="0"/>
                  <a:t>y</a:t>
                </a:r>
                <a:r>
                  <a:rPr lang="ko-KR" altLang="en-US" dirty="0"/>
                  <a:t> 좌표 홀수</a:t>
                </a:r>
                <a:endParaRPr lang="en-US" altLang="ko-KR" dirty="0"/>
              </a:p>
              <a:p>
                <a:pPr marL="144000"/>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r>
                      <a:rPr lang="en-US" altLang="ko-KR" b="0" i="1" smtClean="0">
                        <a:latin typeface="Cambria Math" panose="02040503050406030204" pitchFamily="18" charset="0"/>
                      </a:rPr>
                      <m:t>(</m:t>
                    </m:r>
                    <m:r>
                      <a:rPr lang="en-US" altLang="ko-KR" b="0" i="1" smtClean="0">
                        <a:latin typeface="Cambria Math" panose="02040503050406030204" pitchFamily="18" charset="0"/>
                      </a:rPr>
                      <m:t>𝑝</m:t>
                    </m:r>
                    <m:r>
                      <a:rPr lang="en-US" altLang="ko-KR" b="0" i="1" smtClean="0">
                        <a:latin typeface="Cambria Math" panose="02040503050406030204" pitchFamily="18" charset="0"/>
                      </a:rPr>
                      <m:t>) </m:t>
                    </m:r>
                  </m:oMath>
                </a14:m>
                <a:r>
                  <a:rPr lang="en-US" altLang="ko-KR" dirty="0"/>
                  <a:t> : 32 bytes p</a:t>
                </a:r>
                <a:r>
                  <a:rPr lang="ko-KR" altLang="en-US" dirty="0"/>
                  <a:t>를 </a:t>
                </a:r>
                <a:r>
                  <a:rPr lang="en-US" altLang="ko-KR" dirty="0"/>
                  <a:t>256 bits </a:t>
                </a:r>
                <a:r>
                  <a:rPr lang="ko-KR" altLang="en-US" dirty="0"/>
                  <a:t>숫자로 해석 </a:t>
                </a:r>
                <a:r>
                  <a:rPr lang="en-US" altLang="ko-KR" dirty="0"/>
                  <a:t>(Big Endian)</a:t>
                </a:r>
                <a:endParaRPr lang="ko-KR" altLang="en-US" dirty="0"/>
              </a:p>
            </p:txBody>
          </p:sp>
        </mc:Choice>
        <mc:Fallback>
          <p:sp>
            <p:nvSpPr>
              <p:cNvPr id="2" name="내용 개체 틀 1">
                <a:extLst>
                  <a:ext uri="{FF2B5EF4-FFF2-40B4-BE49-F238E27FC236}">
                    <a16:creationId xmlns:a16="http://schemas.microsoft.com/office/drawing/2014/main" id="{3A30FC9A-2AEC-4F1F-8E25-3541A9C90BD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470"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A37211C1-71DD-417A-B759-8DAEDD2C5F74}"/>
              </a:ext>
            </a:extLst>
          </p:cNvPr>
          <p:cNvSpPr>
            <a:spLocks noGrp="1"/>
          </p:cNvSpPr>
          <p:nvPr>
            <p:ph type="title"/>
          </p:nvPr>
        </p:nvSpPr>
        <p:spPr/>
        <p:txBody>
          <a:bodyPr/>
          <a:lstStyle/>
          <a:p>
            <a:r>
              <a:rPr lang="en-US" altLang="ko-KR" dirty="0"/>
              <a:t>BIP-32 HD(Hierarchical Deterministic) Wallets</a:t>
            </a:r>
            <a:endParaRPr lang="ko-KR" altLang="en-US" dirty="0"/>
          </a:p>
        </p:txBody>
      </p:sp>
    </p:spTree>
    <p:extLst>
      <p:ext uri="{BB962C8B-B14F-4D97-AF65-F5344CB8AC3E}">
        <p14:creationId xmlns:p14="http://schemas.microsoft.com/office/powerpoint/2010/main" val="26351796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D2F3549-1C59-46B3-B723-798F03A9E081}"/>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rgbClr val="00C8EB"/>
                </a:solidFill>
              </a:rPr>
              <a:t>확장 키</a:t>
            </a:r>
            <a:r>
              <a:rPr lang="ko-KR" altLang="en-US" sz="2000" dirty="0"/>
              <a:t> </a:t>
            </a:r>
            <a:r>
              <a:rPr lang="en-US" altLang="ko-KR" sz="2000" dirty="0"/>
              <a:t>(Extended key) : (k, c) = </a:t>
            </a:r>
            <a:r>
              <a:rPr lang="en-US" altLang="ko-KR" sz="2000" dirty="0">
                <a:solidFill>
                  <a:srgbClr val="00C8EB"/>
                </a:solidFill>
              </a:rPr>
              <a:t>(key, chain code)</a:t>
            </a:r>
          </a:p>
          <a:p>
            <a:r>
              <a:rPr lang="ko-KR" altLang="en-US" dirty="0">
                <a:solidFill>
                  <a:srgbClr val="FFC700"/>
                </a:solidFill>
              </a:rPr>
              <a:t>체인코드</a:t>
            </a:r>
            <a:r>
              <a:rPr lang="en-US" altLang="ko-KR" dirty="0"/>
              <a:t>(chain code)</a:t>
            </a:r>
            <a:r>
              <a:rPr lang="ko-KR" altLang="en-US" dirty="0"/>
              <a:t> </a:t>
            </a:r>
            <a:r>
              <a:rPr lang="en-US" altLang="ko-KR" dirty="0"/>
              <a:t>: </a:t>
            </a:r>
            <a:r>
              <a:rPr lang="ko-KR" altLang="en-US" dirty="0"/>
              <a:t>키 파생 시</a:t>
            </a:r>
            <a:r>
              <a:rPr lang="en-US" altLang="ko-KR" dirty="0"/>
              <a:t>, </a:t>
            </a:r>
            <a:r>
              <a:rPr lang="ko-KR" altLang="en-US" dirty="0"/>
              <a:t>키 자체에만 의존하는 것을 방지하기 위한 추가 엔트로피</a:t>
            </a:r>
            <a:r>
              <a:rPr lang="en-US" altLang="ko-KR" dirty="0"/>
              <a:t>(256 bits)</a:t>
            </a:r>
          </a:p>
          <a:p>
            <a:r>
              <a:rPr lang="ko-KR" altLang="en-US" dirty="0">
                <a:solidFill>
                  <a:srgbClr val="FFC700"/>
                </a:solidFill>
              </a:rPr>
              <a:t>확장 개인 키</a:t>
            </a:r>
            <a:r>
              <a:rPr lang="en-US" altLang="ko-KR" dirty="0"/>
              <a:t>(</a:t>
            </a:r>
            <a:r>
              <a:rPr lang="en-US" altLang="ko-KR" dirty="0" err="1"/>
              <a:t>xprv</a:t>
            </a:r>
            <a:r>
              <a:rPr lang="en-US" altLang="ko-KR" dirty="0"/>
              <a:t>, extended private key)</a:t>
            </a:r>
            <a:r>
              <a:rPr lang="ko-KR" altLang="en-US" dirty="0"/>
              <a:t> </a:t>
            </a:r>
            <a:r>
              <a:rPr lang="en-US" altLang="ko-KR" dirty="0"/>
              <a:t>= </a:t>
            </a:r>
            <a:r>
              <a:rPr lang="en-US" altLang="ko-KR" dirty="0">
                <a:solidFill>
                  <a:srgbClr val="FFC700"/>
                </a:solidFill>
              </a:rPr>
              <a:t>(k, c)</a:t>
            </a:r>
            <a:r>
              <a:rPr lang="en-US" altLang="ko-KR" dirty="0"/>
              <a:t> , k = </a:t>
            </a:r>
            <a:r>
              <a:rPr lang="ko-KR" altLang="en-US" dirty="0"/>
              <a:t>개인키</a:t>
            </a:r>
            <a:r>
              <a:rPr lang="en-US" altLang="ko-KR" dirty="0"/>
              <a:t> c = </a:t>
            </a:r>
            <a:r>
              <a:rPr lang="ko-KR" altLang="en-US" dirty="0"/>
              <a:t>체인 코드</a:t>
            </a:r>
            <a:endParaRPr lang="en-US" altLang="ko-KR" dirty="0"/>
          </a:p>
          <a:p>
            <a:r>
              <a:rPr lang="ko-KR" altLang="en-US" dirty="0">
                <a:solidFill>
                  <a:srgbClr val="FFC700"/>
                </a:solidFill>
              </a:rPr>
              <a:t>확장 공개 키</a:t>
            </a:r>
            <a:r>
              <a:rPr lang="en-US" altLang="ko-KR" dirty="0"/>
              <a:t>(</a:t>
            </a:r>
            <a:r>
              <a:rPr lang="en-US" altLang="ko-KR" dirty="0" err="1"/>
              <a:t>xpub</a:t>
            </a:r>
            <a:r>
              <a:rPr lang="en-US" altLang="ko-KR" dirty="0"/>
              <a:t>, extended public key)</a:t>
            </a:r>
            <a:r>
              <a:rPr lang="ko-KR" altLang="en-US" dirty="0"/>
              <a:t> </a:t>
            </a:r>
            <a:r>
              <a:rPr lang="en-US" altLang="ko-KR" dirty="0"/>
              <a:t>= </a:t>
            </a:r>
            <a:r>
              <a:rPr lang="en-US" altLang="ko-KR" dirty="0">
                <a:solidFill>
                  <a:srgbClr val="FFC700"/>
                </a:solidFill>
              </a:rPr>
              <a:t>(K, c)</a:t>
            </a:r>
            <a:r>
              <a:rPr lang="en-US" altLang="ko-KR" dirty="0"/>
              <a:t>, K = point(k) (</a:t>
            </a:r>
            <a:r>
              <a:rPr lang="ko-KR" altLang="en-US" dirty="0"/>
              <a:t>공개키</a:t>
            </a:r>
            <a:r>
              <a:rPr lang="en-US" altLang="ko-KR" dirty="0"/>
              <a:t>) , c = </a:t>
            </a:r>
            <a:r>
              <a:rPr lang="ko-KR" altLang="en-US" dirty="0"/>
              <a:t>체인 코드</a:t>
            </a:r>
            <a:endParaRPr lang="en-US" altLang="ko-KR" dirty="0"/>
          </a:p>
          <a:p>
            <a:pPr indent="0">
              <a:buNone/>
            </a:pPr>
            <a:r>
              <a:rPr lang="ko-KR" altLang="en-US" sz="2000" dirty="0"/>
              <a:t>확장 키는 일반 자식 키</a:t>
            </a:r>
            <a:r>
              <a:rPr lang="en-US" altLang="ko-KR" sz="2000" dirty="0"/>
              <a:t>,  </a:t>
            </a:r>
            <a:r>
              <a:rPr lang="ko-KR" altLang="en-US" sz="2000" dirty="0"/>
              <a:t>강화 자식 키로 구분 </a:t>
            </a:r>
            <a:r>
              <a:rPr lang="en-US" altLang="ko-KR" sz="2000" dirty="0"/>
              <a:t>(normal</a:t>
            </a:r>
            <a:r>
              <a:rPr lang="ko-KR" altLang="en-US" sz="2000" dirty="0"/>
              <a:t> </a:t>
            </a:r>
            <a:r>
              <a:rPr lang="en-US" altLang="ko-KR" sz="2000" dirty="0"/>
              <a:t>child</a:t>
            </a:r>
            <a:r>
              <a:rPr lang="ko-KR" altLang="en-US" sz="2000" dirty="0"/>
              <a:t> </a:t>
            </a:r>
            <a:r>
              <a:rPr lang="en-US" altLang="ko-KR" sz="2000" dirty="0"/>
              <a:t>key,</a:t>
            </a:r>
            <a:r>
              <a:rPr lang="ko-KR" altLang="en-US" sz="2000" dirty="0"/>
              <a:t> </a:t>
            </a:r>
            <a:r>
              <a:rPr lang="en-US" altLang="ko-KR" sz="2000" dirty="0"/>
              <a:t>hardened child key)</a:t>
            </a:r>
          </a:p>
          <a:p>
            <a:r>
              <a:rPr lang="ko-KR" altLang="en-US" dirty="0">
                <a:solidFill>
                  <a:srgbClr val="FFC700"/>
                </a:solidFill>
              </a:rPr>
              <a:t>일반 자식 키</a:t>
            </a:r>
            <a:r>
              <a:rPr lang="en-US" altLang="ko-KR" dirty="0"/>
              <a:t>(2</a:t>
            </a:r>
            <a:r>
              <a:rPr lang="en-US" altLang="ko-KR" baseline="30000" dirty="0"/>
              <a:t>31</a:t>
            </a:r>
            <a:r>
              <a:rPr lang="ko-KR" altLang="en-US" dirty="0"/>
              <a:t>개</a:t>
            </a:r>
            <a:r>
              <a:rPr lang="en-US" altLang="ko-KR" dirty="0"/>
              <a:t>) - Index: 0 ~ 2</a:t>
            </a:r>
            <a:r>
              <a:rPr lang="en-US" altLang="ko-KR" baseline="30000" dirty="0"/>
              <a:t>31</a:t>
            </a:r>
            <a:r>
              <a:rPr lang="en-US" altLang="ko-KR" dirty="0"/>
              <a:t> - 1</a:t>
            </a:r>
          </a:p>
          <a:p>
            <a:r>
              <a:rPr lang="ko-KR" altLang="en-US" dirty="0">
                <a:solidFill>
                  <a:srgbClr val="FFC700"/>
                </a:solidFill>
              </a:rPr>
              <a:t>강화 자식 키</a:t>
            </a:r>
            <a:r>
              <a:rPr lang="en-US" altLang="ko-KR" dirty="0"/>
              <a:t>(2</a:t>
            </a:r>
            <a:r>
              <a:rPr lang="en-US" altLang="ko-KR" baseline="30000" dirty="0"/>
              <a:t>31</a:t>
            </a:r>
            <a:r>
              <a:rPr lang="ko-KR" altLang="en-US" dirty="0"/>
              <a:t>개</a:t>
            </a:r>
            <a:r>
              <a:rPr lang="en-US" altLang="ko-KR" dirty="0"/>
              <a:t>) - Index: 2</a:t>
            </a:r>
            <a:r>
              <a:rPr lang="en-US" altLang="ko-KR" baseline="30000" dirty="0"/>
              <a:t>31</a:t>
            </a:r>
            <a:r>
              <a:rPr lang="en-US" altLang="ko-KR" dirty="0"/>
              <a:t> ~ 2</a:t>
            </a:r>
            <a:r>
              <a:rPr lang="en-US" altLang="ko-KR" baseline="30000" dirty="0"/>
              <a:t>32</a:t>
            </a:r>
            <a:r>
              <a:rPr lang="en-US" altLang="ko-KR" dirty="0"/>
              <a:t> - 1 ➡ </a:t>
            </a:r>
            <a:r>
              <a:rPr lang="en-US" altLang="ko-KR" dirty="0" err="1"/>
              <a:t>i</a:t>
            </a:r>
            <a:r>
              <a:rPr lang="en-US" altLang="ko-KR" dirty="0"/>
              <a:t> +2</a:t>
            </a:r>
            <a:r>
              <a:rPr lang="en-US" altLang="ko-KR" baseline="30000" dirty="0"/>
              <a:t>31 </a:t>
            </a:r>
            <a:r>
              <a:rPr lang="en-US" altLang="ko-KR" dirty="0"/>
              <a:t>=</a:t>
            </a:r>
            <a:r>
              <a:rPr lang="en-US" altLang="ko-KR" baseline="30000" dirty="0"/>
              <a:t> </a:t>
            </a:r>
            <a:r>
              <a:rPr lang="en-US" altLang="ko-KR" dirty="0" err="1"/>
              <a:t>i</a:t>
            </a:r>
            <a:r>
              <a:rPr lang="en-US" altLang="ko-KR" sz="2000" b="1" baseline="-25000" dirty="0" err="1"/>
              <a:t>H</a:t>
            </a:r>
            <a:r>
              <a:rPr lang="en-US" altLang="ko-KR" b="1" baseline="-25000" dirty="0"/>
              <a:t> </a:t>
            </a:r>
            <a:r>
              <a:rPr lang="en-US" altLang="ko-KR" dirty="0"/>
              <a:t>= </a:t>
            </a:r>
            <a:r>
              <a:rPr lang="en-US" altLang="ko-KR" dirty="0" err="1">
                <a:solidFill>
                  <a:srgbClr val="FFC700"/>
                </a:solidFill>
              </a:rPr>
              <a:t>i</a:t>
            </a:r>
            <a:r>
              <a:rPr lang="en-US" altLang="ko-KR" sz="1000" dirty="0">
                <a:solidFill>
                  <a:srgbClr val="FFC700"/>
                </a:solidFill>
              </a:rPr>
              <a:t> </a:t>
            </a:r>
            <a:r>
              <a:rPr lang="en-US" altLang="ko-KR" sz="2000" b="1" dirty="0">
                <a:solidFill>
                  <a:srgbClr val="FFC700"/>
                </a:solidFill>
              </a:rPr>
              <a:t>'</a:t>
            </a:r>
            <a:r>
              <a:rPr lang="en-US" altLang="ko-KR" dirty="0">
                <a:solidFill>
                  <a:srgbClr val="FFC700"/>
                </a:solidFill>
              </a:rPr>
              <a:t> </a:t>
            </a:r>
          </a:p>
          <a:p>
            <a:pPr indent="0">
              <a:buNone/>
            </a:pPr>
            <a:r>
              <a:rPr lang="ko-KR" altLang="en-US" sz="2000" dirty="0">
                <a:solidFill>
                  <a:srgbClr val="00C8EB"/>
                </a:solidFill>
              </a:rPr>
              <a:t>자식 키 파생 함수</a:t>
            </a:r>
            <a:r>
              <a:rPr lang="ko-KR" altLang="en-US" sz="2000" dirty="0"/>
              <a:t> </a:t>
            </a:r>
            <a:r>
              <a:rPr lang="en-US" altLang="ko-KR" sz="2000" dirty="0"/>
              <a:t>(</a:t>
            </a:r>
            <a:r>
              <a:rPr lang="en-US" altLang="ko-KR" sz="2000" dirty="0">
                <a:solidFill>
                  <a:srgbClr val="00C8EB"/>
                </a:solidFill>
              </a:rPr>
              <a:t>CKD</a:t>
            </a:r>
            <a:r>
              <a:rPr lang="en-US" altLang="ko-KR" sz="2000" dirty="0"/>
              <a:t>, Child Key Derivation Function),</a:t>
            </a:r>
            <a:r>
              <a:rPr lang="en-US" altLang="ko-KR" sz="1750" dirty="0"/>
              <a:t> CKD(x, n) = HMAC-SHA512(key = </a:t>
            </a:r>
            <a:r>
              <a:rPr lang="en-US" altLang="ko-KR" sz="1750" dirty="0" err="1"/>
              <a:t>x</a:t>
            </a:r>
            <a:r>
              <a:rPr lang="en-US" altLang="ko-KR" sz="1750" baseline="-25000" dirty="0" err="1"/>
              <a:t>chaincode</a:t>
            </a:r>
            <a:r>
              <a:rPr lang="en-US" altLang="ko-KR" sz="1750" dirty="0"/>
              <a:t>, data = </a:t>
            </a:r>
            <a:r>
              <a:rPr lang="en-US" altLang="ko-KR" sz="1750" dirty="0" err="1"/>
              <a:t>x</a:t>
            </a:r>
            <a:r>
              <a:rPr lang="en-US" altLang="ko-KR" sz="1750" baseline="-25000" dirty="0" err="1"/>
              <a:t>PublicKey</a:t>
            </a:r>
            <a:r>
              <a:rPr lang="en-US" altLang="ko-KR" sz="1750" dirty="0"/>
              <a:t> || n) </a:t>
            </a:r>
          </a:p>
          <a:p>
            <a:r>
              <a:rPr lang="ko-KR" altLang="en-US" dirty="0">
                <a:solidFill>
                  <a:srgbClr val="FFC700"/>
                </a:solidFill>
              </a:rPr>
              <a:t>부모 확장 키</a:t>
            </a:r>
            <a:r>
              <a:rPr lang="ko-KR" altLang="en-US" dirty="0"/>
              <a:t>와 </a:t>
            </a:r>
            <a:r>
              <a:rPr lang="ko-KR" altLang="en-US" dirty="0">
                <a:solidFill>
                  <a:srgbClr val="FFC700"/>
                </a:solidFill>
              </a:rPr>
              <a:t>인덱스 </a:t>
            </a:r>
            <a:r>
              <a:rPr lang="en-US" altLang="ko-KR" dirty="0" err="1">
                <a:solidFill>
                  <a:srgbClr val="FFC700"/>
                </a:solidFill>
              </a:rPr>
              <a:t>i</a:t>
            </a:r>
            <a:r>
              <a:rPr lang="ko-KR" altLang="en-US" dirty="0"/>
              <a:t>가 주어지면 </a:t>
            </a:r>
            <a:r>
              <a:rPr lang="ko-KR" altLang="en-US" dirty="0">
                <a:solidFill>
                  <a:srgbClr val="FFC700"/>
                </a:solidFill>
              </a:rPr>
              <a:t>자식 확장 키 파생</a:t>
            </a:r>
            <a:r>
              <a:rPr lang="en-US" altLang="ko-KR" dirty="0"/>
              <a:t>(derivation)</a:t>
            </a:r>
            <a:r>
              <a:rPr lang="ko-KR" altLang="en-US" dirty="0"/>
              <a:t> 가능</a:t>
            </a:r>
            <a:endParaRPr lang="en-US" altLang="ko-KR" dirty="0"/>
          </a:p>
          <a:p>
            <a:r>
              <a:rPr lang="ko-KR" altLang="en-US" dirty="0"/>
              <a:t>자식의 강화 키 여부와 개인 키 또는 공개키 여부에 따라 다른 알고리즘 사용</a:t>
            </a:r>
            <a:endParaRPr lang="en-US" altLang="ko-KR" dirty="0"/>
          </a:p>
          <a:p>
            <a:pPr indent="0">
              <a:buNone/>
            </a:pPr>
            <a:endParaRPr lang="en-US" altLang="ko-KR" baseline="30000" dirty="0"/>
          </a:p>
          <a:p>
            <a:endParaRPr lang="en-US" altLang="ko-KR" baseline="30000" dirty="0"/>
          </a:p>
          <a:p>
            <a:endParaRPr lang="en-US" altLang="ko-KR" dirty="0"/>
          </a:p>
          <a:p>
            <a:endParaRPr lang="ko-KR" altLang="en-US" dirty="0"/>
          </a:p>
        </p:txBody>
      </p:sp>
      <p:sp>
        <p:nvSpPr>
          <p:cNvPr id="3" name="제목 2">
            <a:extLst>
              <a:ext uri="{FF2B5EF4-FFF2-40B4-BE49-F238E27FC236}">
                <a16:creationId xmlns:a16="http://schemas.microsoft.com/office/drawing/2014/main" id="{42789B3C-4821-4139-88C5-6EBE10EBC3FA}"/>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4" name="TextBox 3">
            <a:extLst>
              <a:ext uri="{FF2B5EF4-FFF2-40B4-BE49-F238E27FC236}">
                <a16:creationId xmlns:a16="http://schemas.microsoft.com/office/drawing/2014/main" id="{70989E67-E2B9-4537-BB0E-0F0D48792B7C}"/>
              </a:ext>
            </a:extLst>
          </p:cNvPr>
          <p:cNvSpPr txBox="1"/>
          <p:nvPr/>
        </p:nvSpPr>
        <p:spPr>
          <a:xfrm>
            <a:off x="465180" y="5204361"/>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14751D5A-ED73-4BFC-8253-CD594A47B6A9}"/>
              </a:ext>
            </a:extLst>
          </p:cNvPr>
          <p:cNvSpPr txBox="1"/>
          <p:nvPr/>
        </p:nvSpPr>
        <p:spPr>
          <a:xfrm>
            <a:off x="465180" y="6109887"/>
            <a:ext cx="146706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1A082147-C935-43D4-A5A0-B601A7656A1E}"/>
              </a:ext>
            </a:extLst>
          </p:cNvPr>
          <p:cNvSpPr txBox="1"/>
          <p:nvPr/>
        </p:nvSpPr>
        <p:spPr>
          <a:xfrm>
            <a:off x="3189800" y="4977980"/>
            <a:ext cx="5346335"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en-US" altLang="ko-KR" b="0" i="0" dirty="0" err="1">
                <a:solidFill>
                  <a:schemeClr val="bg1">
                    <a:lumMod val="85000"/>
                  </a:schemeClr>
                </a:solidFill>
                <a:effectLst/>
                <a:latin typeface="Arial" panose="020B0604020202020204" pitchFamily="34" charset="0"/>
              </a:rPr>
              <a:t>CKDpriv</a:t>
            </a:r>
            <a:r>
              <a:rPr lang="en-US" altLang="ko-KR" b="0" i="0" dirty="0">
                <a:solidFill>
                  <a:schemeClr val="bg1">
                    <a:lumMod val="85000"/>
                  </a:schemeClr>
                </a:solidFill>
                <a:effectLst/>
                <a:latin typeface="Arial" panose="020B0604020202020204" pitchFamily="34" charset="0"/>
              </a:rPr>
              <a:t>((k </a:t>
            </a:r>
            <a:r>
              <a:rPr lang="en-US" altLang="ko-KR" b="0" i="0" baseline="-25000" dirty="0">
                <a:solidFill>
                  <a:schemeClr val="bg1">
                    <a:lumMod val="85000"/>
                  </a:schemeClr>
                </a:solidFill>
                <a:effectLst/>
                <a:latin typeface="Arial" panose="020B0604020202020204" pitchFamily="34" charset="0"/>
              </a:rPr>
              <a:t>par</a:t>
            </a:r>
            <a:r>
              <a:rPr lang="en-US" altLang="ko-KR" b="0" i="0" dirty="0">
                <a:solidFill>
                  <a:schemeClr val="bg1">
                    <a:lumMod val="85000"/>
                  </a:schemeClr>
                </a:solidFill>
                <a:effectLst/>
                <a:latin typeface="Arial" panose="020B0604020202020204" pitchFamily="34" charset="0"/>
              </a:rPr>
              <a:t> , c </a:t>
            </a:r>
            <a:r>
              <a:rPr lang="en-US" altLang="ko-KR" b="0" i="0" baseline="-25000" dirty="0">
                <a:solidFill>
                  <a:schemeClr val="bg1">
                    <a:lumMod val="85000"/>
                  </a:schemeClr>
                </a:solidFill>
                <a:effectLst/>
                <a:latin typeface="Arial" panose="020B0604020202020204" pitchFamily="34" charset="0"/>
              </a:rPr>
              <a:t>par ), </a:t>
            </a:r>
            <a:r>
              <a:rPr lang="en-US" altLang="ko-KR" b="0" i="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 ( k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c </a:t>
            </a:r>
            <a:r>
              <a:rPr lang="en-US" altLang="ko-KR" b="0" i="0" baseline="-25000" dirty="0" err="1">
                <a:solidFill>
                  <a:schemeClr val="bg1">
                    <a:lumMod val="85000"/>
                  </a:schemeClr>
                </a:solidFill>
                <a:effectLst/>
                <a:latin typeface="Arial" panose="020B0604020202020204" pitchFamily="34" charset="0"/>
              </a:rPr>
              <a:t>i</a:t>
            </a:r>
            <a:r>
              <a:rPr lang="en-US" altLang="ko-KR" b="0" i="0" dirty="0">
                <a:solidFill>
                  <a:schemeClr val="bg1">
                    <a:lumMod val="85000"/>
                  </a:schemeClr>
                </a:solidFill>
                <a:effectLst/>
                <a:latin typeface="Arial" panose="020B0604020202020204" pitchFamily="34" charset="0"/>
              </a:rPr>
              <a:t> ) </a:t>
            </a:r>
            <a:endParaRPr lang="ko-KR" altLang="en-US"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4A7BEB53-C1B1-4348-9640-A18DAC303467}"/>
              </a:ext>
            </a:extLst>
          </p:cNvPr>
          <p:cNvSpPr txBox="1"/>
          <p:nvPr/>
        </p:nvSpPr>
        <p:spPr>
          <a:xfrm>
            <a:off x="3189800" y="5430743"/>
            <a:ext cx="5077031"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pt-BR" altLang="ko-KR" b="0" i="0" dirty="0">
                <a:solidFill>
                  <a:schemeClr val="bg1">
                    <a:lumMod val="85000"/>
                  </a:schemeClr>
                </a:solidFill>
                <a:effectLst/>
                <a:latin typeface="Arial" panose="020B0604020202020204" pitchFamily="34" charset="0"/>
              </a:rPr>
              <a:t>N((k, c)) → (K, c) = </a:t>
            </a:r>
            <a:r>
              <a:rPr lang="ko-KR" altLang="en-US" b="0" i="0" dirty="0">
                <a:solidFill>
                  <a:schemeClr val="bg1">
                    <a:lumMod val="85000"/>
                  </a:schemeClr>
                </a:solidFill>
                <a:effectLst/>
                <a:latin typeface="Arial" panose="020B0604020202020204" pitchFamily="34" charset="0"/>
              </a:rPr>
              <a:t>부모 공개 키</a:t>
            </a:r>
            <a:r>
              <a:rPr lang="en-US" altLang="ko-KR" b="0" i="0" dirty="0">
                <a:solidFill>
                  <a:schemeClr val="bg1">
                    <a:lumMod val="85000"/>
                  </a:schemeClr>
                </a:solidFill>
                <a:effectLst/>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BEB8AF7-CD53-4167-93D0-FBE8E9A5C5B8}"/>
              </a:ext>
            </a:extLst>
          </p:cNvPr>
          <p:cNvSpPr txBox="1"/>
          <p:nvPr/>
        </p:nvSpPr>
        <p:spPr>
          <a:xfrm>
            <a:off x="3189800" y="5883506"/>
            <a:ext cx="2351926"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개인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p>
        </p:txBody>
      </p:sp>
      <p:sp>
        <p:nvSpPr>
          <p:cNvPr id="9" name="TextBox 8">
            <a:extLst>
              <a:ext uri="{FF2B5EF4-FFF2-40B4-BE49-F238E27FC236}">
                <a16:creationId xmlns:a16="http://schemas.microsoft.com/office/drawing/2014/main" id="{2C904A2E-A6DD-4D23-A5D8-D0DAA52F1B5D}"/>
              </a:ext>
            </a:extLst>
          </p:cNvPr>
          <p:cNvSpPr txBox="1"/>
          <p:nvPr/>
        </p:nvSpPr>
        <p:spPr>
          <a:xfrm>
            <a:off x="3189800" y="6336268"/>
            <a:ext cx="773481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자식 공개 키 </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CKDpub</a:t>
            </a:r>
            <a:r>
              <a:rPr lang="en-US" altLang="ko-KR" dirty="0">
                <a:solidFill>
                  <a:schemeClr val="bg1">
                    <a:lumMod val="85000"/>
                  </a:schemeClr>
                </a:solidFill>
                <a:latin typeface="Arial" panose="020B0604020202020204" pitchFamily="34" charset="0"/>
              </a:rPr>
              <a:t>((K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c </a:t>
            </a:r>
            <a:r>
              <a:rPr lang="en-US" altLang="ko-KR" baseline="-25000" dirty="0">
                <a:solidFill>
                  <a:schemeClr val="bg1">
                    <a:lumMod val="85000"/>
                  </a:schemeClr>
                </a:solidFill>
                <a:latin typeface="Arial" panose="020B0604020202020204" pitchFamily="34" charset="0"/>
              </a:rPr>
              <a:t>par</a:t>
            </a:r>
            <a:r>
              <a:rPr lang="en-US" altLang="ko-KR" dirty="0">
                <a:solidFill>
                  <a:schemeClr val="bg1">
                    <a:lumMod val="85000"/>
                  </a:schemeClr>
                </a:solidFill>
                <a:latin typeface="Arial" panose="020B0604020202020204" pitchFamily="34" charset="0"/>
              </a:rPr>
              <a:t> ), </a:t>
            </a:r>
            <a:r>
              <a:rPr lang="en-US" altLang="ko-KR"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(K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c </a:t>
            </a:r>
            <a:r>
              <a:rPr lang="en-US" altLang="ko-KR" baseline="-25000" dirty="0" err="1">
                <a:solidFill>
                  <a:schemeClr val="bg1">
                    <a:lumMod val="85000"/>
                  </a:schemeClr>
                </a:solidFill>
                <a:latin typeface="Arial" panose="020B0604020202020204" pitchFamily="34" charset="0"/>
              </a:rPr>
              <a:t>i</a:t>
            </a:r>
            <a:r>
              <a:rPr lang="en-US" altLang="ko-KR" dirty="0">
                <a:solidFill>
                  <a:schemeClr val="bg1">
                    <a:lumMod val="85000"/>
                  </a:schemeClr>
                </a:solidFill>
                <a:latin typeface="Arial" panose="020B0604020202020204" pitchFamily="34" charset="0"/>
              </a:rPr>
              <a:t> ) (</a:t>
            </a:r>
            <a:r>
              <a:rPr lang="ko-KR" altLang="en-US" dirty="0">
                <a:solidFill>
                  <a:schemeClr val="bg1">
                    <a:lumMod val="85000"/>
                  </a:schemeClr>
                </a:solidFill>
                <a:latin typeface="Arial" panose="020B0604020202020204" pitchFamily="34" charset="0"/>
              </a:rPr>
              <a:t>강화 자식 키 </a:t>
            </a:r>
            <a:r>
              <a:rPr lang="en-US" altLang="ko-KR" dirty="0">
                <a:solidFill>
                  <a:schemeClr val="bg1">
                    <a:lumMod val="85000"/>
                  </a:schemeClr>
                </a:solidFill>
                <a:latin typeface="Arial" panose="020B0604020202020204" pitchFamily="34" charset="0"/>
              </a:rPr>
              <a:t>: </a:t>
            </a:r>
            <a:r>
              <a:rPr lang="ko-KR" altLang="en-US" dirty="0">
                <a:solidFill>
                  <a:srgbClr val="EF296B"/>
                </a:solidFill>
                <a:latin typeface="Arial" panose="020B0604020202020204" pitchFamily="34" charset="0"/>
              </a:rPr>
              <a:t>불가능</a:t>
            </a:r>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11" name="직선 화살표 연결선 10">
            <a:extLst>
              <a:ext uri="{FF2B5EF4-FFF2-40B4-BE49-F238E27FC236}">
                <a16:creationId xmlns:a16="http://schemas.microsoft.com/office/drawing/2014/main" id="{E4CC6881-BE43-4ED5-8D10-675162E5E051}"/>
              </a:ext>
            </a:extLst>
          </p:cNvPr>
          <p:cNvCxnSpPr>
            <a:cxnSpLocks/>
            <a:stCxn id="4" idx="3"/>
            <a:endCxn id="6" idx="1"/>
          </p:cNvCxnSpPr>
          <p:nvPr/>
        </p:nvCxnSpPr>
        <p:spPr>
          <a:xfrm flipV="1">
            <a:off x="1932248" y="5162646"/>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7F9AB692-CE5C-435E-A291-6F34A2CB308A}"/>
              </a:ext>
            </a:extLst>
          </p:cNvPr>
          <p:cNvCxnSpPr>
            <a:cxnSpLocks/>
            <a:stCxn id="4" idx="3"/>
            <a:endCxn id="7" idx="1"/>
          </p:cNvCxnSpPr>
          <p:nvPr/>
        </p:nvCxnSpPr>
        <p:spPr>
          <a:xfrm>
            <a:off x="1932248" y="5389027"/>
            <a:ext cx="1257552" cy="22638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B9682EE3-C653-4BEC-83D2-50B848C07F7A}"/>
              </a:ext>
            </a:extLst>
          </p:cNvPr>
          <p:cNvCxnSpPr>
            <a:cxnSpLocks/>
            <a:stCxn id="5" idx="3"/>
            <a:endCxn id="9" idx="1"/>
          </p:cNvCxnSpPr>
          <p:nvPr/>
        </p:nvCxnSpPr>
        <p:spPr>
          <a:xfrm>
            <a:off x="1932248" y="6294553"/>
            <a:ext cx="1257552" cy="22638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D79B3918-0271-4223-944E-CA176D9EF69E}"/>
              </a:ext>
            </a:extLst>
          </p:cNvPr>
          <p:cNvCxnSpPr>
            <a:cxnSpLocks/>
            <a:stCxn id="5" idx="3"/>
            <a:endCxn id="8" idx="1"/>
          </p:cNvCxnSpPr>
          <p:nvPr/>
        </p:nvCxnSpPr>
        <p:spPr>
          <a:xfrm flipV="1">
            <a:off x="1932248" y="6068172"/>
            <a:ext cx="1257552" cy="22638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6A62E2D-E47F-4017-88E3-267E023DE9B9}"/>
              </a:ext>
            </a:extLst>
          </p:cNvPr>
          <p:cNvSpPr txBox="1"/>
          <p:nvPr/>
        </p:nvSpPr>
        <p:spPr>
          <a:xfrm>
            <a:off x="2550074" y="5964920"/>
            <a:ext cx="338554"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X</a:t>
            </a:r>
            <a:endParaRPr lang="ko-KR" altLang="en-US" dirty="0">
              <a:solidFill>
                <a:srgbClr val="EF296B"/>
              </a:solidFill>
              <a:latin typeface="Arial" panose="020B0604020202020204" pitchFamily="34" charset="0"/>
            </a:endParaRPr>
          </a:p>
        </p:txBody>
      </p:sp>
    </p:spTree>
    <p:extLst>
      <p:ext uri="{BB962C8B-B14F-4D97-AF65-F5344CB8AC3E}">
        <p14:creationId xmlns:p14="http://schemas.microsoft.com/office/powerpoint/2010/main" val="29705372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4F55F06-6857-4B17-BDFC-56D97A6C4216}"/>
              </a:ext>
            </a:extLst>
          </p:cNvPr>
          <p:cNvSpPr>
            <a:spLocks noGrp="1"/>
          </p:cNvSpPr>
          <p:nvPr>
            <p:ph type="title"/>
          </p:nvPr>
        </p:nvSpPr>
        <p:spPr/>
        <p:txBody>
          <a:bodyPr/>
          <a:lstStyle/>
          <a:p>
            <a:r>
              <a:rPr lang="en-US" altLang="ko-KR" dirty="0"/>
              <a:t>BIP-32 HD(Hierarchical Deterministic) Wallets [ </a:t>
            </a:r>
            <a:r>
              <a:rPr lang="ko-KR" altLang="en-US" dirty="0"/>
              <a:t>자식 키 파생</a:t>
            </a:r>
            <a:r>
              <a:rPr lang="en-US" altLang="ko-KR" dirty="0"/>
              <a:t>]</a:t>
            </a:r>
            <a:endParaRPr lang="ko-KR" altLang="en-US" dirty="0"/>
          </a:p>
        </p:txBody>
      </p:sp>
      <p:sp>
        <p:nvSpPr>
          <p:cNvPr id="4" name="TextBox 3">
            <a:extLst>
              <a:ext uri="{FF2B5EF4-FFF2-40B4-BE49-F238E27FC236}">
                <a16:creationId xmlns:a16="http://schemas.microsoft.com/office/drawing/2014/main" id="{DEE987EA-96A4-420D-93F3-AC86AEA61F3F}"/>
              </a:ext>
            </a:extLst>
          </p:cNvPr>
          <p:cNvSpPr txBox="1"/>
          <p:nvPr/>
        </p:nvSpPr>
        <p:spPr>
          <a:xfrm>
            <a:off x="978545"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개인 키</a:t>
            </a:r>
          </a:p>
        </p:txBody>
      </p:sp>
      <p:sp>
        <p:nvSpPr>
          <p:cNvPr id="5" name="TextBox 4">
            <a:extLst>
              <a:ext uri="{FF2B5EF4-FFF2-40B4-BE49-F238E27FC236}">
                <a16:creationId xmlns:a16="http://schemas.microsoft.com/office/drawing/2014/main" id="{BF489F0F-1810-43D1-A39E-027A00C573B1}"/>
              </a:ext>
            </a:extLst>
          </p:cNvPr>
          <p:cNvSpPr txBox="1"/>
          <p:nvPr/>
        </p:nvSpPr>
        <p:spPr>
          <a:xfrm>
            <a:off x="5485690" y="161726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부모 공개 키</a:t>
            </a:r>
          </a:p>
        </p:txBody>
      </p:sp>
      <p:sp>
        <p:nvSpPr>
          <p:cNvPr id="6" name="TextBox 5">
            <a:extLst>
              <a:ext uri="{FF2B5EF4-FFF2-40B4-BE49-F238E27FC236}">
                <a16:creationId xmlns:a16="http://schemas.microsoft.com/office/drawing/2014/main" id="{5CA9C50A-AACB-451F-B9F3-3B118A5842DA}"/>
              </a:ext>
            </a:extLst>
          </p:cNvPr>
          <p:cNvSpPr txBox="1"/>
          <p:nvPr/>
        </p:nvSpPr>
        <p:spPr>
          <a:xfrm>
            <a:off x="5485690"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공개 키</a:t>
            </a:r>
          </a:p>
        </p:txBody>
      </p:sp>
      <p:sp>
        <p:nvSpPr>
          <p:cNvPr id="7" name="TextBox 6">
            <a:extLst>
              <a:ext uri="{FF2B5EF4-FFF2-40B4-BE49-F238E27FC236}">
                <a16:creationId xmlns:a16="http://schemas.microsoft.com/office/drawing/2014/main" id="{54AB75D2-51A7-4768-AAD9-699CCB02472E}"/>
              </a:ext>
            </a:extLst>
          </p:cNvPr>
          <p:cNvSpPr txBox="1"/>
          <p:nvPr/>
        </p:nvSpPr>
        <p:spPr>
          <a:xfrm>
            <a:off x="978544" y="5217712"/>
            <a:ext cx="3034805" cy="707886"/>
          </a:xfrm>
          <a:prstGeom prst="rect">
            <a:avLst/>
          </a:prstGeom>
          <a:noFill/>
        </p:spPr>
        <p:txBody>
          <a:bodyPr wrap="none" rtlCol="0">
            <a:spAutoFit/>
          </a:bodyPr>
          <a:lstStyle/>
          <a:p>
            <a:r>
              <a:rPr lang="ko-KR" altLang="en-US" sz="4000" dirty="0">
                <a:solidFill>
                  <a:schemeClr val="bg1">
                    <a:lumMod val="85000"/>
                  </a:schemeClr>
                </a:solidFill>
                <a:latin typeface="Arial" panose="020B0604020202020204" pitchFamily="34" charset="0"/>
              </a:rPr>
              <a:t>자식 개인 키</a:t>
            </a:r>
          </a:p>
        </p:txBody>
      </p:sp>
      <p:cxnSp>
        <p:nvCxnSpPr>
          <p:cNvPr id="9" name="직선 화살표 연결선 8">
            <a:extLst>
              <a:ext uri="{FF2B5EF4-FFF2-40B4-BE49-F238E27FC236}">
                <a16:creationId xmlns:a16="http://schemas.microsoft.com/office/drawing/2014/main" id="{31EB6F9D-2237-4C9C-A93E-02EC2EFA3F65}"/>
              </a:ext>
            </a:extLst>
          </p:cNvPr>
          <p:cNvCxnSpPr>
            <a:stCxn id="5" idx="2"/>
            <a:endCxn id="6" idx="0"/>
          </p:cNvCxnSpPr>
          <p:nvPr/>
        </p:nvCxnSpPr>
        <p:spPr>
          <a:xfrm>
            <a:off x="7003093" y="2325148"/>
            <a:ext cx="0" cy="2892564"/>
          </a:xfrm>
          <a:prstGeom prst="straightConnector1">
            <a:avLst/>
          </a:prstGeom>
          <a:ln w="38100">
            <a:solidFill>
              <a:schemeClr val="bg1">
                <a:lumMod val="9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a:extLst>
              <a:ext uri="{FF2B5EF4-FFF2-40B4-BE49-F238E27FC236}">
                <a16:creationId xmlns:a16="http://schemas.microsoft.com/office/drawing/2014/main" id="{3A2409D3-CC84-4217-9294-18C9601D169C}"/>
              </a:ext>
            </a:extLst>
          </p:cNvPr>
          <p:cNvCxnSpPr>
            <a:cxnSpLocks/>
            <a:stCxn id="4" idx="3"/>
            <a:endCxn id="5" idx="1"/>
          </p:cNvCxnSpPr>
          <p:nvPr/>
        </p:nvCxnSpPr>
        <p:spPr>
          <a:xfrm>
            <a:off x="4013350" y="1971205"/>
            <a:ext cx="1472340"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2A71BBDC-3DF9-4FAA-93FB-9B9E3F38085A}"/>
              </a:ext>
            </a:extLst>
          </p:cNvPr>
          <p:cNvCxnSpPr>
            <a:cxnSpLocks/>
            <a:stCxn id="4" idx="2"/>
            <a:endCxn id="7" idx="0"/>
          </p:cNvCxnSpPr>
          <p:nvPr/>
        </p:nvCxnSpPr>
        <p:spPr>
          <a:xfrm flipH="1">
            <a:off x="2495947" y="2325148"/>
            <a:ext cx="1"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10C32FCC-C81C-4FA8-88F0-643BEB65AE94}"/>
              </a:ext>
            </a:extLst>
          </p:cNvPr>
          <p:cNvCxnSpPr>
            <a:cxnSpLocks/>
            <a:stCxn id="4" idx="2"/>
            <a:endCxn id="6" idx="0"/>
          </p:cNvCxnSpPr>
          <p:nvPr/>
        </p:nvCxnSpPr>
        <p:spPr>
          <a:xfrm>
            <a:off x="2495948" y="2325148"/>
            <a:ext cx="4507145" cy="2892564"/>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79ADC732-F545-4639-AB61-0875E3F36A48}"/>
              </a:ext>
            </a:extLst>
          </p:cNvPr>
          <p:cNvCxnSpPr>
            <a:cxnSpLocks/>
            <a:stCxn id="7" idx="3"/>
            <a:endCxn id="6" idx="1"/>
          </p:cNvCxnSpPr>
          <p:nvPr/>
        </p:nvCxnSpPr>
        <p:spPr>
          <a:xfrm>
            <a:off x="4013349" y="5571655"/>
            <a:ext cx="1472341" cy="0"/>
          </a:xfrm>
          <a:prstGeom prst="straightConnector1">
            <a:avLst/>
          </a:prstGeom>
          <a:ln w="381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64F4E69-DA5E-42FC-9654-61AD7FF12533}"/>
              </a:ext>
            </a:extLst>
          </p:cNvPr>
          <p:cNvSpPr txBox="1"/>
          <p:nvPr/>
        </p:nvSpPr>
        <p:spPr>
          <a:xfrm>
            <a:off x="7034896" y="2999629"/>
            <a:ext cx="4384534" cy="861774"/>
          </a:xfrm>
          <a:prstGeom prst="rect">
            <a:avLst/>
          </a:prstGeom>
          <a:noFill/>
        </p:spPr>
        <p:txBody>
          <a:bodyPr wrap="none" rtlCol="0">
            <a:spAutoFit/>
          </a:bodyPr>
          <a:lstStyle/>
          <a:p>
            <a:r>
              <a:rPr lang="ko-KR" altLang="en-US" sz="2500" dirty="0">
                <a:solidFill>
                  <a:schemeClr val="bg1">
                    <a:lumMod val="85000"/>
                  </a:schemeClr>
                </a:solidFill>
                <a:latin typeface="Arial" panose="020B0604020202020204" pitchFamily="34" charset="0"/>
              </a:rPr>
              <a:t>일반</a:t>
            </a:r>
            <a:r>
              <a:rPr lang="en-US" altLang="ko-KR" sz="2500" dirty="0">
                <a:solidFill>
                  <a:schemeClr val="bg1">
                    <a:lumMod val="85000"/>
                  </a:schemeClr>
                </a:solidFill>
                <a:latin typeface="Arial" panose="020B0604020202020204" pitchFamily="34" charset="0"/>
              </a:rPr>
              <a:t> </a:t>
            </a:r>
            <a:r>
              <a:rPr lang="ko-KR" altLang="en-US" sz="2500" dirty="0">
                <a:solidFill>
                  <a:schemeClr val="bg1">
                    <a:lumMod val="85000"/>
                  </a:schemeClr>
                </a:solidFill>
                <a:latin typeface="Arial" panose="020B0604020202020204" pitchFamily="34" charset="0"/>
              </a:rPr>
              <a:t>자식 </a:t>
            </a:r>
            <a:r>
              <a:rPr lang="ko-KR" altLang="en-US" sz="2500" dirty="0">
                <a:solidFill>
                  <a:srgbClr val="5AFA6E"/>
                </a:solidFill>
                <a:latin typeface="Arial" panose="020B0604020202020204" pitchFamily="34" charset="0"/>
              </a:rPr>
              <a:t>가능 </a:t>
            </a:r>
            <a:r>
              <a:rPr lang="en-US" altLang="ko-KR" sz="2500" dirty="0">
                <a:solidFill>
                  <a:srgbClr val="5AFA6E"/>
                </a:solidFill>
                <a:latin typeface="Arial" panose="020B0604020202020204" pitchFamily="34" charset="0"/>
              </a:rPr>
              <a:t>(0 ~ 2</a:t>
            </a:r>
            <a:r>
              <a:rPr lang="en-US" altLang="ko-KR" sz="2500" baseline="30000" dirty="0">
                <a:solidFill>
                  <a:srgbClr val="5AFA6E"/>
                </a:solidFill>
                <a:latin typeface="Arial" panose="020B0604020202020204" pitchFamily="34" charset="0"/>
              </a:rPr>
              <a:t>31</a:t>
            </a:r>
            <a:r>
              <a:rPr lang="en-US" altLang="ko-KR" sz="2500" dirty="0">
                <a:solidFill>
                  <a:srgbClr val="5AFA6E"/>
                </a:solidFill>
                <a:latin typeface="Arial" panose="020B0604020202020204" pitchFamily="34" charset="0"/>
              </a:rPr>
              <a:t>-1)</a:t>
            </a:r>
          </a:p>
          <a:p>
            <a:r>
              <a:rPr lang="ko-KR" altLang="en-US" sz="2500" dirty="0">
                <a:solidFill>
                  <a:schemeClr val="bg1">
                    <a:lumMod val="85000"/>
                  </a:schemeClr>
                </a:solidFill>
                <a:latin typeface="Arial" panose="020B0604020202020204" pitchFamily="34" charset="0"/>
              </a:rPr>
              <a:t>강화 자식 </a:t>
            </a:r>
            <a:r>
              <a:rPr lang="ko-KR" altLang="en-US" sz="2500" dirty="0">
                <a:solidFill>
                  <a:srgbClr val="EF296B"/>
                </a:solidFill>
                <a:latin typeface="Arial" panose="020B0604020202020204" pitchFamily="34" charset="0"/>
              </a:rPr>
              <a:t>불가능 </a:t>
            </a:r>
            <a:r>
              <a:rPr lang="en-US" altLang="ko-KR" sz="2500" dirty="0">
                <a:solidFill>
                  <a:srgbClr val="EF296B"/>
                </a:solidFill>
                <a:latin typeface="Arial" panose="020B0604020202020204" pitchFamily="34" charset="0"/>
              </a:rPr>
              <a:t>(2</a:t>
            </a:r>
            <a:r>
              <a:rPr lang="en-US" altLang="ko-KR" sz="2500" baseline="30000" dirty="0">
                <a:solidFill>
                  <a:srgbClr val="EF296B"/>
                </a:solidFill>
                <a:latin typeface="Arial" panose="020B0604020202020204" pitchFamily="34" charset="0"/>
              </a:rPr>
              <a:t>31</a:t>
            </a:r>
            <a:r>
              <a:rPr lang="en-US" altLang="ko-KR" sz="2500" dirty="0">
                <a:solidFill>
                  <a:srgbClr val="EF296B"/>
                </a:solidFill>
                <a:latin typeface="Arial" panose="020B0604020202020204" pitchFamily="34" charset="0"/>
              </a:rPr>
              <a:t> ~ 2</a:t>
            </a:r>
            <a:r>
              <a:rPr lang="en-US" altLang="ko-KR" sz="2500" baseline="30000" dirty="0">
                <a:solidFill>
                  <a:srgbClr val="EF296B"/>
                </a:solidFill>
                <a:latin typeface="Arial" panose="020B0604020202020204" pitchFamily="34" charset="0"/>
              </a:rPr>
              <a:t>3</a:t>
            </a:r>
            <a:r>
              <a:rPr lang="en-US" altLang="ko-KR" sz="2500" dirty="0">
                <a:solidFill>
                  <a:srgbClr val="EF296B"/>
                </a:solidFill>
                <a:latin typeface="Arial" panose="020B0604020202020204" pitchFamily="34" charset="0"/>
              </a:rPr>
              <a:t>-1)</a:t>
            </a:r>
            <a:endParaRPr lang="ko-KR" altLang="en-US" sz="2500" dirty="0">
              <a:solidFill>
                <a:srgbClr val="EF296B"/>
              </a:solidFill>
              <a:latin typeface="Arial" panose="020B0604020202020204" pitchFamily="34" charset="0"/>
            </a:endParaRPr>
          </a:p>
        </p:txBody>
      </p:sp>
    </p:spTree>
    <p:extLst>
      <p:ext uri="{BB962C8B-B14F-4D97-AF65-F5344CB8AC3E}">
        <p14:creationId xmlns:p14="http://schemas.microsoft.com/office/powerpoint/2010/main" val="36652537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3FA4AE7C-09B2-4A1F-B8A5-7A357474B181}"/>
              </a:ext>
            </a:extLst>
          </p:cNvPr>
          <p:cNvSpPr/>
          <p:nvPr/>
        </p:nvSpPr>
        <p:spPr>
          <a:xfrm>
            <a:off x="2003729" y="2504646"/>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E61B388E-3D4D-444B-9DBC-3A6BC7F28ECE}"/>
              </a:ext>
            </a:extLst>
          </p:cNvPr>
          <p:cNvSpPr/>
          <p:nvPr/>
        </p:nvSpPr>
        <p:spPr>
          <a:xfrm>
            <a:off x="4614407" y="2505185"/>
            <a:ext cx="5573864" cy="707681"/>
          </a:xfrm>
          <a:custGeom>
            <a:avLst/>
            <a:gdLst>
              <a:gd name="connsiteX0" fmla="*/ 0 w 5573864"/>
              <a:gd name="connsiteY0" fmla="*/ 691778 h 707681"/>
              <a:gd name="connsiteX1" fmla="*/ 3601941 w 5573864"/>
              <a:gd name="connsiteY1" fmla="*/ 15 h 707681"/>
              <a:gd name="connsiteX2" fmla="*/ 5573864 w 5573864"/>
              <a:gd name="connsiteY2" fmla="*/ 707681 h 707681"/>
            </a:gdLst>
            <a:ahLst/>
            <a:cxnLst>
              <a:cxn ang="0">
                <a:pos x="connsiteX0" y="connsiteY0"/>
              </a:cxn>
              <a:cxn ang="0">
                <a:pos x="connsiteX1" y="connsiteY1"/>
              </a:cxn>
              <a:cxn ang="0">
                <a:pos x="connsiteX2" y="connsiteY2"/>
              </a:cxn>
            </a:cxnLst>
            <a:rect l="l" t="t" r="r" b="b"/>
            <a:pathLst>
              <a:path w="5573864" h="707681">
                <a:moveTo>
                  <a:pt x="0" y="691778"/>
                </a:moveTo>
                <a:cubicBezTo>
                  <a:pt x="1336482" y="344571"/>
                  <a:pt x="2672964" y="-2636"/>
                  <a:pt x="3601941" y="15"/>
                </a:cubicBezTo>
                <a:cubicBezTo>
                  <a:pt x="4530918" y="2665"/>
                  <a:pt x="5351228" y="581785"/>
                  <a:pt x="5573864" y="707681"/>
                </a:cubicBezTo>
              </a:path>
            </a:pathLst>
          </a:custGeom>
          <a:noFill/>
          <a:ln>
            <a:solidFill>
              <a:srgbClr val="3F3F3F"/>
            </a:solidFill>
            <a:prstDash val="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일반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967594" y="668464"/>
            <a:ext cx="4503156"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보안서버</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299CF0A8-0156-4C7A-AE58-779B35ECF09C}"/>
              </a:ext>
            </a:extLst>
          </p:cNvPr>
          <p:cNvSpPr txBox="1"/>
          <p:nvPr/>
        </p:nvSpPr>
        <p:spPr>
          <a:xfrm>
            <a:off x="6730386" y="668464"/>
            <a:ext cx="4502771"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r>
              <a:rPr lang="en-US" altLang="ko-KR" sz="3000" dirty="0">
                <a:solidFill>
                  <a:schemeClr val="bg1">
                    <a:lumMod val="85000"/>
                  </a:schemeClr>
                </a:solidFill>
                <a:latin typeface="Arial" panose="020B0604020202020204" pitchFamily="34" charset="0"/>
              </a:rPr>
              <a:t>(</a:t>
            </a:r>
            <a:r>
              <a:rPr lang="ko-KR" altLang="en-US" sz="3000" dirty="0">
                <a:solidFill>
                  <a:schemeClr val="bg1">
                    <a:lumMod val="85000"/>
                  </a:schemeClr>
                </a:solidFill>
                <a:latin typeface="Arial" panose="020B0604020202020204" pitchFamily="34" charset="0"/>
              </a:rPr>
              <a:t>일반 </a:t>
            </a:r>
            <a:r>
              <a:rPr lang="en-US" altLang="ko-KR" sz="3000" dirty="0">
                <a:solidFill>
                  <a:schemeClr val="bg1">
                    <a:lumMod val="85000"/>
                  </a:schemeClr>
                </a:solidFill>
                <a:latin typeface="Arial" panose="020B0604020202020204" pitchFamily="34" charset="0"/>
              </a:rPr>
              <a:t>App)</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605634E5-8730-4947-8745-B27DADA24585}"/>
              </a:ext>
            </a:extLst>
          </p:cNvPr>
          <p:cNvSpPr txBox="1"/>
          <p:nvPr/>
        </p:nvSpPr>
        <p:spPr>
          <a:xfrm>
            <a:off x="1329100"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4084492"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7094326" y="3162618"/>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9849717" y="3162615"/>
            <a:ext cx="1024639" cy="906366"/>
          </a:xfrm>
          <a:prstGeom prst="rect">
            <a:avLst/>
          </a:prstGeom>
          <a:noFill/>
        </p:spPr>
        <p:txBody>
          <a:bodyPr wrap="none" tIns="144000" bIns="144000" rtlCol="0">
            <a:spAutoFit/>
          </a:bodyPr>
          <a:lstStyle/>
          <a:p>
            <a:pPr algn="ctr"/>
            <a:r>
              <a:rPr lang="en-US" altLang="ko-KR" sz="2000" dirty="0">
                <a:solidFill>
                  <a:schemeClr val="bg1">
                    <a:lumMod val="85000"/>
                  </a:schemeClr>
                </a:solidFill>
                <a:latin typeface="Arial" panose="020B0604020202020204" pitchFamily="34" charset="0"/>
              </a:rPr>
              <a:t>M/1</a:t>
            </a:r>
          </a:p>
          <a:p>
            <a:pPr algn="ctr"/>
            <a:r>
              <a:rPr lang="ko-KR" altLang="en-US" sz="2000" dirty="0">
                <a:solidFill>
                  <a:schemeClr val="bg1">
                    <a:lumMod val="85000"/>
                  </a:schemeClr>
                </a:solidFill>
                <a:latin typeface="Arial" panose="020B0604020202020204" pitchFamily="34" charset="0"/>
              </a:rPr>
              <a:t>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691156"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2101771"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488535"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899152"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452888" y="4651805"/>
            <a:ext cx="857927"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863503" y="4651805"/>
            <a:ext cx="857928"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32132"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42748" y="4651805"/>
            <a:ext cx="1326004" cy="783255"/>
          </a:xfrm>
          <a:prstGeom prst="rect">
            <a:avLst/>
          </a:prstGeom>
          <a:noFill/>
        </p:spPr>
        <p:txBody>
          <a:bodyPr wrap="none" tIns="144000" bIns="144000" rtlCol="0">
            <a:spAutoFit/>
          </a:bodyPr>
          <a:lstStyle/>
          <a:p>
            <a:pPr algn="ctr"/>
            <a:r>
              <a:rPr lang="en-US" altLang="ko-KR" sz="1600" dirty="0">
                <a:solidFill>
                  <a:schemeClr val="bg1">
                    <a:lumMod val="85000"/>
                  </a:schemeClr>
                </a:solidFill>
                <a:latin typeface="Arial" panose="020B0604020202020204" pitchFamily="34" charset="0"/>
              </a:rPr>
              <a:t>M/1/1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20" y="1882606"/>
            <a:ext cx="1377752"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2" y="1882606"/>
            <a:ext cx="1377640"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20120" y="4068984"/>
            <a:ext cx="721300"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20" y="4068984"/>
            <a:ext cx="689315"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17499" y="4068981"/>
            <a:ext cx="6793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4068981"/>
            <a:ext cx="731304"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6" y="1882606"/>
            <a:ext cx="1375126" cy="1280012"/>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a:endCxn id="14" idx="0"/>
          </p:cNvCxnSpPr>
          <p:nvPr/>
        </p:nvCxnSpPr>
        <p:spPr>
          <a:xfrm>
            <a:off x="8981772" y="1882606"/>
            <a:ext cx="1380265" cy="128000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81852" y="4068984"/>
            <a:ext cx="724794"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6" y="4068984"/>
            <a:ext cx="685821" cy="582821"/>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95134" y="4068981"/>
            <a:ext cx="66690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7" y="4068981"/>
            <a:ext cx="743713" cy="58282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5470750" y="1529977"/>
            <a:ext cx="1259636" cy="0"/>
          </a:xfrm>
          <a:prstGeom prst="straightConnector1">
            <a:avLst/>
          </a:prstGeom>
          <a:ln w="19050">
            <a:solidFill>
              <a:schemeClr val="bg1">
                <a:lumMod val="8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2C95897-0530-494D-A22E-22D05471DFCF}"/>
              </a:ext>
            </a:extLst>
          </p:cNvPr>
          <p:cNvSpPr txBox="1"/>
          <p:nvPr/>
        </p:nvSpPr>
        <p:spPr>
          <a:xfrm>
            <a:off x="9454336" y="1869421"/>
            <a:ext cx="1651414" cy="369332"/>
          </a:xfrm>
          <a:prstGeom prst="rect">
            <a:avLst/>
          </a:prstGeom>
          <a:noFill/>
        </p:spPr>
        <p:txBody>
          <a:bodyPr wrap="none" rtlCol="0">
            <a:spAutoFit/>
          </a:bodyPr>
          <a:lstStyle/>
          <a:p>
            <a:r>
              <a:rPr lang="ko-KR" altLang="en-US" dirty="0">
                <a:solidFill>
                  <a:srgbClr val="00C8EB"/>
                </a:solidFill>
              </a:rPr>
              <a:t>개인키 불필요</a:t>
            </a:r>
          </a:p>
        </p:txBody>
      </p:sp>
    </p:spTree>
    <p:extLst>
      <p:ext uri="{BB962C8B-B14F-4D97-AF65-F5344CB8AC3E}">
        <p14:creationId xmlns:p14="http://schemas.microsoft.com/office/powerpoint/2010/main" val="227475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P spid="5" grpId="0"/>
      <p:bldP spid="7" grpId="0"/>
      <p:bldP spid="8" grpId="0"/>
      <p:bldP spid="13" grpId="0"/>
      <p:bldP spid="14" grpId="0"/>
      <p:bldP spid="9" grpId="0"/>
      <p:bldP spid="10" grpId="0"/>
      <p:bldP spid="11" grpId="0"/>
      <p:bldP spid="12" grpId="0"/>
      <p:bldP spid="24" grpId="0"/>
      <p:bldP spid="25" grpId="0"/>
      <p:bldP spid="26" grpId="0"/>
      <p:bldP spid="27" grpId="0"/>
      <p:bldP spid="15"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직선 연결선 71">
            <a:extLst>
              <a:ext uri="{FF2B5EF4-FFF2-40B4-BE49-F238E27FC236}">
                <a16:creationId xmlns:a16="http://schemas.microsoft.com/office/drawing/2014/main" id="{CC419A61-49B3-4DB4-9481-507D4E4FE274}"/>
              </a:ext>
            </a:extLst>
          </p:cNvPr>
          <p:cNvCxnSpPr/>
          <p:nvPr/>
        </p:nvCxnSpPr>
        <p:spPr>
          <a:xfrm>
            <a:off x="6096000" y="657225"/>
            <a:ext cx="0" cy="587874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4564EAE7-5440-466B-B58A-F77466A76EF5}"/>
              </a:ext>
            </a:extLst>
          </p:cNvPr>
          <p:cNvSpPr>
            <a:spLocks noGrp="1"/>
          </p:cNvSpPr>
          <p:nvPr>
            <p:ph type="title"/>
          </p:nvPr>
        </p:nvSpPr>
        <p:spPr/>
        <p:txBody>
          <a:bodyPr/>
          <a:lstStyle/>
          <a:p>
            <a:r>
              <a:rPr lang="en-US" altLang="ko-KR" dirty="0"/>
              <a:t>BIP-32 HD(Hierarchical Deterministic) Wallets [ </a:t>
            </a:r>
            <a:r>
              <a:rPr lang="ko-KR" altLang="en-US" dirty="0"/>
              <a:t>강화 자식 키 파생 </a:t>
            </a:r>
            <a:r>
              <a:rPr lang="en-US" altLang="ko-KR" dirty="0"/>
              <a:t>]</a:t>
            </a:r>
            <a:endParaRPr lang="ko-KR" altLang="en-US" dirty="0"/>
          </a:p>
        </p:txBody>
      </p:sp>
      <p:sp>
        <p:nvSpPr>
          <p:cNvPr id="4" name="TextBox 3">
            <a:extLst>
              <a:ext uri="{FF2B5EF4-FFF2-40B4-BE49-F238E27FC236}">
                <a16:creationId xmlns:a16="http://schemas.microsoft.com/office/drawing/2014/main" id="{6075B3B5-9DF4-4517-97A2-1D2A79470CB6}"/>
              </a:ext>
            </a:extLst>
          </p:cNvPr>
          <p:cNvSpPr txBox="1"/>
          <p:nvPr/>
        </p:nvSpPr>
        <p:spPr>
          <a:xfrm>
            <a:off x="18652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개인 키</a:t>
            </a:r>
          </a:p>
        </p:txBody>
      </p:sp>
      <p:sp>
        <p:nvSpPr>
          <p:cNvPr id="5" name="TextBox 4">
            <a:extLst>
              <a:ext uri="{FF2B5EF4-FFF2-40B4-BE49-F238E27FC236}">
                <a16:creationId xmlns:a16="http://schemas.microsoft.com/office/drawing/2014/main" id="{299CF0A8-0156-4C7A-AE58-779B35ECF09C}"/>
              </a:ext>
            </a:extLst>
          </p:cNvPr>
          <p:cNvSpPr txBox="1"/>
          <p:nvPr/>
        </p:nvSpPr>
        <p:spPr>
          <a:xfrm>
            <a:off x="7627873" y="668462"/>
            <a:ext cx="2707793" cy="1214142"/>
          </a:xfrm>
          <a:prstGeom prst="rect">
            <a:avLst/>
          </a:prstGeom>
          <a:noFill/>
        </p:spPr>
        <p:txBody>
          <a:bodyPr wrap="none" tIns="144000" bIns="144000" rtlCol="0">
            <a:spAutoFit/>
          </a:bodyPr>
          <a:lstStyle/>
          <a:p>
            <a:pPr algn="ctr"/>
            <a:r>
              <a:rPr lang="en-US" altLang="ko-KR" sz="3000" dirty="0">
                <a:solidFill>
                  <a:schemeClr val="bg1">
                    <a:lumMod val="85000"/>
                  </a:schemeClr>
                </a:solidFill>
                <a:latin typeface="Arial" panose="020B0604020202020204" pitchFamily="34" charset="0"/>
              </a:rPr>
              <a:t>M</a:t>
            </a:r>
          </a:p>
          <a:p>
            <a:pPr algn="ctr"/>
            <a:r>
              <a:rPr lang="ko-KR" altLang="en-US" sz="3000" dirty="0">
                <a:solidFill>
                  <a:schemeClr val="bg1">
                    <a:lumMod val="85000"/>
                  </a:schemeClr>
                </a:solidFill>
                <a:latin typeface="Arial" panose="020B0604020202020204" pitchFamily="34" charset="0"/>
              </a:rPr>
              <a:t>마스터 공개 키</a:t>
            </a:r>
          </a:p>
        </p:txBody>
      </p:sp>
      <p:sp>
        <p:nvSpPr>
          <p:cNvPr id="7" name="TextBox 6">
            <a:extLst>
              <a:ext uri="{FF2B5EF4-FFF2-40B4-BE49-F238E27FC236}">
                <a16:creationId xmlns:a16="http://schemas.microsoft.com/office/drawing/2014/main" id="{605634E5-8730-4947-8745-B27DADA24585}"/>
              </a:ext>
            </a:extLst>
          </p:cNvPr>
          <p:cNvSpPr txBox="1"/>
          <p:nvPr/>
        </p:nvSpPr>
        <p:spPr>
          <a:xfrm>
            <a:off x="1037352"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개인 키</a:t>
            </a:r>
          </a:p>
        </p:txBody>
      </p:sp>
      <p:sp>
        <p:nvSpPr>
          <p:cNvPr id="8" name="TextBox 7">
            <a:extLst>
              <a:ext uri="{FF2B5EF4-FFF2-40B4-BE49-F238E27FC236}">
                <a16:creationId xmlns:a16="http://schemas.microsoft.com/office/drawing/2014/main" id="{288E95E2-883C-404B-84B3-795177972313}"/>
              </a:ext>
            </a:extLst>
          </p:cNvPr>
          <p:cNvSpPr txBox="1"/>
          <p:nvPr/>
        </p:nvSpPr>
        <p:spPr>
          <a:xfrm>
            <a:off x="3792745" y="4729033"/>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a:t>
            </a:r>
          </a:p>
        </p:txBody>
      </p:sp>
      <p:sp>
        <p:nvSpPr>
          <p:cNvPr id="13" name="TextBox 12">
            <a:extLst>
              <a:ext uri="{FF2B5EF4-FFF2-40B4-BE49-F238E27FC236}">
                <a16:creationId xmlns:a16="http://schemas.microsoft.com/office/drawing/2014/main" id="{37C04672-2EF8-48E9-97CB-E1703CC9FBBE}"/>
              </a:ext>
            </a:extLst>
          </p:cNvPr>
          <p:cNvSpPr txBox="1"/>
          <p:nvPr/>
        </p:nvSpPr>
        <p:spPr>
          <a:xfrm>
            <a:off x="6802577" y="2924088"/>
            <a:ext cx="1608133"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a:t>
            </a:r>
          </a:p>
          <a:p>
            <a:pPr algn="ctr"/>
            <a:r>
              <a:rPr lang="ko-KR" altLang="en-US" sz="2000" dirty="0">
                <a:solidFill>
                  <a:schemeClr val="bg1">
                    <a:lumMod val="85000"/>
                  </a:schemeClr>
                </a:solidFill>
                <a:latin typeface="Arial" panose="020B0604020202020204" pitchFamily="34" charset="0"/>
              </a:rPr>
              <a:t>일반 공개 키</a:t>
            </a:r>
          </a:p>
        </p:txBody>
      </p:sp>
      <p:sp>
        <p:nvSpPr>
          <p:cNvPr id="14" name="TextBox 13">
            <a:extLst>
              <a:ext uri="{FF2B5EF4-FFF2-40B4-BE49-F238E27FC236}">
                <a16:creationId xmlns:a16="http://schemas.microsoft.com/office/drawing/2014/main" id="{D2877C78-81DB-4FDD-BACA-899E515C6064}"/>
              </a:ext>
            </a:extLst>
          </p:cNvPr>
          <p:cNvSpPr txBox="1"/>
          <p:nvPr/>
        </p:nvSpPr>
        <p:spPr>
          <a:xfrm>
            <a:off x="8974478" y="4729033"/>
            <a:ext cx="2775119" cy="688256"/>
          </a:xfrm>
          <a:prstGeom prst="rect">
            <a:avLst/>
          </a:prstGeom>
          <a:noFill/>
        </p:spPr>
        <p:txBody>
          <a:bodyPr wrap="none" tIns="36000" bIns="36000" rtlCol="0">
            <a:spAutoFit/>
          </a:bodyPr>
          <a:lstStyle/>
          <a:p>
            <a:pPr algn="ctr"/>
            <a:r>
              <a:rPr lang="en-US" altLang="ko-KR" sz="2000" dirty="0">
                <a:solidFill>
                  <a:schemeClr val="bg1">
                    <a:lumMod val="85000"/>
                  </a:schemeClr>
                </a:solidFill>
                <a:latin typeface="Arial" panose="020B0604020202020204" pitchFamily="34" charset="0"/>
              </a:rPr>
              <a:t>M/0/0</a:t>
            </a:r>
            <a:r>
              <a:rPr lang="en-US" altLang="ko-KR" sz="2000" b="1" dirty="0">
                <a:solidFill>
                  <a:srgbClr val="EF296B"/>
                </a:solidFill>
                <a:latin typeface="Arial" panose="020B0604020202020204" pitchFamily="34" charset="0"/>
              </a:rPr>
              <a:t>'</a:t>
            </a:r>
          </a:p>
          <a:p>
            <a:pPr algn="ctr"/>
            <a:r>
              <a:rPr lang="ko-KR" altLang="en-US" sz="2000" dirty="0">
                <a:solidFill>
                  <a:schemeClr val="bg1">
                    <a:lumMod val="85000"/>
                  </a:schemeClr>
                </a:solidFill>
                <a:latin typeface="Arial" panose="020B0604020202020204" pitchFamily="34" charset="0"/>
              </a:rPr>
              <a:t>강화 개인 키의 공개 키</a:t>
            </a:r>
          </a:p>
        </p:txBody>
      </p:sp>
      <p:sp>
        <p:nvSpPr>
          <p:cNvPr id="9" name="TextBox 8">
            <a:extLst>
              <a:ext uri="{FF2B5EF4-FFF2-40B4-BE49-F238E27FC236}">
                <a16:creationId xmlns:a16="http://schemas.microsoft.com/office/drawing/2014/main" id="{A937003C-9CCB-429C-B47B-E04E868F752B}"/>
              </a:ext>
            </a:extLst>
          </p:cNvPr>
          <p:cNvSpPr txBox="1"/>
          <p:nvPr/>
        </p:nvSpPr>
        <p:spPr>
          <a:xfrm>
            <a:off x="441214"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개인 키</a:t>
            </a:r>
          </a:p>
        </p:txBody>
      </p:sp>
      <p:sp>
        <p:nvSpPr>
          <p:cNvPr id="10" name="TextBox 9">
            <a:extLst>
              <a:ext uri="{FF2B5EF4-FFF2-40B4-BE49-F238E27FC236}">
                <a16:creationId xmlns:a16="http://schemas.microsoft.com/office/drawing/2014/main" id="{32A592C0-95FF-44DA-92E0-25BD8D6FE22B}"/>
              </a:ext>
            </a:extLst>
          </p:cNvPr>
          <p:cNvSpPr txBox="1"/>
          <p:nvPr/>
        </p:nvSpPr>
        <p:spPr>
          <a:xfrm>
            <a:off x="1851831"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m/0/1</a:t>
            </a:r>
          </a:p>
          <a:p>
            <a:pPr algn="ctr"/>
            <a:r>
              <a:rPr lang="ko-KR" altLang="en-US" sz="1600" dirty="0">
                <a:solidFill>
                  <a:schemeClr val="bg1">
                    <a:lumMod val="85000"/>
                  </a:schemeClr>
                </a:solidFill>
                <a:latin typeface="Arial" panose="020B0604020202020204" pitchFamily="34" charset="0"/>
              </a:rPr>
              <a:t>일반 개인 키</a:t>
            </a:r>
          </a:p>
        </p:txBody>
      </p:sp>
      <p:sp>
        <p:nvSpPr>
          <p:cNvPr id="11" name="TextBox 10">
            <a:extLst>
              <a:ext uri="{FF2B5EF4-FFF2-40B4-BE49-F238E27FC236}">
                <a16:creationId xmlns:a16="http://schemas.microsoft.com/office/drawing/2014/main" id="{C05E1F3E-BD9F-48E9-A451-7A1E1C8D519F}"/>
              </a:ext>
            </a:extLst>
          </p:cNvPr>
          <p:cNvSpPr txBox="1"/>
          <p:nvPr/>
        </p:nvSpPr>
        <p:spPr>
          <a:xfrm>
            <a:off x="3238595"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12" name="TextBox 11">
            <a:extLst>
              <a:ext uri="{FF2B5EF4-FFF2-40B4-BE49-F238E27FC236}">
                <a16:creationId xmlns:a16="http://schemas.microsoft.com/office/drawing/2014/main" id="{4BBE28CB-88D4-473B-9F7B-B5CFD47E76F0}"/>
              </a:ext>
            </a:extLst>
          </p:cNvPr>
          <p:cNvSpPr txBox="1"/>
          <p:nvPr/>
        </p:nvSpPr>
        <p:spPr>
          <a:xfrm>
            <a:off x="4649212"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sp>
        <p:nvSpPr>
          <p:cNvPr id="24" name="TextBox 23">
            <a:extLst>
              <a:ext uri="{FF2B5EF4-FFF2-40B4-BE49-F238E27FC236}">
                <a16:creationId xmlns:a16="http://schemas.microsoft.com/office/drawing/2014/main" id="{5CDDD739-E30E-44A2-A744-0B22CBFDCE2A}"/>
              </a:ext>
            </a:extLst>
          </p:cNvPr>
          <p:cNvSpPr txBox="1"/>
          <p:nvPr/>
        </p:nvSpPr>
        <p:spPr>
          <a:xfrm>
            <a:off x="6202946"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5" name="TextBox 24">
            <a:extLst>
              <a:ext uri="{FF2B5EF4-FFF2-40B4-BE49-F238E27FC236}">
                <a16:creationId xmlns:a16="http://schemas.microsoft.com/office/drawing/2014/main" id="{6785A582-0D6C-47D2-86C5-0813847C7289}"/>
              </a:ext>
            </a:extLst>
          </p:cNvPr>
          <p:cNvSpPr txBox="1"/>
          <p:nvPr/>
        </p:nvSpPr>
        <p:spPr>
          <a:xfrm>
            <a:off x="7613563" y="4182699"/>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p>
          <a:p>
            <a:pPr algn="ctr"/>
            <a:r>
              <a:rPr lang="ko-KR" altLang="en-US" sz="1600" dirty="0">
                <a:solidFill>
                  <a:schemeClr val="bg1">
                    <a:lumMod val="85000"/>
                  </a:schemeClr>
                </a:solidFill>
                <a:latin typeface="Arial" panose="020B0604020202020204" pitchFamily="34" charset="0"/>
              </a:rPr>
              <a:t>일반 공개 키</a:t>
            </a:r>
          </a:p>
        </p:txBody>
      </p:sp>
      <p:sp>
        <p:nvSpPr>
          <p:cNvPr id="26" name="TextBox 25">
            <a:extLst>
              <a:ext uri="{FF2B5EF4-FFF2-40B4-BE49-F238E27FC236}">
                <a16:creationId xmlns:a16="http://schemas.microsoft.com/office/drawing/2014/main" id="{F69D4B8F-0C53-4334-A63F-E62076201B74}"/>
              </a:ext>
            </a:extLst>
          </p:cNvPr>
          <p:cNvSpPr txBox="1"/>
          <p:nvPr/>
        </p:nvSpPr>
        <p:spPr>
          <a:xfrm>
            <a:off x="9016230"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/0</a:t>
            </a:r>
          </a:p>
          <a:p>
            <a:pPr algn="ctr"/>
            <a:r>
              <a:rPr lang="ko-KR" altLang="en-US" sz="1600" dirty="0">
                <a:solidFill>
                  <a:schemeClr val="bg1">
                    <a:lumMod val="85000"/>
                  </a:schemeClr>
                </a:solidFill>
                <a:latin typeface="Arial" panose="020B0604020202020204" pitchFamily="34" charset="0"/>
              </a:rPr>
              <a:t>일반 개인 키</a:t>
            </a:r>
          </a:p>
        </p:txBody>
      </p:sp>
      <p:sp>
        <p:nvSpPr>
          <p:cNvPr id="27" name="TextBox 26">
            <a:extLst>
              <a:ext uri="{FF2B5EF4-FFF2-40B4-BE49-F238E27FC236}">
                <a16:creationId xmlns:a16="http://schemas.microsoft.com/office/drawing/2014/main" id="{FC0FEDDD-B505-484A-B59A-9F5155C5CA3E}"/>
              </a:ext>
            </a:extLst>
          </p:cNvPr>
          <p:cNvSpPr txBox="1"/>
          <p:nvPr/>
        </p:nvSpPr>
        <p:spPr>
          <a:xfrm>
            <a:off x="10426846" y="5987644"/>
            <a:ext cx="1326004" cy="565146"/>
          </a:xfrm>
          <a:prstGeom prst="rect">
            <a:avLst/>
          </a:prstGeom>
          <a:noFill/>
        </p:spPr>
        <p:txBody>
          <a:bodyPr wrap="none" tIns="36000" bIns="36000" rtlCol="0">
            <a:spAutoFit/>
          </a:bodyPr>
          <a:lstStyle/>
          <a:p>
            <a:pPr algn="ctr"/>
            <a:r>
              <a:rPr lang="en-US" altLang="ko-KR" sz="1600" dirty="0">
                <a:solidFill>
                  <a:schemeClr val="bg1">
                    <a:lumMod val="85000"/>
                  </a:schemeClr>
                </a:solidFill>
                <a:latin typeface="Arial" panose="020B0604020202020204" pitchFamily="34" charset="0"/>
              </a:rPr>
              <a:t>M/0/0</a:t>
            </a:r>
            <a:r>
              <a:rPr lang="en-US" altLang="ko-KR" sz="1600" b="1" dirty="0">
                <a:solidFill>
                  <a:srgbClr val="EF296B"/>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/1</a:t>
            </a:r>
          </a:p>
          <a:p>
            <a:pPr algn="ctr"/>
            <a:r>
              <a:rPr lang="ko-KR" altLang="en-US" sz="1600" dirty="0">
                <a:solidFill>
                  <a:schemeClr val="bg1">
                    <a:lumMod val="85000"/>
                  </a:schemeClr>
                </a:solidFill>
                <a:latin typeface="Arial" panose="020B0604020202020204" pitchFamily="34" charset="0"/>
              </a:rPr>
              <a:t>일반 개인 키</a:t>
            </a:r>
          </a:p>
        </p:txBody>
      </p:sp>
      <p:cxnSp>
        <p:nvCxnSpPr>
          <p:cNvPr id="31" name="직선 화살표 연결선 30">
            <a:extLst>
              <a:ext uri="{FF2B5EF4-FFF2-40B4-BE49-F238E27FC236}">
                <a16:creationId xmlns:a16="http://schemas.microsoft.com/office/drawing/2014/main" id="{B04FDBF1-C0CA-4A7F-808E-5765BB7F22A6}"/>
              </a:ext>
            </a:extLst>
          </p:cNvPr>
          <p:cNvCxnSpPr>
            <a:stCxn id="4" idx="2"/>
            <a:endCxn id="7" idx="0"/>
          </p:cNvCxnSpPr>
          <p:nvPr/>
        </p:nvCxnSpPr>
        <p:spPr>
          <a:xfrm flipH="1">
            <a:off x="1841419" y="1882604"/>
            <a:ext cx="1377751"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DA8F477B-2675-471E-908A-255F7E6E6F9E}"/>
              </a:ext>
            </a:extLst>
          </p:cNvPr>
          <p:cNvCxnSpPr>
            <a:cxnSpLocks/>
            <a:stCxn id="4" idx="2"/>
            <a:endCxn id="8" idx="0"/>
          </p:cNvCxnSpPr>
          <p:nvPr/>
        </p:nvCxnSpPr>
        <p:spPr>
          <a:xfrm>
            <a:off x="3219170" y="1882604"/>
            <a:ext cx="1377642" cy="2846429"/>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6EDCBB64-E468-487A-8865-453A244A9D36}"/>
              </a:ext>
            </a:extLst>
          </p:cNvPr>
          <p:cNvCxnSpPr>
            <a:cxnSpLocks/>
            <a:stCxn id="7" idx="2"/>
            <a:endCxn id="9" idx="0"/>
          </p:cNvCxnSpPr>
          <p:nvPr/>
        </p:nvCxnSpPr>
        <p:spPr>
          <a:xfrm flipH="1">
            <a:off x="1104216" y="3612344"/>
            <a:ext cx="737203"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8DFAB53A-A06E-4A6E-B0F4-7184C982AE0F}"/>
              </a:ext>
            </a:extLst>
          </p:cNvPr>
          <p:cNvCxnSpPr>
            <a:cxnSpLocks/>
            <a:stCxn id="7" idx="2"/>
            <a:endCxn id="10" idx="0"/>
          </p:cNvCxnSpPr>
          <p:nvPr/>
        </p:nvCxnSpPr>
        <p:spPr>
          <a:xfrm>
            <a:off x="1841419" y="3612344"/>
            <a:ext cx="673414"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5A2BA82D-DB9A-43C9-B78F-4D2F8487A4D1}"/>
              </a:ext>
            </a:extLst>
          </p:cNvPr>
          <p:cNvCxnSpPr>
            <a:cxnSpLocks/>
            <a:stCxn id="8" idx="2"/>
            <a:endCxn id="11" idx="0"/>
          </p:cNvCxnSpPr>
          <p:nvPr/>
        </p:nvCxnSpPr>
        <p:spPr>
          <a:xfrm flipH="1">
            <a:off x="3901597" y="5417289"/>
            <a:ext cx="695215"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F285BF9A-401A-4961-B0B7-FE3424FE5E9A}"/>
              </a:ext>
            </a:extLst>
          </p:cNvPr>
          <p:cNvCxnSpPr>
            <a:cxnSpLocks/>
            <a:stCxn id="8" idx="2"/>
            <a:endCxn id="12" idx="0"/>
          </p:cNvCxnSpPr>
          <p:nvPr/>
        </p:nvCxnSpPr>
        <p:spPr>
          <a:xfrm>
            <a:off x="4596812" y="5417289"/>
            <a:ext cx="715402"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D519418-9350-46F8-A343-49C079841C3D}"/>
              </a:ext>
            </a:extLst>
          </p:cNvPr>
          <p:cNvCxnSpPr>
            <a:cxnSpLocks/>
            <a:stCxn id="5" idx="2"/>
            <a:endCxn id="13" idx="0"/>
          </p:cNvCxnSpPr>
          <p:nvPr/>
        </p:nvCxnSpPr>
        <p:spPr>
          <a:xfrm flipH="1">
            <a:off x="7606644" y="1882604"/>
            <a:ext cx="1375126" cy="1041484"/>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34DA7B04-99C7-461A-AB69-25D33B635533}"/>
              </a:ext>
            </a:extLst>
          </p:cNvPr>
          <p:cNvCxnSpPr>
            <a:cxnSpLocks/>
            <a:stCxn id="5" idx="2"/>
          </p:cNvCxnSpPr>
          <p:nvPr/>
        </p:nvCxnSpPr>
        <p:spPr>
          <a:xfrm>
            <a:off x="8981770" y="1882604"/>
            <a:ext cx="826667" cy="1756594"/>
          </a:xfrm>
          <a:prstGeom prst="straightConnector1">
            <a:avLst/>
          </a:prstGeom>
          <a:ln w="44450">
            <a:solidFill>
              <a:srgbClr val="3F3F3F"/>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AE040647-BC10-4963-AC72-570DA3D1FAD7}"/>
              </a:ext>
            </a:extLst>
          </p:cNvPr>
          <p:cNvCxnSpPr>
            <a:cxnSpLocks/>
            <a:stCxn id="13" idx="2"/>
            <a:endCxn id="24" idx="0"/>
          </p:cNvCxnSpPr>
          <p:nvPr/>
        </p:nvCxnSpPr>
        <p:spPr>
          <a:xfrm flipH="1">
            <a:off x="6865948" y="3612344"/>
            <a:ext cx="74069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1516FD37-DED9-4A49-9F8B-455563D035CE}"/>
              </a:ext>
            </a:extLst>
          </p:cNvPr>
          <p:cNvCxnSpPr>
            <a:cxnSpLocks/>
            <a:stCxn id="13" idx="2"/>
            <a:endCxn id="25" idx="0"/>
          </p:cNvCxnSpPr>
          <p:nvPr/>
        </p:nvCxnSpPr>
        <p:spPr>
          <a:xfrm>
            <a:off x="7606644" y="3612344"/>
            <a:ext cx="669921"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FAD964C9-030D-42EF-8276-08A9C8EE31F2}"/>
              </a:ext>
            </a:extLst>
          </p:cNvPr>
          <p:cNvCxnSpPr>
            <a:cxnSpLocks/>
            <a:stCxn id="14" idx="2"/>
            <a:endCxn id="26" idx="0"/>
          </p:cNvCxnSpPr>
          <p:nvPr/>
        </p:nvCxnSpPr>
        <p:spPr>
          <a:xfrm flipH="1">
            <a:off x="9679232" y="5417289"/>
            <a:ext cx="682806"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B129BB1-1EEC-4F52-85F7-FB6D6A1F495B}"/>
              </a:ext>
            </a:extLst>
          </p:cNvPr>
          <p:cNvCxnSpPr>
            <a:cxnSpLocks/>
            <a:stCxn id="14" idx="2"/>
            <a:endCxn id="27" idx="0"/>
          </p:cNvCxnSpPr>
          <p:nvPr/>
        </p:nvCxnSpPr>
        <p:spPr>
          <a:xfrm>
            <a:off x="10362038" y="5417289"/>
            <a:ext cx="727810" cy="570355"/>
          </a:xfrm>
          <a:prstGeom prst="straightConnector1">
            <a:avLst/>
          </a:prstGeom>
          <a:ln w="444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E39F9BA-A3C5-4228-B2C6-6A41981FF380}"/>
              </a:ext>
            </a:extLst>
          </p:cNvPr>
          <p:cNvSpPr txBox="1"/>
          <p:nvPr/>
        </p:nvSpPr>
        <p:spPr>
          <a:xfrm>
            <a:off x="9557969" y="3642323"/>
            <a:ext cx="1449436" cy="675533"/>
          </a:xfrm>
          <a:prstGeom prst="rect">
            <a:avLst/>
          </a:prstGeom>
          <a:noFill/>
        </p:spPr>
        <p:txBody>
          <a:bodyPr wrap="none" tIns="144000" bIns="144000" rtlCol="0">
            <a:spAutoFit/>
          </a:bodyPr>
          <a:lstStyle/>
          <a:p>
            <a:pPr algn="ctr"/>
            <a:r>
              <a:rPr lang="en-US" altLang="ko-KR" sz="2500" dirty="0">
                <a:solidFill>
                  <a:srgbClr val="EF296B"/>
                </a:solidFill>
                <a:latin typeface="Arial" panose="020B0604020202020204" pitchFamily="34" charset="0"/>
              </a:rPr>
              <a:t>X</a:t>
            </a:r>
            <a:r>
              <a:rPr lang="ko-KR" altLang="en-US" sz="2500" dirty="0">
                <a:solidFill>
                  <a:srgbClr val="EF296B"/>
                </a:solidFill>
                <a:latin typeface="Arial" panose="020B0604020202020204" pitchFamily="34" charset="0"/>
              </a:rPr>
              <a:t> 불가능</a:t>
            </a:r>
          </a:p>
        </p:txBody>
      </p:sp>
      <p:cxnSp>
        <p:nvCxnSpPr>
          <p:cNvPr id="74" name="직선 화살표 연결선 73">
            <a:extLst>
              <a:ext uri="{FF2B5EF4-FFF2-40B4-BE49-F238E27FC236}">
                <a16:creationId xmlns:a16="http://schemas.microsoft.com/office/drawing/2014/main" id="{B8EB46A7-0E49-43E5-A833-DE4AC34A9CFA}"/>
              </a:ext>
            </a:extLst>
          </p:cNvPr>
          <p:cNvCxnSpPr>
            <a:cxnSpLocks/>
          </p:cNvCxnSpPr>
          <p:nvPr/>
        </p:nvCxnSpPr>
        <p:spPr>
          <a:xfrm>
            <a:off x="5400878" y="5208332"/>
            <a:ext cx="3573600"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B289292A-77D6-4B36-9821-C913633F9136}"/>
              </a:ext>
            </a:extLst>
          </p:cNvPr>
          <p:cNvSpPr txBox="1"/>
          <p:nvPr/>
        </p:nvSpPr>
        <p:spPr>
          <a:xfrm>
            <a:off x="5534597" y="5159982"/>
            <a:ext cx="3504486" cy="721700"/>
          </a:xfrm>
          <a:prstGeom prst="rect">
            <a:avLst/>
          </a:prstGeom>
          <a:noFill/>
        </p:spPr>
        <p:txBody>
          <a:bodyPr wrap="none" tIns="144000" bIns="144000" rtlCol="0">
            <a:spAutoFit/>
          </a:bodyPr>
          <a:lstStyle/>
          <a:p>
            <a:pPr algn="ctr"/>
            <a:r>
              <a:rPr lang="ko-KR" altLang="en-US" sz="1400" dirty="0">
                <a:solidFill>
                  <a:schemeClr val="bg1">
                    <a:lumMod val="85000"/>
                  </a:schemeClr>
                </a:solidFill>
                <a:latin typeface="Arial" panose="020B0604020202020204" pitchFamily="34" charset="0"/>
              </a:rPr>
              <a:t>부모 공개키와 관계가 끊어진 공개키 배포</a:t>
            </a:r>
            <a:endParaRPr lang="en-US" altLang="ko-KR" sz="1400" dirty="0">
              <a:solidFill>
                <a:schemeClr val="bg1">
                  <a:lumMod val="85000"/>
                </a:schemeClr>
              </a:solidFill>
              <a:latin typeface="Arial" panose="020B0604020202020204" pitchFamily="34" charset="0"/>
            </a:endParaRPr>
          </a:p>
          <a:p>
            <a:pPr algn="ctr"/>
            <a:r>
              <a:rPr lang="ko-KR" altLang="en-US" sz="1400" dirty="0">
                <a:solidFill>
                  <a:schemeClr val="bg1">
                    <a:lumMod val="85000"/>
                  </a:schemeClr>
                </a:solidFill>
                <a:latin typeface="Arial" panose="020B0604020202020204" pitchFamily="34" charset="0"/>
              </a:rPr>
              <a:t>강화 개인키의 공개키를 이용 다용도 사용</a:t>
            </a:r>
          </a:p>
        </p:txBody>
      </p:sp>
      <p:cxnSp>
        <p:nvCxnSpPr>
          <p:cNvPr id="79" name="직선 화살표 연결선 78">
            <a:extLst>
              <a:ext uri="{FF2B5EF4-FFF2-40B4-BE49-F238E27FC236}">
                <a16:creationId xmlns:a16="http://schemas.microsoft.com/office/drawing/2014/main" id="{DF93CFEE-E43D-40DF-B9E4-40C05E9A7136}"/>
              </a:ext>
            </a:extLst>
          </p:cNvPr>
          <p:cNvCxnSpPr>
            <a:cxnSpLocks/>
          </p:cNvCxnSpPr>
          <p:nvPr/>
        </p:nvCxnSpPr>
        <p:spPr>
          <a:xfrm>
            <a:off x="4573066" y="1466366"/>
            <a:ext cx="3054807" cy="0"/>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868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4" grpId="0"/>
      <p:bldP spid="9" grpId="0"/>
      <p:bldP spid="10" grpId="0"/>
      <p:bldP spid="11" grpId="0"/>
      <p:bldP spid="12" grpId="0"/>
      <p:bldP spid="24" grpId="0"/>
      <p:bldP spid="25" grpId="0"/>
      <p:bldP spid="26" grpId="0"/>
      <p:bldP spid="27" grpId="0"/>
      <p:bldP spid="70" grpId="0"/>
      <p:bldP spid="76"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개인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개인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𝐶𝐾𝐷𝑝𝑟𝑖𝑣</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𝑘</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𝑘𝑖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 </a:t>
                </a:r>
                <a:r>
                  <a:rPr lang="ko-KR" altLang="en-US" b="0" i="0" dirty="0">
                    <a:solidFill>
                      <a:schemeClr val="bg1">
                        <a:lumMod val="85000"/>
                      </a:schemeClr>
                    </a:solidFill>
                    <a:effectLst/>
                  </a:rPr>
                  <a:t>자식</a:t>
                </a:r>
                <a:r>
                  <a:rPr lang="en-US" altLang="ko-KR" b="0" i="0" dirty="0">
                    <a:solidFill>
                      <a:schemeClr val="bg1">
                        <a:lumMod val="85000"/>
                      </a:schemeClr>
                    </a:solidFill>
                    <a:effectLst/>
                  </a:rPr>
                  <a:t>) </a:t>
                </a:r>
                <a:br>
                  <a:rPr lang="en-US" altLang="ko-KR" b="0" i="0" dirty="0">
                    <a:solidFill>
                      <a:schemeClr val="bg1">
                        <a:lumMod val="85000"/>
                      </a:schemeClr>
                    </a:solidFill>
                    <a:effectLst/>
                  </a:rPr>
                </a:br>
                <a14:m>
                  <m:oMath xmlns:m="http://schemas.openxmlformats.org/officeDocument/2006/math">
                    <m:r>
                      <a:rPr lang="en-US" altLang="ko-KR" i="1">
                        <a:latin typeface="Cambria Math" panose="02040503050406030204" pitchFamily="18" charset="0"/>
                      </a:rPr>
                      <m:t>𝐼</m:t>
                    </m:r>
                    <m:r>
                      <a:rPr lang="en-US" altLang="ko-KR" i="1">
                        <a:latin typeface="Cambria Math" panose="02040503050406030204" pitchFamily="18" charset="0"/>
                      </a:rPr>
                      <m:t>=</m:t>
                    </m:r>
                    <m:r>
                      <a:rPr lang="en-US" altLang="ko-KR" i="1">
                        <a:latin typeface="Cambria Math" panose="02040503050406030204" pitchFamily="18" charset="0"/>
                      </a:rPr>
                      <m:t>𝐻𝑀𝐴𝐶</m:t>
                    </m:r>
                    <m:r>
                      <a:rPr lang="en-US" altLang="ko-KR" i="1">
                        <a:latin typeface="Cambria Math" panose="02040503050406030204" pitchFamily="18" charset="0"/>
                      </a:rPr>
                      <m:t>−</m:t>
                    </m:r>
                    <m:r>
                      <a:rPr lang="en-US" altLang="ko-KR" i="1">
                        <a:latin typeface="Cambria Math" panose="02040503050406030204" pitchFamily="18" charset="0"/>
                      </a:rPr>
                      <m:t>𝑆𝐻𝐴</m:t>
                    </m:r>
                    <m:r>
                      <a:rPr lang="en-US" altLang="ko-KR" i="1">
                        <a:latin typeface="Cambria Math" panose="02040503050406030204" pitchFamily="18" charset="0"/>
                      </a:rPr>
                      <m:t>512(</m:t>
                    </m:r>
                    <m:r>
                      <a:rPr lang="en-US" altLang="ko-KR" i="1" smtClean="0">
                        <a:solidFill>
                          <a:srgbClr val="00C8EB"/>
                        </a:solidFill>
                        <a:latin typeface="Cambria Math" panose="02040503050406030204" pitchFamily="18" charset="0"/>
                      </a:rPr>
                      <m:t>𝐾𝑒𝑦</m:t>
                    </m:r>
                    <m:r>
                      <a:rPr lang="en-US" altLang="ko-KR" i="1">
                        <a:latin typeface="Cambria Math" panose="02040503050406030204" pitchFamily="18" charset="0"/>
                      </a:rPr>
                      <m:t>=</m:t>
                    </m:r>
                    <m:r>
                      <a:rPr lang="en-US" altLang="ko-KR" i="1" smtClean="0">
                        <a:solidFill>
                          <a:srgbClr val="FFC700"/>
                        </a:solidFill>
                        <a:latin typeface="Cambria Math" panose="02040503050406030204" pitchFamily="18" charset="0"/>
                      </a:rPr>
                      <m:t>𝑐</m:t>
                    </m:r>
                    <m:r>
                      <a:rPr lang="en-US" altLang="ko-KR" i="1" baseline="-25000">
                        <a:solidFill>
                          <a:srgbClr val="FFC700"/>
                        </a:solidFill>
                        <a:latin typeface="Cambria Math" panose="02040503050406030204" pitchFamily="18" charset="0"/>
                      </a:rPr>
                      <m:t>𝑝𝑎𝑟</m:t>
                    </m:r>
                    <m:r>
                      <a:rPr lang="en-US" altLang="ko-KR" b="0" i="1" smtClean="0">
                        <a:latin typeface="Cambria Math" panose="02040503050406030204" pitchFamily="18" charset="0"/>
                      </a:rPr>
                      <m:t> </m:t>
                    </m:r>
                    <m:r>
                      <a:rPr lang="en-US" altLang="ko-KR" i="1">
                        <a:latin typeface="Cambria Math" panose="02040503050406030204" pitchFamily="18" charset="0"/>
                      </a:rPr>
                      <m:t>, </m:t>
                    </m:r>
                    <m:r>
                      <a:rPr lang="en-US" altLang="ko-KR" i="1" smtClean="0">
                        <a:solidFill>
                          <a:srgbClr val="00C8EB"/>
                        </a:solidFill>
                        <a:latin typeface="Cambria Math" panose="02040503050406030204" pitchFamily="18" charset="0"/>
                      </a:rPr>
                      <m:t>𝐷𝑎𝑡𝑎</m:t>
                    </m:r>
                    <m:r>
                      <a:rPr lang="en-US" altLang="ko-KR" i="1">
                        <a:latin typeface="Cambria Math" panose="02040503050406030204" pitchFamily="18" charset="0"/>
                      </a:rPr>
                      <m:t>=</m:t>
                    </m:r>
                    <m:r>
                      <a:rPr lang="en-US" altLang="ko-KR" i="1">
                        <a:latin typeface="Cambria Math" panose="02040503050406030204" pitchFamily="18" charset="0"/>
                      </a:rPr>
                      <m:t>𝑠𝑒𝑟</m:t>
                    </m:r>
                    <m:r>
                      <a:rPr lang="en-US" altLang="ko-KR" i="1" baseline="-25000">
                        <a:latin typeface="Cambria Math" panose="02040503050406030204" pitchFamily="18" charset="0"/>
                      </a:rPr>
                      <m:t>256</m:t>
                    </m:r>
                    <m:d>
                      <m:dPr>
                        <m:ctrlPr>
                          <a:rPr lang="en-US" altLang="ko-KR" i="1">
                            <a:latin typeface="Cambria Math" panose="02040503050406030204" pitchFamily="18" charset="0"/>
                          </a:rPr>
                        </m:ctrlPr>
                      </m:dPr>
                      <m:e>
                        <m:r>
                          <a:rPr lang="en-US" altLang="ko-KR" i="1" smtClean="0">
                            <a:solidFill>
                              <a:srgbClr val="EF296B"/>
                            </a:solidFill>
                            <a:latin typeface="Cambria Math" panose="02040503050406030204" pitchFamily="18" charset="0"/>
                          </a:rPr>
                          <m:t>𝑘</m:t>
                        </m:r>
                        <m:r>
                          <a:rPr lang="en-US" altLang="ko-KR" i="1" baseline="-25000">
                            <a:solidFill>
                              <a:srgbClr val="EF296B"/>
                            </a:solidFill>
                            <a:latin typeface="Cambria Math" panose="02040503050406030204" pitchFamily="18" charset="0"/>
                          </a:rPr>
                          <m:t>𝑝𝑎𝑟</m:t>
                        </m:r>
                      </m:e>
                    </m:d>
                    <m:r>
                      <a:rPr lang="en-US" altLang="ko-KR" i="1" smtClean="0">
                        <a:solidFill>
                          <a:srgbClr val="FFC700"/>
                        </a:solidFill>
                        <a:latin typeface="Cambria Math" panose="02040503050406030204" pitchFamily="18" charset="0"/>
                        <a:ea typeface="Cambria Math" panose="02040503050406030204" pitchFamily="18" charset="0"/>
                      </a:rPr>
                      <m:t>∥</m:t>
                    </m:r>
                    <m:r>
                      <a:rPr lang="en-US" altLang="ko-KR" i="1">
                        <a:latin typeface="Cambria Math" panose="02040503050406030204" pitchFamily="18" charset="0"/>
                        <a:ea typeface="Cambria Math" panose="02040503050406030204" pitchFamily="18" charset="0"/>
                      </a:rPr>
                      <m:t>𝑠𝑒𝑟</m:t>
                    </m:r>
                    <m:r>
                      <a:rPr lang="en-US" altLang="ko-KR" i="1" baseline="-25000">
                        <a:latin typeface="Cambria Math" panose="02040503050406030204" pitchFamily="18" charset="0"/>
                        <a:ea typeface="Cambria Math" panose="02040503050406030204" pitchFamily="18" charset="0"/>
                      </a:rPr>
                      <m:t>32</m:t>
                    </m:r>
                    <m:d>
                      <m:dPr>
                        <m:ctrlPr>
                          <a:rPr lang="en-US" altLang="ko-KR" i="1">
                            <a:latin typeface="Cambria Math" panose="02040503050406030204" pitchFamily="18" charset="0"/>
                            <a:ea typeface="Cambria Math" panose="02040503050406030204" pitchFamily="18" charset="0"/>
                          </a:rPr>
                        </m:ctrlPr>
                      </m:dPr>
                      <m:e>
                        <m:r>
                          <a:rPr lang="en-US" altLang="ko-KR" i="1" smtClean="0">
                            <a:solidFill>
                              <a:srgbClr val="FFC700"/>
                            </a:solidFill>
                            <a:latin typeface="Cambria Math" panose="02040503050406030204" pitchFamily="18" charset="0"/>
                            <a:ea typeface="Cambria Math" panose="02040503050406030204" pitchFamily="18" charset="0"/>
                          </a:rPr>
                          <m:t>𝑖</m:t>
                        </m:r>
                      </m:e>
                    </m:d>
                    <m:r>
                      <a:rPr lang="en-US" altLang="ko-KR" i="1">
                        <a:latin typeface="Cambria Math" panose="02040503050406030204" pitchFamily="18" charset="0"/>
                        <a:ea typeface="Cambria Math" panose="02040503050406030204" pitchFamily="18" charset="0"/>
                      </a:rPr>
                      <m:t>)</m:t>
                    </m:r>
                  </m:oMath>
                </a14:m>
                <a:br>
                  <a:rPr lang="en-US" altLang="ko-KR" b="0" i="0" dirty="0">
                    <a:effectLst/>
                  </a:rPr>
                </a:br>
                <a:endParaRPr lang="en-US" altLang="ko-KR" b="0" i="0" dirty="0">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𝑝𝑜𝑖𝑛𝑡</m:t>
                        </m:r>
                        <m:r>
                          <a:rPr lang="en-US" altLang="ko-KR" b="0" i="1" smtClean="0">
                            <a:solidFill>
                              <a:srgbClr val="0071FF"/>
                            </a:solidFill>
                            <a:effectLst/>
                            <a:latin typeface="Cambria Math" panose="02040503050406030204" pitchFamily="18" charset="0"/>
                          </a:rPr>
                          <m:t>(</m:t>
                        </m:r>
                        <m:r>
                          <a:rPr lang="en-US" altLang="ko-KR" b="0" i="1" smtClean="0">
                            <a:solidFill>
                              <a:srgbClr val="0071FF"/>
                            </a:solidFill>
                            <a:effectLst/>
                            <a:latin typeface="Cambria Math" panose="02040503050406030204" pitchFamily="18" charset="0"/>
                          </a:rPr>
                          <m:t>𝑘</m:t>
                        </m:r>
                        <m:r>
                          <a:rPr lang="en-US" altLang="ko-KR" b="0" i="1" baseline="-25000" smtClean="0">
                            <a:solidFill>
                              <a:srgbClr val="0071FF"/>
                            </a:solidFill>
                            <a:effectLst/>
                            <a:latin typeface="Cambria Math" panose="02040503050406030204" pitchFamily="18" charset="0"/>
                          </a:rPr>
                          <m:t>𝑝𝑎𝑟</m:t>
                        </m:r>
                        <m:r>
                          <a:rPr lang="en-US" altLang="ko-KR" b="0" i="1" smtClean="0">
                            <a:solidFill>
                              <a:srgbClr val="0071FF"/>
                            </a:solidFill>
                            <a:effectLst/>
                            <a:latin typeface="Cambria Math" panose="02040503050406030204" pitchFamily="18" charset="0"/>
                          </a:rPr>
                          <m:t>)</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a:rPr lang="en-US" altLang="ko-KR" b="0" i="1" smtClean="0">
                        <a:effectLst/>
                        <a:latin typeface="Cambria Math" panose="02040503050406030204" pitchFamily="18" charset="0"/>
                      </a:rPr>
                      <m:t>𝑘</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𝑘𝑝</m:t>
                    </m:r>
                    <m:r>
                      <a:rPr lang="en-US" altLang="ko-KR" b="0" i="1" baseline="-25000" smtClean="0">
                        <a:effectLst/>
                        <a:latin typeface="Cambria Math" panose="02040503050406030204" pitchFamily="18" charset="0"/>
                      </a:rPr>
                      <m:t>𝑎𝑟</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𝑚𝑜𝑑</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𝑛</m:t>
                    </m:r>
                    <m:r>
                      <a:rPr lang="en-US" altLang="ko-KR" b="0" i="1" smtClean="0">
                        <a:effectLst/>
                        <a:latin typeface="Cambria Math" panose="02040503050406030204" pitchFamily="18" charset="0"/>
                      </a:rPr>
                      <m:t>)</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=0</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extLst>
                  <p:ext uri="{D42A27DB-BD31-4B8C-83A1-F6EECF244321}">
                    <p14:modId xmlns:p14="http://schemas.microsoft.com/office/powerpoint/2010/main" val="3111299446"/>
                  </p:ext>
                </p:extLst>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0" name="TextBox 9">
            <a:extLst>
              <a:ext uri="{FF2B5EF4-FFF2-40B4-BE49-F238E27FC236}">
                <a16:creationId xmlns:a16="http://schemas.microsoft.com/office/drawing/2014/main" id="{DBD046BA-381D-4560-AB88-C489971DF868}"/>
              </a:ext>
            </a:extLst>
          </p:cNvPr>
          <p:cNvSpPr txBox="1"/>
          <p:nvPr/>
        </p:nvSpPr>
        <p:spPr>
          <a:xfrm>
            <a:off x="5158809" y="2049343"/>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1" name="TextBox 10">
            <a:extLst>
              <a:ext uri="{FF2B5EF4-FFF2-40B4-BE49-F238E27FC236}">
                <a16:creationId xmlns:a16="http://schemas.microsoft.com/office/drawing/2014/main" id="{D6A8DFAD-232D-4A81-929B-376BEACFC0B1}"/>
              </a:ext>
            </a:extLst>
          </p:cNvPr>
          <p:cNvSpPr txBox="1"/>
          <p:nvPr/>
        </p:nvSpPr>
        <p:spPr>
          <a:xfrm>
            <a:off x="6641340" y="2049343"/>
            <a:ext cx="939681" cy="261610"/>
          </a:xfrm>
          <a:prstGeom prst="rect">
            <a:avLst/>
          </a:prstGeom>
          <a:noFill/>
        </p:spPr>
        <p:txBody>
          <a:bodyPr wrap="none" rtlCol="0">
            <a:spAutoFit/>
          </a:bodyPr>
          <a:lstStyle/>
          <a:p>
            <a:r>
              <a:rPr lang="ko-KR" altLang="en-US" sz="1100" dirty="0">
                <a:solidFill>
                  <a:srgbClr val="EF296B"/>
                </a:solidFill>
                <a:latin typeface="Arial" panose="020B0604020202020204" pitchFamily="34" charset="0"/>
              </a:rPr>
              <a:t>부모 개인키</a:t>
            </a:r>
          </a:p>
        </p:txBody>
      </p:sp>
      <p:sp>
        <p:nvSpPr>
          <p:cNvPr id="12" name="TextBox 11">
            <a:extLst>
              <a:ext uri="{FF2B5EF4-FFF2-40B4-BE49-F238E27FC236}">
                <a16:creationId xmlns:a16="http://schemas.microsoft.com/office/drawing/2014/main" id="{BA4A7802-F641-482C-BF9D-CE82B1C2F0E3}"/>
              </a:ext>
            </a:extLst>
          </p:cNvPr>
          <p:cNvSpPr txBox="1"/>
          <p:nvPr/>
        </p:nvSpPr>
        <p:spPr>
          <a:xfrm>
            <a:off x="7823782" y="2049343"/>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aphicFrame>
        <p:nvGraphicFramePr>
          <p:cNvPr id="16" name="표 8">
            <a:extLst>
              <a:ext uri="{FF2B5EF4-FFF2-40B4-BE49-F238E27FC236}">
                <a16:creationId xmlns:a16="http://schemas.microsoft.com/office/drawing/2014/main" id="{9590305A-E79D-45D9-93C1-11FA6D5F90AC}"/>
              </a:ext>
            </a:extLst>
          </p:cNvPr>
          <p:cNvGraphicFramePr>
            <a:graphicFrameLocks noGrp="1"/>
          </p:cNvGraphicFramePr>
          <p:nvPr>
            <p:extLst>
              <p:ext uri="{D42A27DB-BD31-4B8C-83A1-F6EECF244321}">
                <p14:modId xmlns:p14="http://schemas.microsoft.com/office/powerpoint/2010/main" val="3087557759"/>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grpSp>
        <p:nvGrpSpPr>
          <p:cNvPr id="29" name="그룹 28">
            <a:extLst>
              <a:ext uri="{FF2B5EF4-FFF2-40B4-BE49-F238E27FC236}">
                <a16:creationId xmlns:a16="http://schemas.microsoft.com/office/drawing/2014/main" id="{3C5F7033-DC92-4C7B-8834-930701435C6B}"/>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42C7D2E3-955B-49CF-BF93-16CBEDB961B5}"/>
                </a:ext>
              </a:extLst>
            </p:cNvPr>
            <p:cNvGrpSpPr/>
            <p:nvPr/>
          </p:nvGrpSpPr>
          <p:grpSpPr>
            <a:xfrm>
              <a:off x="8607504" y="3587490"/>
              <a:ext cx="3253924" cy="1148953"/>
              <a:chOff x="978544" y="1617262"/>
              <a:chExt cx="10600865" cy="4505669"/>
            </a:xfrm>
            <a:noFill/>
          </p:grpSpPr>
          <p:sp>
            <p:nvSpPr>
              <p:cNvPr id="18" name="TextBox 17">
                <a:extLst>
                  <a:ext uri="{FF2B5EF4-FFF2-40B4-BE49-F238E27FC236}">
                    <a16:creationId xmlns:a16="http://schemas.microsoft.com/office/drawing/2014/main" id="{5F7FC5E7-98FB-48F1-8492-92490EAAE060}"/>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19" name="TextBox 18">
                <a:extLst>
                  <a:ext uri="{FF2B5EF4-FFF2-40B4-BE49-F238E27FC236}">
                    <a16:creationId xmlns:a16="http://schemas.microsoft.com/office/drawing/2014/main" id="{73609962-B205-4955-9E5F-AD22A3C5B095}"/>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공개 키</a:t>
                </a:r>
              </a:p>
            </p:txBody>
          </p:sp>
          <p:sp>
            <p:nvSpPr>
              <p:cNvPr id="20" name="TextBox 19">
                <a:extLst>
                  <a:ext uri="{FF2B5EF4-FFF2-40B4-BE49-F238E27FC236}">
                    <a16:creationId xmlns:a16="http://schemas.microsoft.com/office/drawing/2014/main" id="{70DFDFDE-FECE-469D-A05A-139F6BA117F9}"/>
                  </a:ext>
                </a:extLst>
              </p:cNvPr>
              <p:cNvSpPr txBox="1"/>
              <p:nvPr/>
            </p:nvSpPr>
            <p:spPr>
              <a:xfrm>
                <a:off x="5485691"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공개 키</a:t>
                </a:r>
              </a:p>
            </p:txBody>
          </p:sp>
          <p:sp>
            <p:nvSpPr>
              <p:cNvPr id="21" name="TextBox 20">
                <a:extLst>
                  <a:ext uri="{FF2B5EF4-FFF2-40B4-BE49-F238E27FC236}">
                    <a16:creationId xmlns:a16="http://schemas.microsoft.com/office/drawing/2014/main" id="{BF63D64D-431A-428A-9631-79AAD3D88CFC}"/>
                  </a:ext>
                </a:extLst>
              </p:cNvPr>
              <p:cNvSpPr txBox="1"/>
              <p:nvPr/>
            </p:nvSpPr>
            <p:spPr>
              <a:xfrm>
                <a:off x="978544"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개인 키</a:t>
                </a:r>
              </a:p>
            </p:txBody>
          </p:sp>
          <p:cxnSp>
            <p:nvCxnSpPr>
              <p:cNvPr id="22" name="직선 화살표 연결선 21">
                <a:extLst>
                  <a:ext uri="{FF2B5EF4-FFF2-40B4-BE49-F238E27FC236}">
                    <a16:creationId xmlns:a16="http://schemas.microsoft.com/office/drawing/2014/main" id="{22E586E1-5901-4E20-A9E4-20B21D60FCCE}"/>
                  </a:ext>
                </a:extLst>
              </p:cNvPr>
              <p:cNvCxnSpPr>
                <a:stCxn id="19" idx="2"/>
                <a:endCxn id="20" idx="0"/>
              </p:cNvCxnSpPr>
              <p:nvPr/>
            </p:nvCxnSpPr>
            <p:spPr>
              <a:xfrm>
                <a:off x="6830977" y="2522480"/>
                <a:ext cx="0" cy="2695234"/>
              </a:xfrm>
              <a:prstGeom prst="straightConnector1">
                <a:avLst/>
              </a:prstGeom>
              <a:grpFill/>
              <a:ln w="6350">
                <a:solidFill>
                  <a:schemeClr val="bg1">
                    <a:lumMod val="50000"/>
                    <a:alpha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371C5064-BB7C-4021-9285-540756906637}"/>
                  </a:ext>
                </a:extLst>
              </p:cNvPr>
              <p:cNvCxnSpPr>
                <a:cxnSpLocks/>
                <a:stCxn id="18" idx="3"/>
                <a:endCxn id="19" idx="1"/>
              </p:cNvCxnSpPr>
              <p:nvPr/>
            </p:nvCxnSpPr>
            <p:spPr>
              <a:xfrm>
                <a:off x="3669112" y="2069871"/>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5B0468E5-1B25-4735-ADBB-4B2C95A219C1}"/>
                  </a:ext>
                </a:extLst>
              </p:cNvPr>
              <p:cNvCxnSpPr>
                <a:cxnSpLocks/>
                <a:stCxn id="18" idx="2"/>
                <a:endCxn id="21" idx="0"/>
              </p:cNvCxnSpPr>
              <p:nvPr/>
            </p:nvCxnSpPr>
            <p:spPr>
              <a:xfrm>
                <a:off x="2323830" y="2522480"/>
                <a:ext cx="0" cy="2695234"/>
              </a:xfrm>
              <a:prstGeom prst="straightConnector1">
                <a:avLst/>
              </a:prstGeom>
              <a:grpFill/>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75A3FFD2-618E-4FC9-B07A-839B0E445315}"/>
                  </a:ext>
                </a:extLst>
              </p:cNvPr>
              <p:cNvCxnSpPr>
                <a:cxnSpLocks/>
                <a:stCxn id="18" idx="2"/>
                <a:endCxn id="20" idx="0"/>
              </p:cNvCxnSpPr>
              <p:nvPr/>
            </p:nvCxnSpPr>
            <p:spPr>
              <a:xfrm>
                <a:off x="2323830" y="2522480"/>
                <a:ext cx="4507147" cy="2695234"/>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FA6A82BD-817E-44F9-80E4-85403CFD66B6}"/>
                  </a:ext>
                </a:extLst>
              </p:cNvPr>
              <p:cNvCxnSpPr>
                <a:cxnSpLocks/>
                <a:stCxn id="21" idx="3"/>
                <a:endCxn id="20" idx="1"/>
              </p:cNvCxnSpPr>
              <p:nvPr/>
            </p:nvCxnSpPr>
            <p:spPr>
              <a:xfrm>
                <a:off x="3669112" y="5670322"/>
                <a:ext cx="1816579" cy="0"/>
              </a:xfrm>
              <a:prstGeom prst="straightConnector1">
                <a:avLst/>
              </a:prstGeom>
              <a:grpFill/>
              <a:ln w="6350">
                <a:solidFill>
                  <a:schemeClr val="bg1">
                    <a:lumMod val="50000"/>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016D17-D4F0-472F-99A6-92818118B071}"/>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일반</a:t>
                </a:r>
                <a:r>
                  <a:rPr lang="en-US" altLang="ko-KR" sz="900" dirty="0">
                    <a:solidFill>
                      <a:schemeClr val="bg1">
                        <a:lumMod val="50000"/>
                      </a:schemeClr>
                    </a:solidFill>
                    <a:latin typeface="Arial" panose="020B0604020202020204" pitchFamily="34" charset="0"/>
                  </a:rPr>
                  <a:t> </a:t>
                </a:r>
                <a:r>
                  <a:rPr lang="ko-KR" altLang="en-US" sz="900" dirty="0">
                    <a:solidFill>
                      <a:schemeClr val="bg1">
                        <a:lumMod val="50000"/>
                      </a:schemeClr>
                    </a:solidFill>
                    <a:latin typeface="Arial" panose="020B0604020202020204" pitchFamily="34" charset="0"/>
                  </a:rPr>
                  <a:t>가능 </a:t>
                </a:r>
                <a:r>
                  <a:rPr lang="en-US" altLang="ko-KR" sz="900" dirty="0">
                    <a:solidFill>
                      <a:schemeClr val="bg1">
                        <a:lumMod val="50000"/>
                      </a:schemeClr>
                    </a:solidFill>
                    <a:latin typeface="Arial" panose="020B0604020202020204" pitchFamily="34" charset="0"/>
                  </a:rPr>
                  <a:t>(0 ~ 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-1)</a:t>
                </a:r>
              </a:p>
              <a:p>
                <a:r>
                  <a:rPr lang="ko-KR" altLang="en-US" sz="900" dirty="0">
                    <a:solidFill>
                      <a:schemeClr val="bg1">
                        <a:lumMod val="50000"/>
                      </a:schemeClr>
                    </a:solidFill>
                    <a:latin typeface="Arial" panose="020B0604020202020204" pitchFamily="34" charset="0"/>
                  </a:rPr>
                  <a:t>강화 불가능 </a:t>
                </a:r>
                <a:r>
                  <a:rPr lang="en-US" altLang="ko-KR" sz="900" dirty="0">
                    <a:solidFill>
                      <a:schemeClr val="bg1">
                        <a:lumMod val="50000"/>
                      </a:schemeClr>
                    </a:solidFill>
                    <a:latin typeface="Arial" panose="020B0604020202020204" pitchFamily="34" charset="0"/>
                  </a:rPr>
                  <a:t>(2</a:t>
                </a:r>
                <a:r>
                  <a:rPr lang="en-US" altLang="ko-KR" sz="900" baseline="30000" dirty="0">
                    <a:solidFill>
                      <a:schemeClr val="bg1">
                        <a:lumMod val="50000"/>
                      </a:schemeClr>
                    </a:solidFill>
                    <a:latin typeface="Arial" panose="020B0604020202020204" pitchFamily="34" charset="0"/>
                  </a:rPr>
                  <a:t>31</a:t>
                </a:r>
                <a:r>
                  <a:rPr lang="en-US" altLang="ko-KR" sz="900" dirty="0">
                    <a:solidFill>
                      <a:schemeClr val="bg1">
                        <a:lumMod val="50000"/>
                      </a:schemeClr>
                    </a:solidFill>
                    <a:latin typeface="Arial" panose="020B0604020202020204" pitchFamily="34" charset="0"/>
                  </a:rPr>
                  <a:t> ~ 2</a:t>
                </a:r>
                <a:r>
                  <a:rPr lang="en-US" altLang="ko-KR" sz="900" baseline="30000" dirty="0">
                    <a:solidFill>
                      <a:schemeClr val="bg1">
                        <a:lumMod val="50000"/>
                      </a:schemeClr>
                    </a:solidFill>
                    <a:latin typeface="Arial" panose="020B0604020202020204" pitchFamily="34" charset="0"/>
                  </a:rPr>
                  <a:t>3</a:t>
                </a:r>
                <a:r>
                  <a:rPr lang="en-US" altLang="ko-KR" sz="900" dirty="0">
                    <a:solidFill>
                      <a:schemeClr val="bg1">
                        <a:lumMod val="50000"/>
                      </a:schemeClr>
                    </a:solidFill>
                    <a:latin typeface="Arial" panose="020B0604020202020204" pitchFamily="34" charset="0"/>
                  </a:rPr>
                  <a:t>-1)</a:t>
                </a:r>
                <a:endParaRPr lang="ko-KR" altLang="en-US" sz="900" dirty="0">
                  <a:solidFill>
                    <a:schemeClr val="bg1">
                      <a:lumMod val="50000"/>
                    </a:schemeClr>
                  </a:solidFill>
                  <a:latin typeface="Arial" panose="020B0604020202020204" pitchFamily="34" charset="0"/>
                </a:endParaRPr>
              </a:p>
            </p:txBody>
          </p:sp>
        </p:grpSp>
        <p:sp>
          <p:nvSpPr>
            <p:cNvPr id="28" name="직사각형 27">
              <a:extLst>
                <a:ext uri="{FF2B5EF4-FFF2-40B4-BE49-F238E27FC236}">
                  <a16:creationId xmlns:a16="http://schemas.microsoft.com/office/drawing/2014/main" id="{3DB4D8AF-1BFC-4BF4-A046-1972A3837FEF}"/>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154842462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a:normAutofit/>
              </a:bodyPr>
              <a:lstStyle/>
              <a:p>
                <a:pPr indent="0">
                  <a:buNone/>
                </a:pPr>
                <a:r>
                  <a:rPr lang="ko-KR" altLang="en-US" sz="2000" dirty="0">
                    <a:solidFill>
                      <a:schemeClr val="bg1">
                        <a:lumMod val="85000"/>
                      </a:schemeClr>
                    </a:solidFill>
                  </a:rPr>
                  <a:t>부모 </a:t>
                </a:r>
                <a:r>
                  <a:rPr lang="ko-KR" altLang="en-US" sz="2000" dirty="0"/>
                  <a:t>공개</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 </a:t>
                </a:r>
                <a:r>
                  <a:rPr lang="en-US" altLang="ko-KR" sz="2000" dirty="0">
                    <a:solidFill>
                      <a:schemeClr val="bg1">
                        <a:lumMod val="85000"/>
                      </a:schemeClr>
                    </a:solidFill>
                  </a:rPr>
                  <a:t>: </a:t>
                </a:r>
                <a14:m>
                  <m:oMath xmlns:m="http://schemas.openxmlformats.org/officeDocument/2006/math">
                    <m:r>
                      <a:rPr lang="en-US" altLang="ko-KR" sz="2000" b="0" i="1" dirty="0" smtClean="0">
                        <a:solidFill>
                          <a:schemeClr val="bg1">
                            <a:lumMod val="85000"/>
                          </a:schemeClr>
                        </a:solidFill>
                        <a:effectLst/>
                        <a:latin typeface="Cambria Math" panose="02040503050406030204" pitchFamily="18" charset="0"/>
                      </a:rPr>
                      <m:t>𝐶𝐾𝐷𝑝𝑢𝑏</m:t>
                    </m:r>
                    <m:d>
                      <m:dPr>
                        <m:ctrlPr>
                          <a:rPr lang="en-US" altLang="ko-KR" sz="2000" b="0" i="1" dirty="0" smtClean="0">
                            <a:solidFill>
                              <a:schemeClr val="bg1">
                                <a:lumMod val="85000"/>
                              </a:schemeClr>
                            </a:solidFill>
                            <a:effectLst/>
                            <a:latin typeface="Cambria Math" panose="02040503050406030204" pitchFamily="18" charset="0"/>
                          </a:rPr>
                        </m:ctrlPr>
                      </m:dPr>
                      <m:e>
                        <m:d>
                          <m:dPr>
                            <m:ctrlPr>
                              <a:rPr lang="en-US" altLang="ko-KR" sz="2000" b="0" i="1" dirty="0" smtClean="0">
                                <a:solidFill>
                                  <a:schemeClr val="bg1">
                                    <a:lumMod val="85000"/>
                                  </a:schemeClr>
                                </a:solidFill>
                                <a:effectLst/>
                                <a:latin typeface="Cambria Math" panose="02040503050406030204" pitchFamily="18" charset="0"/>
                              </a:rPr>
                            </m:ctrlPr>
                          </m:dPr>
                          <m:e>
                            <m:r>
                              <a:rPr lang="en-US" altLang="ko-KR" sz="2000" b="0" i="1" dirty="0" smtClean="0">
                                <a:solidFill>
                                  <a:schemeClr val="bg1">
                                    <a:lumMod val="85000"/>
                                  </a:schemeClr>
                                </a:solidFill>
                                <a:effectLst/>
                                <a:latin typeface="Cambria Math" panose="02040503050406030204" pitchFamily="18" charset="0"/>
                              </a:rPr>
                              <m:t>𝐾</m:t>
                            </m:r>
                            <m:r>
                              <a:rPr lang="en-US" altLang="ko-KR" sz="2000" b="0" i="1" baseline="-25000" dirty="0" smtClean="0">
                                <a:solidFill>
                                  <a:schemeClr val="bg1">
                                    <a:lumMod val="85000"/>
                                  </a:schemeClr>
                                </a:solidFill>
                                <a:effectLst/>
                                <a:latin typeface="Cambria Math" panose="02040503050406030204" pitchFamily="18" charset="0"/>
                              </a:rPr>
                              <m:t>𝑝𝑎𝑟</m:t>
                            </m:r>
                            <m:r>
                              <a:rPr lang="en-US" altLang="ko-KR" sz="2000" b="0" i="1" baseline="-25000"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𝑐𝑝</m:t>
                            </m:r>
                            <m:r>
                              <a:rPr lang="en-US" altLang="ko-KR" sz="2000" b="0" i="1" baseline="-25000" dirty="0" smtClean="0">
                                <a:solidFill>
                                  <a:schemeClr val="bg1">
                                    <a:lumMod val="85000"/>
                                  </a:schemeClr>
                                </a:solidFill>
                                <a:effectLst/>
                                <a:latin typeface="Cambria Math" panose="02040503050406030204" pitchFamily="18" charset="0"/>
                              </a:rPr>
                              <m:t>𝑎𝑟</m:t>
                            </m:r>
                          </m:e>
                        </m:d>
                        <m:r>
                          <a:rPr lang="en-US" altLang="ko-KR" sz="2000" b="0" i="1" dirty="0" smtClean="0">
                            <a:solidFill>
                              <a:schemeClr val="bg1">
                                <a:lumMod val="85000"/>
                              </a:schemeClr>
                            </a:solidFill>
                            <a:effectLst/>
                            <a:latin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rPr>
                          <m:t>𝑖</m:t>
                        </m:r>
                      </m:e>
                    </m:d>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𝐾𝑖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 </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𝑐𝑖</m:t>
                    </m:r>
                    <m:r>
                      <a:rPr lang="en-US" altLang="ko-KR" sz="2000" b="0" i="1" dirty="0" smtClean="0">
                        <a:solidFill>
                          <a:schemeClr val="bg1">
                            <a:lumMod val="85000"/>
                          </a:schemeClr>
                        </a:solidFill>
                        <a:effectLst/>
                        <a:latin typeface="Cambria Math" panose="02040503050406030204" pitchFamily="18" charset="0"/>
                        <a:ea typeface="Cambria Math" panose="02040503050406030204" pitchFamily="18" charset="0"/>
                      </a:rPr>
                      <m:t>)</m:t>
                    </m:r>
                  </m:oMath>
                </a14:m>
                <a:endParaRPr lang="en-US" altLang="ko-KR" sz="2000" dirty="0"/>
              </a:p>
              <a:p>
                <a:pPr marL="342900" indent="-342900">
                  <a:buAutoNum type="arabicPeriod"/>
                </a:pPr>
                <a:r>
                  <a:rPr lang="en-US" altLang="ko-KR" dirty="0" err="1"/>
                  <a:t>i</a:t>
                </a:r>
                <a:r>
                  <a:rPr lang="en-US" altLang="ko-KR" dirty="0"/>
                  <a:t> </a:t>
                </a:r>
                <a:r>
                  <a:rPr lang="en-US" altLang="ko-KR" b="0" i="0" dirty="0">
                    <a:solidFill>
                      <a:schemeClr val="bg1">
                        <a:lumMod val="85000"/>
                      </a:schemeClr>
                    </a:solidFill>
                    <a:effectLst/>
                  </a:rPr>
                  <a:t>&gt;= 2</a:t>
                </a:r>
                <a:r>
                  <a:rPr lang="en-US" altLang="ko-KR" b="0" i="0" baseline="30000" dirty="0">
                    <a:solidFill>
                      <a:schemeClr val="bg1">
                        <a:lumMod val="85000"/>
                      </a:schemeClr>
                    </a:solidFill>
                    <a:effectLst/>
                  </a:rPr>
                  <a:t>31</a:t>
                </a:r>
                <a:r>
                  <a:rPr lang="en-US" altLang="ko-KR" b="0" i="0" dirty="0">
                    <a:solidFill>
                      <a:schemeClr val="bg1">
                        <a:lumMod val="85000"/>
                      </a:schemeClr>
                    </a:solidFill>
                    <a:effectLst/>
                  </a:rPr>
                  <a:t> (</a:t>
                </a:r>
                <a:r>
                  <a:rPr lang="ko-KR" altLang="en-US" dirty="0"/>
                  <a:t>강화 자식 키 유도 여부 확인</a:t>
                </a:r>
                <a:r>
                  <a:rPr lang="en-US" altLang="ko-KR" dirty="0"/>
                  <a:t>)</a:t>
                </a:r>
              </a:p>
              <a:p>
                <a:pPr marL="576000" lvl="1" indent="216000"/>
                <a:r>
                  <a:rPr lang="en-US" altLang="ko-KR" b="0" i="0" dirty="0">
                    <a:solidFill>
                      <a:schemeClr val="bg1">
                        <a:lumMod val="85000"/>
                      </a:schemeClr>
                    </a:solidFill>
                    <a:effectLst/>
                  </a:rPr>
                  <a:t>true (</a:t>
                </a:r>
                <a:r>
                  <a:rPr lang="ko-KR" altLang="en-US" b="0" i="0" dirty="0">
                    <a:solidFill>
                      <a:srgbClr val="EF296B"/>
                    </a:solidFill>
                    <a:effectLst/>
                  </a:rPr>
                  <a:t>강화</a:t>
                </a:r>
                <a:r>
                  <a:rPr lang="ko-KR" altLang="en-US" b="0" i="0" dirty="0">
                    <a:solidFill>
                      <a:schemeClr val="bg1">
                        <a:lumMod val="85000"/>
                      </a:schemeClr>
                    </a:solidFill>
                    <a:effectLst/>
                  </a:rPr>
                  <a:t> 자식</a:t>
                </a:r>
                <a:r>
                  <a:rPr lang="en-US" altLang="ko-KR" b="0" i="0" dirty="0">
                    <a:solidFill>
                      <a:schemeClr val="bg1">
                        <a:lumMod val="85000"/>
                      </a:schemeClr>
                    </a:solidFill>
                    <a:effectLst/>
                  </a:rPr>
                  <a:t>)</a:t>
                </a:r>
                <a:br>
                  <a:rPr lang="en-US" altLang="ko-KR" b="0" i="0" dirty="0">
                    <a:solidFill>
                      <a:schemeClr val="bg1">
                        <a:lumMod val="85000"/>
                      </a:schemeClr>
                    </a:solidFill>
                    <a:effectLst/>
                  </a:rPr>
                </a:br>
                <a:r>
                  <a:rPr lang="en-US" altLang="ko-KR" b="0" i="0" dirty="0">
                    <a:solidFill>
                      <a:schemeClr val="bg1">
                        <a:lumMod val="85000"/>
                      </a:schemeClr>
                    </a:solidFill>
                    <a:effectLst/>
                  </a:rPr>
                  <a:t>                                                  </a:t>
                </a:r>
                <a:r>
                  <a:rPr lang="ko-KR" altLang="en-US" b="0" i="0" dirty="0">
                    <a:solidFill>
                      <a:srgbClr val="EF296B"/>
                    </a:solidFill>
                    <a:effectLst/>
                  </a:rPr>
                  <a:t>불가능</a:t>
                </a:r>
                <a:endParaRPr lang="en-US" altLang="ko-KR" b="0" i="0" dirty="0">
                  <a:solidFill>
                    <a:srgbClr val="EF296B"/>
                  </a:solidFill>
                  <a:effectLst/>
                </a:endParaRPr>
              </a:p>
              <a:p>
                <a:pPr marL="576000" lvl="1" indent="216000"/>
                <a:endParaRPr lang="en-US" altLang="ko-KR" b="0" i="0" dirty="0">
                  <a:effectLst/>
                </a:endParaRPr>
              </a:p>
              <a:p>
                <a:pPr marL="576000" lvl="1" indent="216000"/>
                <a:r>
                  <a:rPr lang="en-US" altLang="ko-KR" dirty="0"/>
                  <a:t>false (</a:t>
                </a:r>
                <a:r>
                  <a:rPr lang="ko-KR" altLang="en-US" dirty="0">
                    <a:solidFill>
                      <a:srgbClr val="00D35A"/>
                    </a:solidFill>
                  </a:rPr>
                  <a:t>일반</a:t>
                </a:r>
                <a:r>
                  <a:rPr lang="ko-KR" altLang="en-US" dirty="0"/>
                  <a:t> 자식</a:t>
                </a:r>
                <a:r>
                  <a:rPr lang="en-US" altLang="ko-KR" dirty="0"/>
                  <a:t>)</a:t>
                </a:r>
                <a:br>
                  <a:rPr lang="en-US" altLang="ko-KR" dirty="0"/>
                </a:br>
                <a14:m>
                  <m:oMath xmlns:m="http://schemas.openxmlformats.org/officeDocument/2006/math">
                    <m:r>
                      <a:rPr lang="en-US" altLang="ko-KR" b="0" i="1" smtClean="0">
                        <a:solidFill>
                          <a:schemeClr val="bg1">
                            <a:lumMod val="85000"/>
                          </a:schemeClr>
                        </a:solidFill>
                        <a:effectLst/>
                        <a:latin typeface="Cambria Math" panose="02040503050406030204" pitchFamily="18" charset="0"/>
                      </a:rPr>
                      <m:t>𝐼</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𝐻𝑀𝐴𝐶</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𝑆𝐻𝐴</m:t>
                    </m:r>
                    <m:r>
                      <a:rPr lang="en-US" altLang="ko-KR" b="0" i="1" smtClean="0">
                        <a:solidFill>
                          <a:schemeClr val="bg1">
                            <a:lumMod val="85000"/>
                          </a:schemeClr>
                        </a:solidFill>
                        <a:effectLst/>
                        <a:latin typeface="Cambria Math" panose="02040503050406030204" pitchFamily="18" charset="0"/>
                      </a:rPr>
                      <m:t>512(</m:t>
                    </m:r>
                    <m:r>
                      <a:rPr lang="en-US" altLang="ko-KR" b="0" i="1" smtClean="0">
                        <a:solidFill>
                          <a:srgbClr val="00C8EB"/>
                        </a:solidFill>
                        <a:effectLst/>
                        <a:latin typeface="Cambria Math" panose="02040503050406030204" pitchFamily="18" charset="0"/>
                      </a:rPr>
                      <m:t>𝐾𝑒𝑦</m:t>
                    </m:r>
                    <m:r>
                      <a:rPr lang="en-US" altLang="ko-KR" b="0" i="1" smtClean="0">
                        <a:solidFill>
                          <a:schemeClr val="bg1">
                            <a:lumMod val="85000"/>
                          </a:schemeClr>
                        </a:solidFill>
                        <a:effectLst/>
                        <a:latin typeface="Cambria Math" panose="02040503050406030204" pitchFamily="18" charset="0"/>
                      </a:rPr>
                      <m:t>=</m:t>
                    </m:r>
                    <m:r>
                      <a:rPr lang="en-US" altLang="ko-KR" b="0" i="1" smtClean="0">
                        <a:solidFill>
                          <a:srgbClr val="FFC700"/>
                        </a:solidFill>
                        <a:effectLst/>
                        <a:latin typeface="Cambria Math" panose="02040503050406030204" pitchFamily="18" charset="0"/>
                      </a:rPr>
                      <m:t>𝑐</m:t>
                    </m:r>
                    <m:r>
                      <a:rPr lang="en-US" altLang="ko-KR" b="0" i="1" baseline="-25000" smtClean="0">
                        <a:solidFill>
                          <a:srgbClr val="FFC700"/>
                        </a:solidFill>
                        <a:effectLst/>
                        <a:latin typeface="Cambria Math" panose="02040503050406030204" pitchFamily="18" charset="0"/>
                      </a:rPr>
                      <m:t>𝑝𝑎𝑟</m:t>
                    </m:r>
                    <m:r>
                      <a:rPr lang="en-US" altLang="ko-KR" b="0" i="1" smtClean="0">
                        <a:solidFill>
                          <a:schemeClr val="bg1">
                            <a:lumMod val="85000"/>
                          </a:schemeClr>
                        </a:solidFill>
                        <a:effectLst/>
                        <a:latin typeface="Cambria Math" panose="02040503050406030204" pitchFamily="18" charset="0"/>
                      </a:rPr>
                      <m:t>, </m:t>
                    </m:r>
                    <m:r>
                      <a:rPr lang="en-US" altLang="ko-KR" b="0" i="1" smtClean="0">
                        <a:solidFill>
                          <a:srgbClr val="00C8EB"/>
                        </a:solidFill>
                        <a:effectLst/>
                        <a:latin typeface="Cambria Math" panose="02040503050406030204" pitchFamily="18" charset="0"/>
                      </a:rPr>
                      <m:t>𝐷𝑎𝑡𝑎</m:t>
                    </m:r>
                    <m:r>
                      <a:rPr lang="en-US" altLang="ko-KR" b="0" i="1" smtClean="0">
                        <a:solidFill>
                          <a:schemeClr val="bg1">
                            <a:lumMod val="85000"/>
                          </a:schemeClr>
                        </a:solidFill>
                        <a:effectLst/>
                        <a:latin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rPr>
                      <m:t>𝑠𝑒𝑟𝑝</m:t>
                    </m:r>
                    <m:d>
                      <m:dPr>
                        <m:ctrlPr>
                          <a:rPr lang="en-US" altLang="ko-KR" b="0" i="1" smtClean="0">
                            <a:solidFill>
                              <a:schemeClr val="bg1">
                                <a:lumMod val="85000"/>
                              </a:schemeClr>
                            </a:solidFill>
                            <a:effectLst/>
                            <a:latin typeface="Cambria Math" panose="02040503050406030204" pitchFamily="18" charset="0"/>
                          </a:rPr>
                        </m:ctrlPr>
                      </m:dPr>
                      <m:e>
                        <m:r>
                          <a:rPr lang="en-US" altLang="ko-KR" b="0" i="1" smtClean="0">
                            <a:solidFill>
                              <a:srgbClr val="0071FF"/>
                            </a:solidFill>
                            <a:effectLst/>
                            <a:latin typeface="Cambria Math" panose="02040503050406030204" pitchFamily="18" charset="0"/>
                          </a:rPr>
                          <m:t>𝐾</m:t>
                        </m:r>
                        <m:r>
                          <a:rPr lang="en-US" altLang="ko-KR" b="0" i="1" baseline="-25000" smtClean="0">
                            <a:solidFill>
                              <a:srgbClr val="0071FF"/>
                            </a:solidFill>
                            <a:effectLst/>
                            <a:latin typeface="Cambria Math" panose="02040503050406030204" pitchFamily="18" charset="0"/>
                          </a:rPr>
                          <m:t>𝑝𝑎𝑟</m:t>
                        </m:r>
                      </m:e>
                    </m:d>
                    <m:r>
                      <a:rPr lang="en-US" altLang="ko-KR" b="0" i="1" smtClean="0">
                        <a:solidFill>
                          <a:srgbClr val="FFC700"/>
                        </a:solidFill>
                        <a:effectLst/>
                        <a:latin typeface="Cambria Math" panose="02040503050406030204" pitchFamily="18" charset="0"/>
                        <a:ea typeface="Cambria Math" panose="02040503050406030204" pitchFamily="18" charset="0"/>
                      </a:rPr>
                      <m:t>∥</m:t>
                    </m:r>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𝑠𝑒𝑟</m:t>
                    </m:r>
                    <m:r>
                      <a:rPr lang="en-US" altLang="ko-KR" b="0" i="1" baseline="-25000" smtClean="0">
                        <a:solidFill>
                          <a:schemeClr val="bg1">
                            <a:lumMod val="85000"/>
                          </a:schemeClr>
                        </a:solidFill>
                        <a:effectLst/>
                        <a:latin typeface="Cambria Math" panose="02040503050406030204" pitchFamily="18" charset="0"/>
                        <a:ea typeface="Cambria Math" panose="02040503050406030204" pitchFamily="18" charset="0"/>
                      </a:rPr>
                      <m:t>32</m:t>
                    </m:r>
                    <m:d>
                      <m:dPr>
                        <m:ctrlP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ctrlPr>
                      </m:dPr>
                      <m:e>
                        <m:r>
                          <a:rPr lang="en-US" altLang="ko-KR" b="0" i="1" smtClean="0">
                            <a:solidFill>
                              <a:srgbClr val="FFC700"/>
                            </a:solidFill>
                            <a:effectLst/>
                            <a:latin typeface="Cambria Math" panose="02040503050406030204" pitchFamily="18" charset="0"/>
                            <a:ea typeface="Cambria Math" panose="02040503050406030204" pitchFamily="18" charset="0"/>
                          </a:rPr>
                          <m:t>𝑖</m:t>
                        </m:r>
                      </m:e>
                    </m:d>
                    <m:r>
                      <a:rPr lang="en-US" altLang="ko-KR" b="0" i="1" smtClean="0">
                        <a:solidFill>
                          <a:schemeClr val="bg1">
                            <a:lumMod val="85000"/>
                          </a:schemeClr>
                        </a:solidFill>
                        <a:effectLst/>
                        <a:latin typeface="Cambria Math" panose="02040503050406030204" pitchFamily="18" charset="0"/>
                        <a:ea typeface="Cambria Math" panose="02040503050406030204" pitchFamily="18" charset="0"/>
                      </a:rPr>
                      <m:t>)</m:t>
                    </m:r>
                  </m:oMath>
                </a14:m>
                <a:br>
                  <a:rPr lang="en-US" altLang="ko-KR" dirty="0"/>
                </a:br>
                <a:br>
                  <a:rPr lang="en-US" altLang="ko-KR" b="0" i="0" dirty="0">
                    <a:effectLst/>
                  </a:rPr>
                </a:br>
                <a:endParaRPr lang="en-US" altLang="ko-KR" b="0" i="0" dirty="0">
                  <a:effectLst/>
                </a:endParaRPr>
              </a:p>
              <a:p>
                <a:pPr marL="342900" indent="-342900">
                  <a:buAutoNum type="arabicPeriod"/>
                </a:pPr>
                <a14:m>
                  <m:oMath xmlns:m="http://schemas.openxmlformats.org/officeDocument/2006/math">
                    <m:r>
                      <a:rPr lang="en-US" altLang="ko-KR" b="0" i="1" smtClean="0">
                        <a:effectLst/>
                        <a:latin typeface="Cambria Math" panose="02040503050406030204" pitchFamily="18" charset="0"/>
                      </a:rPr>
                      <m:t>𝐼</m:t>
                    </m:r>
                  </m:oMath>
                </a14:m>
                <a:r>
                  <a:rPr lang="en-US" altLang="ko-KR" b="0" i="0" dirty="0">
                    <a:effectLst/>
                  </a:rPr>
                  <a:t> </a:t>
                </a:r>
                <a:r>
                  <a:rPr lang="ko-KR" altLang="en-US" b="0" i="0" dirty="0">
                    <a:effectLst/>
                  </a:rPr>
                  <a:t>를 </a:t>
                </a:r>
                <a:r>
                  <a:rPr lang="en-US" altLang="ko-KR" b="0" i="0" dirty="0">
                    <a:effectLst/>
                  </a:rPr>
                  <a:t>2</a:t>
                </a:r>
                <a:r>
                  <a:rPr lang="ko-KR" altLang="en-US" b="0" i="0" dirty="0">
                    <a:effectLst/>
                  </a:rPr>
                  <a:t>개의 </a:t>
                </a:r>
                <a:r>
                  <a:rPr lang="en-US" altLang="ko-KR" b="0" i="0" dirty="0">
                    <a:effectLst/>
                  </a:rPr>
                  <a:t>32 bytes </a:t>
                </a:r>
                <a:r>
                  <a:rPr lang="ko-KR" altLang="en-US" b="0" i="0" dirty="0">
                    <a:effectLst/>
                  </a:rPr>
                  <a:t>시퀀스로 나눔 </a:t>
                </a:r>
                <a14:m>
                  <m:oMath xmlns:m="http://schemas.openxmlformats.org/officeDocument/2006/math">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r>
                      <a:rPr lang="en-US" altLang="ko-KR" b="0" i="1" smtClean="0">
                        <a:effectLst/>
                        <a:latin typeface="Cambria Math" panose="02040503050406030204" pitchFamily="18" charset="0"/>
                      </a:rPr>
                      <m:t>, </m:t>
                    </m:r>
                    <m:r>
                      <a:rPr lang="en-US" altLang="ko-KR" b="0" i="1" smtClean="0">
                        <a:effectLst/>
                        <a:latin typeface="Cambria Math" panose="02040503050406030204" pitchFamily="18" charset="0"/>
                      </a:rPr>
                      <m:t>𝐼𝑅</m:t>
                    </m:r>
                  </m:oMath>
                </a14:m>
                <a:endParaRPr lang="en-US" altLang="ko-KR" baseline="-25000" dirty="0"/>
              </a:p>
              <a:p>
                <a:pPr marL="342900" indent="-342900">
                  <a:buAutoNum type="arabicPeriod"/>
                </a:pPr>
                <a:r>
                  <a:rPr lang="ko-KR" altLang="en-US" b="0" i="0" dirty="0">
                    <a:effectLst/>
                  </a:rPr>
                  <a:t>자식 키 </a:t>
                </a:r>
                <a14:m>
                  <m:oMath xmlns:m="http://schemas.openxmlformats.org/officeDocument/2006/math">
                    <m:r>
                      <m:rPr>
                        <m:sty m:val="p"/>
                      </m:rPr>
                      <a:rPr lang="en-US" altLang="ko-KR" b="0" i="0" smtClean="0">
                        <a:effectLst/>
                        <a:latin typeface="Cambria Math" panose="02040503050406030204" pitchFamily="18" charset="0"/>
                      </a:rPr>
                      <m:t>K</m:t>
                    </m:r>
                    <m:r>
                      <a:rPr lang="en-US" altLang="ko-KR" b="0" i="1" baseline="-25000" smtClean="0">
                        <a:effectLst/>
                        <a:latin typeface="Cambria Math" panose="02040503050406030204" pitchFamily="18" charset="0"/>
                      </a:rPr>
                      <m:t>𝑖</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𝑝𝑜𝑖𝑛𝑡</m:t>
                    </m:r>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𝑝𝑎𝑟𝑠𝑒</m:t>
                    </m:r>
                    <m:r>
                      <a:rPr lang="en-US" altLang="ko-KR" b="0" i="1" baseline="-25000" smtClean="0">
                        <a:effectLst/>
                        <a:latin typeface="Cambria Math" panose="02040503050406030204" pitchFamily="18" charset="0"/>
                      </a:rPr>
                      <m:t>256</m:t>
                    </m:r>
                    <m:d>
                      <m:dPr>
                        <m:ctrlPr>
                          <a:rPr lang="en-US" altLang="ko-KR" b="0" i="1" smtClean="0">
                            <a:effectLst/>
                            <a:latin typeface="Cambria Math" panose="02040503050406030204" pitchFamily="18" charset="0"/>
                          </a:rPr>
                        </m:ctrlPr>
                      </m:dPr>
                      <m:e>
                        <m:r>
                          <a:rPr lang="en-US" altLang="ko-KR" b="0" i="1" smtClean="0">
                            <a:effectLst/>
                            <a:latin typeface="Cambria Math" panose="02040503050406030204" pitchFamily="18" charset="0"/>
                          </a:rPr>
                          <m:t>𝐼</m:t>
                        </m:r>
                        <m:r>
                          <a:rPr lang="en-US" altLang="ko-KR" b="0" i="1" baseline="-25000" smtClean="0">
                            <a:effectLst/>
                            <a:latin typeface="Cambria Math" panose="02040503050406030204" pitchFamily="18" charset="0"/>
                          </a:rPr>
                          <m:t>𝐿</m:t>
                        </m:r>
                      </m:e>
                    </m:d>
                    <m:r>
                      <a:rPr lang="en-US" altLang="ko-KR" b="0" i="1" smtClean="0">
                        <a:effectLst/>
                        <a:latin typeface="Cambria Math" panose="02040503050406030204" pitchFamily="18" charset="0"/>
                      </a:rPr>
                      <m:t>)+</m:t>
                    </m:r>
                    <m:r>
                      <a:rPr lang="en-US" altLang="ko-KR" b="0" i="1" smtClean="0">
                        <a:effectLst/>
                        <a:latin typeface="Cambria Math" panose="02040503050406030204" pitchFamily="18" charset="0"/>
                      </a:rPr>
                      <m:t>𝐾𝑝𝑎</m:t>
                    </m:r>
                    <m:r>
                      <a:rPr lang="en-US" altLang="ko-KR" b="0" i="1" baseline="-25000" smtClean="0">
                        <a:effectLst/>
                        <a:latin typeface="Cambria Math" panose="02040503050406030204" pitchFamily="18" charset="0"/>
                      </a:rPr>
                      <m:t>𝑟</m:t>
                    </m:r>
                  </m:oMath>
                </a14:m>
                <a:endParaRPr lang="en-US" altLang="ko-KR" dirty="0"/>
              </a:p>
              <a:p>
                <a:pPr marL="342900" indent="-342900">
                  <a:buAutoNum type="arabicPeriod"/>
                </a:pPr>
                <a:r>
                  <a:rPr lang="ko-KR" altLang="en-US" dirty="0"/>
                  <a:t>자식 체인코드 </a:t>
                </a:r>
                <a14:m>
                  <m:oMath xmlns:m="http://schemas.openxmlformats.org/officeDocument/2006/math">
                    <m:r>
                      <a:rPr lang="en-US" altLang="ko-KR" b="0" i="1" smtClean="0">
                        <a:latin typeface="Cambria Math" panose="02040503050406030204" pitchFamily="18" charset="0"/>
                      </a:rPr>
                      <m:t>𝑐</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en-US" altLang="ko-KR" b="0" i="1" smtClean="0">
                        <a:latin typeface="Cambria Math" panose="02040503050406030204" pitchFamily="18" charset="0"/>
                      </a:rPr>
                      <m:t>𝐼𝑅</m:t>
                    </m:r>
                  </m:oMath>
                </a14:m>
                <a:endParaRPr lang="en-US" altLang="ko-KR" baseline="-25000" dirty="0"/>
              </a:p>
              <a:p>
                <a:pPr marL="342900" indent="-342900">
                  <a:buAutoNum type="arabicPeriod"/>
                </a:pPr>
                <a14:m>
                  <m:oMath xmlns:m="http://schemas.openxmlformats.org/officeDocument/2006/math">
                    <m:r>
                      <a:rPr lang="en-US" altLang="ko-KR" b="0" i="1" smtClean="0">
                        <a:latin typeface="Cambria Math" panose="02040503050406030204" pitchFamily="18" charset="0"/>
                      </a:rPr>
                      <m:t>𝑝𝑎𝑟𝑠𝑒</m:t>
                    </m:r>
                    <m:r>
                      <a:rPr lang="en-US" altLang="ko-KR" b="0" i="1" baseline="-25000" smtClean="0">
                        <a:latin typeface="Cambria Math" panose="02040503050406030204" pitchFamily="18" charset="0"/>
                      </a:rPr>
                      <m:t>256</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𝐼</m:t>
                        </m:r>
                        <m:r>
                          <a:rPr lang="en-US" altLang="ko-KR" b="0" i="1" baseline="-25000" smtClean="0">
                            <a:latin typeface="Cambria Math" panose="02040503050406030204" pitchFamily="18" charset="0"/>
                          </a:rPr>
                          <m:t>𝐿</m:t>
                        </m:r>
                      </m:e>
                    </m:d>
                    <m:r>
                      <a:rPr lang="en-US" altLang="ko-KR" b="0" i="1" smtClean="0">
                        <a:latin typeface="Cambria Math" panose="02040503050406030204" pitchFamily="18" charset="0"/>
                      </a:rPr>
                      <m:t>&gt;</m:t>
                    </m:r>
                    <m:r>
                      <a:rPr lang="en-US" altLang="ko-KR" b="0" i="1" smtClean="0">
                        <a:latin typeface="Cambria Math" panose="02040503050406030204" pitchFamily="18" charset="0"/>
                      </a:rPr>
                      <m:t>𝑛</m:t>
                    </m:r>
                  </m:oMath>
                </a14:m>
                <a:r>
                  <a:rPr lang="en-US" altLang="ko-KR" dirty="0"/>
                  <a:t> </a:t>
                </a:r>
                <a:r>
                  <a:rPr lang="ko-KR" altLang="en-US" dirty="0"/>
                  <a:t>또는 </a:t>
                </a:r>
                <a14:m>
                  <m:oMath xmlns:m="http://schemas.openxmlformats.org/officeDocument/2006/math">
                    <m:r>
                      <m:rPr>
                        <m:sty m:val="p"/>
                      </m:rPr>
                      <a:rPr lang="en-US" altLang="ko-KR" b="0" i="0" smtClean="0">
                        <a:latin typeface="Cambria Math" panose="02040503050406030204" pitchFamily="18" charset="0"/>
                      </a:rPr>
                      <m:t>K</m:t>
                    </m:r>
                    <m:r>
                      <a:rPr lang="en-US" altLang="ko-KR" b="0" i="1" baseline="-25000" smtClean="0">
                        <a:latin typeface="Cambria Math" panose="02040503050406030204" pitchFamily="18" charset="0"/>
                      </a:rPr>
                      <m:t>𝑖</m:t>
                    </m:r>
                    <m:r>
                      <a:rPr lang="en-US" altLang="ko-KR" b="0" i="1" smtClean="0">
                        <a:latin typeface="Cambria Math" panose="02040503050406030204" pitchFamily="18" charset="0"/>
                      </a:rPr>
                      <m:t>=</m:t>
                    </m:r>
                    <m:r>
                      <a:rPr lang="ko-KR" altLang="en-US" i="1">
                        <a:latin typeface="Cambria Math" panose="02040503050406030204" pitchFamily="18" charset="0"/>
                      </a:rPr>
                      <m:t>𝜙</m:t>
                    </m:r>
                    <m:r>
                      <a:rPr lang="en-US" altLang="ko-KR" b="0" i="1" smtClean="0">
                        <a:latin typeface="Cambria Math" panose="02040503050406030204" pitchFamily="18" charset="0"/>
                      </a:rPr>
                      <m:t>(</m:t>
                    </m:r>
                    <m:r>
                      <a:rPr lang="en-US" altLang="ko-KR" b="0" i="1" smtClean="0">
                        <a:latin typeface="Cambria Math" panose="02040503050406030204" pitchFamily="18" charset="0"/>
                      </a:rPr>
                      <m:t>𝑖𝑛𝑓𝑖𝑛𝑖𝑡𝑦</m:t>
                    </m:r>
                    <m:r>
                      <a:rPr lang="en-US" altLang="ko-KR" b="0" i="1" smtClean="0">
                        <a:latin typeface="Cambria Math" panose="02040503050406030204" pitchFamily="18" charset="0"/>
                      </a:rPr>
                      <m:t>)</m:t>
                    </m:r>
                  </m:oMath>
                </a14:m>
                <a:r>
                  <a:rPr lang="ko-KR" altLang="en-US" dirty="0"/>
                  <a:t> </a:t>
                </a:r>
                <a:r>
                  <a:rPr lang="ko-KR" altLang="en-US" b="0" i="0" dirty="0">
                    <a:effectLst/>
                  </a:rPr>
                  <a:t>인 경우 </a:t>
                </a:r>
                <a:r>
                  <a:rPr lang="ko-KR" altLang="en-US" b="0" i="0" dirty="0" err="1">
                    <a:effectLst/>
                  </a:rPr>
                  <a:t>비유효</a:t>
                </a:r>
                <a:r>
                  <a:rPr lang="en-US" altLang="ko-KR" dirty="0"/>
                  <a:t>(Invalid)</a:t>
                </a:r>
                <a:br>
                  <a:rPr lang="en-US" altLang="ko-KR" dirty="0"/>
                </a:br>
                <a:br>
                  <a:rPr lang="en-US" altLang="ko-KR" sz="900" b="0" i="0" dirty="0">
                    <a:effectLst/>
                  </a:rPr>
                </a:br>
                <a:r>
                  <a:rPr lang="ko-KR" altLang="en-US" b="0" i="0" dirty="0">
                    <a:effectLst/>
                  </a:rPr>
                  <a:t>다음 </a:t>
                </a:r>
                <a:r>
                  <a:rPr lang="en-US" altLang="ko-KR" b="0" i="0" dirty="0">
                    <a:effectLst/>
                  </a:rPr>
                  <a:t>index</a:t>
                </a:r>
                <a:r>
                  <a:rPr lang="ko-KR" altLang="en-US" b="0" i="0" dirty="0">
                    <a:effectLst/>
                  </a:rPr>
                  <a:t>를 사용</a:t>
                </a:r>
                <a:endParaRPr lang="en-US" altLang="ko-KR" b="0" i="0" dirty="0">
                  <a:effectLst/>
                </a:endParaRPr>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sp>
        <p:nvSpPr>
          <p:cNvPr id="13" name="TextBox 12">
            <a:extLst>
              <a:ext uri="{FF2B5EF4-FFF2-40B4-BE49-F238E27FC236}">
                <a16:creationId xmlns:a16="http://schemas.microsoft.com/office/drawing/2014/main" id="{1708F1D4-876A-4502-B7A1-71238BE8F120}"/>
              </a:ext>
            </a:extLst>
          </p:cNvPr>
          <p:cNvSpPr txBox="1"/>
          <p:nvPr/>
        </p:nvSpPr>
        <p:spPr>
          <a:xfrm>
            <a:off x="5017011" y="2972202"/>
            <a:ext cx="1080745" cy="261610"/>
          </a:xfrm>
          <a:prstGeom prst="rect">
            <a:avLst/>
          </a:prstGeom>
          <a:noFill/>
        </p:spPr>
        <p:txBody>
          <a:bodyPr wrap="none" rtlCol="0">
            <a:spAutoFit/>
          </a:bodyPr>
          <a:lstStyle/>
          <a:p>
            <a:r>
              <a:rPr lang="ko-KR" altLang="en-US" sz="1100" dirty="0">
                <a:solidFill>
                  <a:srgbClr val="FFC700"/>
                </a:solidFill>
                <a:latin typeface="Arial" panose="020B0604020202020204" pitchFamily="34" charset="0"/>
              </a:rPr>
              <a:t>부모 체인코드</a:t>
            </a:r>
          </a:p>
        </p:txBody>
      </p:sp>
      <p:sp>
        <p:nvSpPr>
          <p:cNvPr id="14" name="TextBox 13">
            <a:extLst>
              <a:ext uri="{FF2B5EF4-FFF2-40B4-BE49-F238E27FC236}">
                <a16:creationId xmlns:a16="http://schemas.microsoft.com/office/drawing/2014/main" id="{320C6647-3A81-4C27-877F-02A7ABBE6B68}"/>
              </a:ext>
            </a:extLst>
          </p:cNvPr>
          <p:cNvSpPr txBox="1"/>
          <p:nvPr/>
        </p:nvSpPr>
        <p:spPr>
          <a:xfrm>
            <a:off x="6656055" y="2972202"/>
            <a:ext cx="939681" cy="261610"/>
          </a:xfrm>
          <a:prstGeom prst="rect">
            <a:avLst/>
          </a:prstGeom>
          <a:noFill/>
        </p:spPr>
        <p:txBody>
          <a:bodyPr wrap="none" rtlCol="0">
            <a:spAutoFit/>
          </a:bodyPr>
          <a:lstStyle/>
          <a:p>
            <a:r>
              <a:rPr lang="ko-KR" altLang="en-US" sz="1100" dirty="0">
                <a:solidFill>
                  <a:srgbClr val="0071FF"/>
                </a:solidFill>
                <a:latin typeface="Arial" panose="020B0604020202020204" pitchFamily="34" charset="0"/>
              </a:rPr>
              <a:t>부모 공개키</a:t>
            </a:r>
          </a:p>
        </p:txBody>
      </p:sp>
      <p:sp>
        <p:nvSpPr>
          <p:cNvPr id="15" name="TextBox 14">
            <a:extLst>
              <a:ext uri="{FF2B5EF4-FFF2-40B4-BE49-F238E27FC236}">
                <a16:creationId xmlns:a16="http://schemas.microsoft.com/office/drawing/2014/main" id="{8B810260-1A8D-4F8D-802B-2F12EF996861}"/>
              </a:ext>
            </a:extLst>
          </p:cNvPr>
          <p:cNvSpPr txBox="1"/>
          <p:nvPr/>
        </p:nvSpPr>
        <p:spPr>
          <a:xfrm>
            <a:off x="7997079" y="2972202"/>
            <a:ext cx="530915" cy="261610"/>
          </a:xfrm>
          <a:prstGeom prst="rect">
            <a:avLst/>
          </a:prstGeom>
          <a:noFill/>
        </p:spPr>
        <p:txBody>
          <a:bodyPr wrap="none" rtlCol="0">
            <a:spAutoFit/>
          </a:bodyPr>
          <a:lstStyle/>
          <a:p>
            <a:r>
              <a:rPr lang="en-US" altLang="ko-KR" sz="1100" dirty="0">
                <a:solidFill>
                  <a:srgbClr val="FFC700"/>
                </a:solidFill>
                <a:latin typeface="Arial" panose="020B0604020202020204" pitchFamily="34" charset="0"/>
              </a:rPr>
              <a:t>Index</a:t>
            </a:r>
            <a:endParaRPr lang="ko-KR" altLang="en-US" sz="1100" dirty="0">
              <a:solidFill>
                <a:srgbClr val="FFC700"/>
              </a:solidFill>
              <a:latin typeface="Arial" panose="020B0604020202020204" pitchFamily="34" charset="0"/>
            </a:endParaRPr>
          </a:p>
        </p:txBody>
      </p:sp>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3253924" cy="1148953"/>
              <a:chOff x="978544" y="1617262"/>
              <a:chExt cx="1060086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50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9050">
                <a:solidFill>
                  <a:schemeClr val="bg1">
                    <a:lumMod val="8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EE5AA8C-D2C3-4B95-B58F-E70253F63C06}"/>
                  </a:ext>
                </a:extLst>
              </p:cNvPr>
              <p:cNvSpPr txBox="1"/>
              <p:nvPr/>
            </p:nvSpPr>
            <p:spPr>
              <a:xfrm>
                <a:off x="7034894" y="2999630"/>
                <a:ext cx="4544515" cy="1448351"/>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095779762"/>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Tree>
    <p:extLst>
      <p:ext uri="{BB962C8B-B14F-4D97-AF65-F5344CB8AC3E}">
        <p14:creationId xmlns:p14="http://schemas.microsoft.com/office/powerpoint/2010/main" val="4232720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2040839"/>
          </a:xfrm>
        </p:spPr>
        <p:txBody>
          <a:bodyPr/>
          <a:lstStyle/>
          <a:p>
            <a:pPr indent="0">
              <a:buNone/>
            </a:pPr>
            <a:r>
              <a:rPr lang="ko-KR" altLang="en-US" b="1" dirty="0"/>
              <a:t>암호화 해시 함수</a:t>
            </a:r>
            <a:r>
              <a:rPr lang="en-US" altLang="ko-KR" b="1" dirty="0"/>
              <a:t>(Cryptographic Hash Function)</a:t>
            </a:r>
          </a:p>
          <a:p>
            <a:pPr indent="0">
              <a:buNone/>
            </a:pPr>
            <a:r>
              <a:rPr lang="ko-KR" altLang="en-US" sz="1600" dirty="0"/>
              <a:t>해시 함수의 일종으로</a:t>
            </a:r>
            <a:r>
              <a:rPr lang="en-US" altLang="ko-KR" sz="1600" dirty="0"/>
              <a:t>, </a:t>
            </a:r>
            <a:r>
              <a:rPr lang="ko-KR" altLang="en-US" sz="1600" dirty="0"/>
              <a:t>해시 </a:t>
            </a:r>
            <a:r>
              <a:rPr lang="ko-KR" altLang="en-US" sz="1600" dirty="0" err="1"/>
              <a:t>값으로부터</a:t>
            </a:r>
            <a:r>
              <a:rPr lang="ko-KR" altLang="en-US" sz="1600" dirty="0"/>
              <a:t> 원래의 입력 값과의 관계를 찾기 어려운 성질을 가지는 해시 함수</a:t>
            </a:r>
            <a:endParaRPr lang="en-US" altLang="ko-KR" sz="1600" dirty="0"/>
          </a:p>
          <a:p>
            <a:pPr marL="285750"/>
            <a:r>
              <a:rPr lang="ko-KR" altLang="en-US" sz="1400" dirty="0"/>
              <a:t>역상 저항성</a:t>
            </a:r>
            <a:r>
              <a:rPr lang="en-US" altLang="ko-KR" sz="1400" dirty="0"/>
              <a:t>(preimage resistance): </a:t>
            </a:r>
            <a:r>
              <a:rPr lang="ko-KR" altLang="en-US" sz="1400" dirty="0"/>
              <a:t>주어진 해시 값에 대해</a:t>
            </a:r>
            <a:r>
              <a:rPr lang="en-US" altLang="ko-KR" sz="1400" dirty="0"/>
              <a:t>, </a:t>
            </a:r>
            <a:r>
              <a:rPr lang="ko-KR" altLang="en-US" sz="1400" dirty="0"/>
              <a:t>그 해시 값을 생성하는 입력 값을 찾는 것이 계산상 어렵다</a:t>
            </a:r>
            <a:r>
              <a:rPr lang="en-US" altLang="ko-KR" sz="1400" dirty="0"/>
              <a:t>.</a:t>
            </a:r>
          </a:p>
          <a:p>
            <a:pPr marL="285750"/>
            <a:r>
              <a:rPr lang="ko-KR" altLang="en-US" sz="1400" dirty="0"/>
              <a:t>제 </a:t>
            </a:r>
            <a:r>
              <a:rPr lang="en-US" altLang="ko-KR" sz="1400" dirty="0"/>
              <a:t>2 </a:t>
            </a:r>
            <a:r>
              <a:rPr lang="ko-KR" altLang="en-US" sz="1400" dirty="0"/>
              <a:t>역상 저항성</a:t>
            </a:r>
            <a:r>
              <a:rPr lang="en-US" altLang="ko-KR" sz="1400" dirty="0"/>
              <a:t>(second preimage resistance): </a:t>
            </a:r>
            <a:r>
              <a:rPr lang="ko-KR" altLang="en-US" sz="1400" dirty="0"/>
              <a:t>입력 값에 대해</a:t>
            </a:r>
            <a:r>
              <a:rPr lang="en-US" altLang="ko-KR" sz="1400" dirty="0"/>
              <a:t>, </a:t>
            </a:r>
            <a:r>
              <a:rPr lang="ko-KR" altLang="en-US" sz="1400" dirty="0"/>
              <a:t>그 입력의 해시 값을 바꾸지 않으면서 입력을 변경하는 것이 계산상 어렵다</a:t>
            </a:r>
            <a:r>
              <a:rPr lang="en-US" altLang="ko-KR" sz="1400" dirty="0"/>
              <a:t>. </a:t>
            </a:r>
          </a:p>
          <a:p>
            <a:pPr marL="285750"/>
            <a:r>
              <a:rPr lang="ko-KR" altLang="en-US" sz="1400" dirty="0"/>
              <a:t>충돌 저항성</a:t>
            </a:r>
            <a:r>
              <a:rPr lang="en-US" altLang="ko-KR" sz="1400" dirty="0"/>
              <a:t>(collision resistance): </a:t>
            </a:r>
            <a:r>
              <a:rPr lang="ko-KR" altLang="en-US" sz="1400" dirty="0"/>
              <a:t>해시 충돌에 대해 안전해야 한다</a:t>
            </a:r>
            <a:r>
              <a:rPr lang="en-US" altLang="ko-KR" sz="1400" dirty="0"/>
              <a:t>. </a:t>
            </a:r>
            <a:r>
              <a:rPr lang="ko-KR" altLang="en-US" sz="1400" dirty="0"/>
              <a:t>같은 해시 값을 생성하는 두 개의 입력 값을 찾는 것이 계산상 어려워야 한다</a:t>
            </a:r>
            <a:r>
              <a:rPr lang="en-US" altLang="ko-KR" sz="14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sp>
        <p:nvSpPr>
          <p:cNvPr id="4" name="TextBox 3">
            <a:extLst>
              <a:ext uri="{FF2B5EF4-FFF2-40B4-BE49-F238E27FC236}">
                <a16:creationId xmlns:a16="http://schemas.microsoft.com/office/drawing/2014/main" id="{F748B551-87E1-4040-AF9D-CCEE3AEFB46F}"/>
              </a:ext>
            </a:extLst>
          </p:cNvPr>
          <p:cNvSpPr txBox="1"/>
          <p:nvPr/>
        </p:nvSpPr>
        <p:spPr>
          <a:xfrm>
            <a:off x="4193178" y="3240274"/>
            <a:ext cx="2856872" cy="369332"/>
          </a:xfrm>
          <a:prstGeom prst="rect">
            <a:avLst/>
          </a:prstGeom>
          <a:noFill/>
        </p:spPr>
        <p:txBody>
          <a:bodyPr wrap="none" rtlCol="0">
            <a:spAutoFit/>
          </a:bodyPr>
          <a:lstStyle/>
          <a:p>
            <a:r>
              <a:rPr lang="en-US" altLang="ko-KR" b="1" dirty="0">
                <a:solidFill>
                  <a:schemeClr val="bg1">
                    <a:lumMod val="85000"/>
                  </a:schemeClr>
                </a:solidFill>
              </a:rPr>
              <a:t>Hash(message) = digest</a:t>
            </a:r>
            <a:endParaRPr lang="ko-KR" altLang="en-US"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1023400" y="4294694"/>
            <a:ext cx="1723549" cy="743049"/>
            <a:chOff x="1023400" y="4294694"/>
            <a:chExt cx="1723549" cy="743049"/>
          </a:xfrm>
        </p:grpSpPr>
        <p:sp>
          <p:nvSpPr>
            <p:cNvPr id="5" name="TextBox 4">
              <a:extLst>
                <a:ext uri="{FF2B5EF4-FFF2-40B4-BE49-F238E27FC236}">
                  <a16:creationId xmlns:a16="http://schemas.microsoft.com/office/drawing/2014/main" id="{292AE8EB-CC21-4750-91A5-7A8002FAD872}"/>
                </a:ext>
              </a:extLst>
            </p:cNvPr>
            <p:cNvSpPr txBox="1"/>
            <p:nvPr/>
          </p:nvSpPr>
          <p:spPr>
            <a:xfrm>
              <a:off x="1243814" y="4294694"/>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1023400" y="4699189"/>
              <a:ext cx="1723549"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367993" y="4294694"/>
            <a:ext cx="2444900" cy="1051530"/>
            <a:chOff x="4367993" y="4294694"/>
            <a:chExt cx="2444900" cy="1051530"/>
          </a:xfrm>
        </p:grpSpPr>
        <p:sp>
          <p:nvSpPr>
            <p:cNvPr id="6" name="TextBox 5">
              <a:extLst>
                <a:ext uri="{FF2B5EF4-FFF2-40B4-BE49-F238E27FC236}">
                  <a16:creationId xmlns:a16="http://schemas.microsoft.com/office/drawing/2014/main" id="{113DD36E-C1AB-429E-9AB3-4CEA2CC625B6}"/>
                </a:ext>
              </a:extLst>
            </p:cNvPr>
            <p:cNvSpPr txBox="1"/>
            <p:nvPr/>
          </p:nvSpPr>
          <p:spPr>
            <a:xfrm>
              <a:off x="4711837" y="4294694"/>
              <a:ext cx="1750800" cy="338554"/>
            </a:xfrm>
            <a:prstGeom prst="rect">
              <a:avLst/>
            </a:prstGeom>
            <a:noFill/>
          </p:spPr>
          <p:txBody>
            <a:bodyPr wrap="none" rtlCol="0">
              <a:spAutoFit/>
            </a:bodyPr>
            <a:lstStyle/>
            <a:p>
              <a:pPr algn="ctr"/>
              <a:r>
                <a:rPr lang="ko-KR" altLang="en-US" sz="1600" b="1" dirty="0">
                  <a:solidFill>
                    <a:schemeClr val="bg1">
                      <a:lumMod val="85000"/>
                    </a:schemeClr>
                  </a:solidFill>
                </a:rPr>
                <a:t>제 </a:t>
              </a:r>
              <a:r>
                <a:rPr lang="en-US" altLang="ko-KR" sz="1600" b="1" dirty="0">
                  <a:solidFill>
                    <a:schemeClr val="bg1">
                      <a:lumMod val="85000"/>
                    </a:schemeClr>
                  </a:solidFill>
                </a:rPr>
                <a:t>2 </a:t>
              </a:r>
              <a:r>
                <a:rPr lang="ko-KR" altLang="en-US" sz="1600"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367993" y="4761449"/>
              <a:ext cx="2444900" cy="584775"/>
            </a:xfrm>
            <a:prstGeom prst="rect">
              <a:avLst/>
            </a:prstGeom>
            <a:noFill/>
          </p:spPr>
          <p:txBody>
            <a:bodyPr wrap="none" rtlCol="0">
              <a:spAutoFit/>
            </a:bodyPr>
            <a:lstStyle/>
            <a:p>
              <a:pPr algn="ctr"/>
              <a:r>
                <a:rPr lang="en-US" altLang="ko-KR" sz="1600" dirty="0">
                  <a:solidFill>
                    <a:schemeClr val="bg1">
                      <a:lumMod val="85000"/>
                    </a:schemeClr>
                  </a:solidFill>
                </a:rPr>
                <a:t>Hash(message) = digest</a:t>
              </a:r>
            </a:p>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38554"/>
          </a:xfrm>
          <a:prstGeom prst="rect">
            <a:avLst/>
          </a:prstGeom>
          <a:noFill/>
        </p:spPr>
        <p:txBody>
          <a:bodyPr wrap="none" rtlCol="0">
            <a:spAutoFit/>
          </a:bodyPr>
          <a:lstStyle/>
          <a:p>
            <a:endParaRPr lang="ko-KR" altLang="en-US" sz="1600"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387069" y="4294694"/>
            <a:ext cx="2066591" cy="779621"/>
            <a:chOff x="8784991" y="4304288"/>
            <a:chExt cx="2066591" cy="779621"/>
          </a:xfrm>
        </p:grpSpPr>
        <p:sp>
          <p:nvSpPr>
            <p:cNvPr id="7" name="TextBox 6">
              <a:extLst>
                <a:ext uri="{FF2B5EF4-FFF2-40B4-BE49-F238E27FC236}">
                  <a16:creationId xmlns:a16="http://schemas.microsoft.com/office/drawing/2014/main" id="{3E37D36D-6564-4DCA-B59A-3346F7C1AF68}"/>
                </a:ext>
              </a:extLst>
            </p:cNvPr>
            <p:cNvSpPr txBox="1"/>
            <p:nvPr/>
          </p:nvSpPr>
          <p:spPr>
            <a:xfrm>
              <a:off x="9176926" y="4304288"/>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784991" y="4745355"/>
              <a:ext cx="2066591"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1?</a:t>
              </a:r>
              <a:r>
                <a:rPr lang="en-US" altLang="ko-KR" sz="1600" dirty="0">
                  <a:solidFill>
                    <a:schemeClr val="bg1">
                      <a:lumMod val="85000"/>
                    </a:schemeClr>
                  </a:solidFill>
                </a:rPr>
                <a:t>) = Hash(</a:t>
              </a:r>
              <a:r>
                <a:rPr lang="en-US" altLang="ko-KR" sz="1600" dirty="0">
                  <a:solidFill>
                    <a:srgbClr val="EF296B"/>
                  </a:solidFill>
                </a:rPr>
                <a:t>2?</a:t>
              </a:r>
              <a:r>
                <a:rPr lang="en-US" altLang="ko-KR" sz="1600"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4944194-B30C-4341-966B-2EF1A8D77592}"/>
                  </a:ext>
                </a:extLst>
              </p:cNvPr>
              <p:cNvSpPr>
                <a:spLocks noGrp="1"/>
              </p:cNvSpPr>
              <p:nvPr>
                <p:ph idx="1"/>
              </p:nvPr>
            </p:nvSpPr>
            <p:spPr>
              <a:xfrm>
                <a:off x="241299" y="674860"/>
                <a:ext cx="11683999" cy="6030740"/>
              </a:xfrm>
            </p:spPr>
            <p:txBody>
              <a:bodyPr tIns="75600">
                <a:normAutofit/>
              </a:bodyPr>
              <a:lstStyle/>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부모 공개 키</a:t>
                </a:r>
                <a:endParaRPr lang="en-US" altLang="ko-KR" sz="2000" dirty="0"/>
              </a:p>
              <a:p>
                <a:pPr indent="0">
                  <a:buNone/>
                </a:pPr>
                <a14:m>
                  <m:oMath xmlns:m="http://schemas.openxmlformats.org/officeDocument/2006/math">
                    <m:r>
                      <a:rPr lang="en-US" altLang="ko-KR" sz="2000" b="0" i="1" smtClean="0">
                        <a:latin typeface="Cambria Math" panose="02040503050406030204" pitchFamily="18" charset="0"/>
                      </a:rPr>
                      <m:t>𝑁</m:t>
                    </m:r>
                    <m:d>
                      <m:dPr>
                        <m:ctrlPr>
                          <a:rPr lang="en-US" altLang="ko-KR" sz="2000" b="0" i="1" smtClean="0">
                            <a:latin typeface="Cambria Math" panose="02040503050406030204" pitchFamily="18" charset="0"/>
                          </a:rPr>
                        </m:ctrlPr>
                      </m:dPr>
                      <m:e>
                        <m:d>
                          <m:dPr>
                            <m:ctrlPr>
                              <a:rPr lang="en-US" altLang="ko-KR" sz="2000" b="0" i="1" smtClean="0">
                                <a:latin typeface="Cambria Math" panose="02040503050406030204" pitchFamily="18" charset="0"/>
                              </a:rPr>
                            </m:ctrlPr>
                          </m:dPr>
                          <m:e>
                            <m:r>
                              <a:rPr lang="en-US" altLang="ko-KR" sz="2000" b="0" i="1" smtClean="0">
                                <a:latin typeface="Cambria Math" panose="02040503050406030204" pitchFamily="18" charset="0"/>
                              </a:rPr>
                              <m:t>𝑘</m:t>
                            </m:r>
                            <m:r>
                              <a:rPr lang="en-US" altLang="ko-KR" sz="2000" b="0" i="1" smtClean="0">
                                <a:latin typeface="Cambria Math" panose="02040503050406030204" pitchFamily="18" charset="0"/>
                              </a:rPr>
                              <m:t>, </m:t>
                            </m:r>
                            <m:r>
                              <a:rPr lang="en-US" altLang="ko-KR" sz="2000" b="0" i="1" smtClean="0">
                                <a:latin typeface="Cambria Math" panose="02040503050406030204" pitchFamily="18" charset="0"/>
                              </a:rPr>
                              <m:t>𝑐</m:t>
                            </m:r>
                          </m:e>
                        </m:d>
                      </m:e>
                    </m:d>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𝐾</m:t>
                    </m:r>
                    <m:r>
                      <a:rPr lang="en-US" altLang="ko-KR" sz="2000" b="0" i="1" smtClean="0">
                        <a:latin typeface="Cambria Math" panose="02040503050406030204" pitchFamily="18" charset="0"/>
                        <a:ea typeface="Cambria Math" panose="02040503050406030204" pitchFamily="18" charset="0"/>
                      </a:rPr>
                      <m:t>,</m:t>
                    </m:r>
                    <m:r>
                      <a:rPr lang="en-US" altLang="ko-KR" sz="2000" b="0" i="1" smtClean="0">
                        <a:latin typeface="Cambria Math" panose="02040503050406030204" pitchFamily="18" charset="0"/>
                        <a:ea typeface="Cambria Math" panose="02040503050406030204" pitchFamily="18" charset="0"/>
                      </a:rPr>
                      <m:t>𝑐</m:t>
                    </m:r>
                    <m:r>
                      <a:rPr lang="en-US" altLang="ko-KR" sz="2000" b="0" i="1" smtClean="0">
                        <a:latin typeface="Cambria Math" panose="02040503050406030204" pitchFamily="18" charset="0"/>
                        <a:ea typeface="Cambria Math" panose="02040503050406030204" pitchFamily="18" charset="0"/>
                      </a:rPr>
                      <m:t>)</m:t>
                    </m:r>
                  </m:oMath>
                </a14:m>
                <a:r>
                  <a:rPr lang="en-US" altLang="ko-KR" sz="2000" dirty="0"/>
                  <a:t> </a:t>
                </a:r>
                <a:endParaRPr lang="en-US" altLang="ko-KR" sz="2000" dirty="0">
                  <a:latin typeface="-apple-system"/>
                </a:endParaRPr>
              </a:p>
              <a:p>
                <a:pPr marL="216000" indent="-216000"/>
                <a:r>
                  <a:rPr lang="ko-KR" altLang="en-US" dirty="0"/>
                  <a:t>공개키 </a:t>
                </a:r>
                <a14:m>
                  <m:oMath xmlns:m="http://schemas.openxmlformats.org/officeDocument/2006/math">
                    <m:r>
                      <a:rPr lang="en-US" altLang="ko-KR" b="0" i="1" smtClean="0">
                        <a:latin typeface="Cambria Math" panose="02040503050406030204" pitchFamily="18" charset="0"/>
                      </a:rPr>
                      <m:t>𝐾</m:t>
                    </m:r>
                    <m:r>
                      <a:rPr lang="en-US" altLang="ko-KR" b="0" i="1" smtClean="0">
                        <a:latin typeface="Cambria Math" panose="02040503050406030204" pitchFamily="18" charset="0"/>
                      </a:rPr>
                      <m:t>=</m:t>
                    </m:r>
                    <m:r>
                      <a:rPr lang="en-US" altLang="ko-KR" b="0" i="1" smtClean="0">
                        <a:latin typeface="Cambria Math" panose="02040503050406030204" pitchFamily="18" charset="0"/>
                      </a:rPr>
                      <m:t>𝑝𝑜𝑖𝑛𝑡</m:t>
                    </m:r>
                    <m:r>
                      <a:rPr lang="en-US" altLang="ko-KR" b="0" i="1" smtClean="0">
                        <a:latin typeface="Cambria Math" panose="02040503050406030204" pitchFamily="18" charset="0"/>
                      </a:rPr>
                      <m:t>(</m:t>
                    </m:r>
                    <m:r>
                      <a:rPr lang="en-US" altLang="ko-KR" b="0" i="1" smtClean="0">
                        <a:latin typeface="Cambria Math" panose="02040503050406030204" pitchFamily="18" charset="0"/>
                      </a:rPr>
                      <m:t>𝑘</m:t>
                    </m:r>
                    <m:r>
                      <a:rPr lang="en-US" altLang="ko-KR" b="0" i="1" smtClean="0">
                        <a:latin typeface="Cambria Math" panose="02040503050406030204" pitchFamily="18" charset="0"/>
                      </a:rPr>
                      <m:t>)</m:t>
                    </m:r>
                  </m:oMath>
                </a14:m>
                <a:endParaRPr lang="en-US" altLang="ko-KR" dirty="0"/>
              </a:p>
              <a:p>
                <a:pPr marL="216000" indent="-216000"/>
                <a:r>
                  <a:rPr lang="ko-KR" altLang="en-US" dirty="0"/>
                  <a:t>체인코드 </a:t>
                </a:r>
                <a:r>
                  <a:rPr lang="en-US" altLang="ko-KR" dirty="0"/>
                  <a:t>: c </a:t>
                </a:r>
                <a:r>
                  <a:rPr lang="ko-KR" altLang="en-US" dirty="0"/>
                  <a:t>로 동일</a:t>
                </a:r>
                <a:endParaRPr lang="en-US" altLang="ko-KR" dirty="0"/>
              </a:p>
              <a:p>
                <a:pPr indent="0">
                  <a:buNone/>
                </a:pPr>
                <a:endParaRPr lang="en-US" altLang="ko-KR" sz="2000" dirty="0">
                  <a:solidFill>
                    <a:schemeClr val="bg1">
                      <a:lumMod val="85000"/>
                    </a:schemeClr>
                  </a:solidFill>
                </a:endParaRPr>
              </a:p>
              <a:p>
                <a:pPr indent="0">
                  <a:buNone/>
                </a:pPr>
                <a:r>
                  <a:rPr lang="ko-KR" altLang="en-US" sz="2000" dirty="0">
                    <a:solidFill>
                      <a:schemeClr val="bg1">
                        <a:lumMod val="85000"/>
                      </a:schemeClr>
                    </a:solidFill>
                  </a:rPr>
                  <a:t>부모 </a:t>
                </a:r>
                <a:r>
                  <a:rPr lang="ko-KR" altLang="en-US" sz="2000" dirty="0"/>
                  <a:t>개인</a:t>
                </a:r>
                <a:r>
                  <a:rPr lang="ko-KR" altLang="en-US" sz="2000" dirty="0">
                    <a:solidFill>
                      <a:schemeClr val="bg1">
                        <a:lumMod val="85000"/>
                      </a:schemeClr>
                    </a:solidFill>
                  </a:rPr>
                  <a:t> 키 </a:t>
                </a:r>
                <a:r>
                  <a:rPr lang="en-US" altLang="ko-KR" sz="2000" dirty="0"/>
                  <a:t>➡</a:t>
                </a:r>
                <a:r>
                  <a:rPr lang="en-US" altLang="ko-KR" sz="2000" dirty="0">
                    <a:solidFill>
                      <a:schemeClr val="bg1">
                        <a:lumMod val="85000"/>
                      </a:schemeClr>
                    </a:solidFill>
                  </a:rPr>
                  <a:t> </a:t>
                </a:r>
                <a:r>
                  <a:rPr lang="ko-KR" altLang="en-US" sz="2000" dirty="0">
                    <a:solidFill>
                      <a:schemeClr val="bg1">
                        <a:lumMod val="85000"/>
                      </a:schemeClr>
                    </a:solidFill>
                  </a:rPr>
                  <a:t>자식 공개 키</a:t>
                </a:r>
                <a:endParaRPr lang="en-US" altLang="ko-KR" sz="2000" dirty="0">
                  <a:solidFill>
                    <a:schemeClr val="bg1">
                      <a:lumMod val="85000"/>
                    </a:schemeClr>
                  </a:solidFill>
                </a:endParaRPr>
              </a:p>
              <a:p>
                <a:pPr marL="216000" indent="-216000">
                  <a:buAutoNum type="arabicPeriod"/>
                </a:pPr>
                <a14:m>
                  <m:oMath xmlns:m="http://schemas.openxmlformats.org/officeDocument/2006/math">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𝐶𝐾𝐷𝑝𝑟𝑖𝑣</m:t>
                        </m:r>
                        <m:d>
                          <m:dPr>
                            <m:ctrlPr>
                              <a:rPr lang="en-US" altLang="ko-KR" b="0" i="1" smtClean="0">
                                <a:latin typeface="Cambria Math" panose="02040503050406030204" pitchFamily="18" charset="0"/>
                              </a:rPr>
                            </m:ctrlPr>
                          </m:dPr>
                          <m:e>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baseline="-25000" smtClean="0">
                                    <a:latin typeface="Cambria Math" panose="02040503050406030204" pitchFamily="18" charset="0"/>
                                  </a:rPr>
                                  <m:t>, </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m:t>
                            </m:r>
                            <m:r>
                              <a:rPr lang="en-US" altLang="ko-KR" b="0" i="1" smtClean="0">
                                <a:latin typeface="Cambria Math" panose="02040503050406030204" pitchFamily="18" charset="0"/>
                              </a:rPr>
                              <m:t>𝑖</m:t>
                            </m:r>
                          </m:e>
                        </m:d>
                      </m:e>
                    </m:d>
                  </m:oMath>
                </a14:m>
                <a:r>
                  <a:rPr lang="en-US" altLang="ko-KR" b="0" dirty="0"/>
                  <a:t> </a:t>
                </a:r>
                <a:r>
                  <a:rPr lang="en-US" altLang="ko-KR" dirty="0"/>
                  <a:t>(</a:t>
                </a:r>
                <a:r>
                  <a:rPr lang="ko-KR" altLang="en-US" dirty="0"/>
                  <a:t>항상 가능</a:t>
                </a:r>
                <a:r>
                  <a:rPr lang="en-US" altLang="ko-KR" dirty="0"/>
                  <a:t>)</a:t>
                </a:r>
                <a:br>
                  <a:rPr lang="en-US" altLang="ko-KR" b="0" dirty="0"/>
                </a:br>
                <a:br>
                  <a:rPr lang="en-US" altLang="ko-KR" sz="900" b="0" dirty="0"/>
                </a:br>
                <a:r>
                  <a:rPr lang="ko-KR" altLang="en-US" dirty="0"/>
                  <a:t>자식 개인 키 계산 </a:t>
                </a:r>
                <a:r>
                  <a:rPr lang="en-US" altLang="ko-KR" dirty="0"/>
                  <a:t>➡ </a:t>
                </a:r>
                <a:r>
                  <a:rPr lang="ko-KR" altLang="en-US" dirty="0"/>
                  <a:t>자식 공개키 계산</a:t>
                </a:r>
                <a:endParaRPr lang="en-US" altLang="ko-KR" dirty="0"/>
              </a:p>
              <a:p>
                <a:pPr marL="216000" indent="-216000">
                  <a:buAutoNum type="arabicPeriod"/>
                </a:pPr>
                <a14:m>
                  <m:oMath xmlns:m="http://schemas.openxmlformats.org/officeDocument/2006/math">
                    <m:r>
                      <a:rPr lang="en-US" altLang="ko-KR" b="0" i="1" smtClean="0">
                        <a:latin typeface="Cambria Math" panose="02040503050406030204" pitchFamily="18" charset="0"/>
                      </a:rPr>
                      <m:t>𝐶𝐷𝐾𝑝𝑢𝑏</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𝑁</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𝑘</m:t>
                            </m:r>
                            <m:r>
                              <a:rPr lang="en-US" altLang="ko-KR" b="0" i="1" baseline="-25000" smtClean="0">
                                <a:latin typeface="Cambria Math" panose="02040503050406030204" pitchFamily="18" charset="0"/>
                              </a:rPr>
                              <m:t>𝑝𝑎𝑟</m:t>
                            </m:r>
                            <m:r>
                              <a:rPr lang="en-US" altLang="ko-KR" b="0" i="1" smtClean="0">
                                <a:latin typeface="Cambria Math" panose="02040503050406030204" pitchFamily="18" charset="0"/>
                              </a:rPr>
                              <m:t>,</m:t>
                            </m:r>
                            <m:r>
                              <a:rPr lang="en-US" altLang="ko-KR" b="0" i="1" smtClean="0">
                                <a:latin typeface="Cambria Math" panose="02040503050406030204" pitchFamily="18" charset="0"/>
                              </a:rPr>
                              <m:t>𝑐𝑝</m:t>
                            </m:r>
                            <m:r>
                              <a:rPr lang="en-US" altLang="ko-KR" b="0" i="1" baseline="-25000" smtClean="0">
                                <a:latin typeface="Cambria Math" panose="02040503050406030204" pitchFamily="18" charset="0"/>
                              </a:rPr>
                              <m:t>𝑎𝑟</m:t>
                            </m:r>
                          </m:e>
                        </m:d>
                        <m:r>
                          <a:rPr lang="en-US" altLang="ko-KR" b="0" i="1" smtClean="0">
                            <a:latin typeface="Cambria Math" panose="02040503050406030204" pitchFamily="18" charset="0"/>
                          </a:rPr>
                          <m:t>, </m:t>
                        </m:r>
                        <m:r>
                          <a:rPr lang="en-US" altLang="ko-KR" b="0" i="1" smtClean="0">
                            <a:latin typeface="Cambria Math" panose="02040503050406030204" pitchFamily="18" charset="0"/>
                          </a:rPr>
                          <m:t>𝑖</m:t>
                        </m:r>
                      </m:e>
                    </m:d>
                  </m:oMath>
                </a14:m>
                <a:r>
                  <a:rPr lang="en-US" altLang="ko-KR" b="0" dirty="0"/>
                  <a:t> </a:t>
                </a:r>
                <a:r>
                  <a:rPr lang="en-US" altLang="ko-KR" dirty="0"/>
                  <a:t>(</a:t>
                </a:r>
                <a:r>
                  <a:rPr lang="ko-KR" altLang="en-US" dirty="0"/>
                  <a:t>강화 자식 불가</a:t>
                </a:r>
                <a:r>
                  <a:rPr lang="en-US" altLang="ko-KR" dirty="0"/>
                  <a:t>)</a:t>
                </a:r>
                <a:br>
                  <a:rPr lang="en-US" altLang="ko-KR" b="0" dirty="0"/>
                </a:br>
                <a:br>
                  <a:rPr lang="en-US" altLang="ko-KR" sz="900" b="0" dirty="0"/>
                </a:br>
                <a:r>
                  <a:rPr lang="ko-KR" altLang="en-US" dirty="0"/>
                  <a:t>부모 공개키 계산 </a:t>
                </a:r>
                <a:r>
                  <a:rPr lang="en-US" altLang="ko-KR" dirty="0"/>
                  <a:t>➡ </a:t>
                </a:r>
                <a:r>
                  <a:rPr lang="ko-KR" altLang="en-US" dirty="0"/>
                  <a:t>자식 개인키 계산</a:t>
                </a:r>
                <a:endParaRPr lang="en-US" altLang="ko-KR" dirty="0"/>
              </a:p>
            </p:txBody>
          </p:sp>
        </mc:Choice>
        <mc:Fallback>
          <p:sp>
            <p:nvSpPr>
              <p:cNvPr id="2" name="내용 개체 틀 1">
                <a:extLst>
                  <a:ext uri="{FF2B5EF4-FFF2-40B4-BE49-F238E27FC236}">
                    <a16:creationId xmlns:a16="http://schemas.microsoft.com/office/drawing/2014/main" id="{D4944194-B30C-4341-966B-2EF1A8D7759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2"/>
                <a:stretch>
                  <a:fillRect l="-574" t="-303"/>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506CFD5D-FCDC-4944-BF15-96F39B5533DD}"/>
              </a:ext>
            </a:extLst>
          </p:cNvPr>
          <p:cNvSpPr>
            <a:spLocks noGrp="1"/>
          </p:cNvSpPr>
          <p:nvPr>
            <p:ph type="title"/>
          </p:nvPr>
        </p:nvSpPr>
        <p:spPr/>
        <p:txBody>
          <a:bodyPr/>
          <a:lstStyle/>
          <a:p>
            <a:r>
              <a:rPr lang="en-US" altLang="ko-KR" dirty="0"/>
              <a:t>BIP-32 HD(Hierarchical Deterministic) Wallets</a:t>
            </a:r>
            <a:endParaRPr lang="ko-KR" altLang="en-US" dirty="0"/>
          </a:p>
        </p:txBody>
      </p:sp>
      <mc:AlternateContent xmlns:mc="http://schemas.openxmlformats.org/markup-compatibility/2006">
        <mc:Choice xmlns:a14="http://schemas.microsoft.com/office/drawing/2010/main" Requires="a14">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𝑝𝑜𝑖𝑛𝑡</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0" dirty="0">
                              <a:solidFill>
                                <a:schemeClr val="bg1">
                                  <a:lumMod val="85000"/>
                                </a:schemeClr>
                              </a:solidFill>
                            </a:rPr>
                            <a:t>Private Key p</a:t>
                          </a:r>
                          <a:r>
                            <a:rPr lang="ko-KR" altLang="en-US" sz="1200" b="0" dirty="0">
                              <a:solidFill>
                                <a:schemeClr val="bg1">
                                  <a:lumMod val="85000"/>
                                </a:schemeClr>
                              </a:solidFill>
                            </a:rPr>
                            <a:t> 의 타원 곡선 상 </a:t>
                          </a:r>
                          <a:r>
                            <a:rPr lang="en-US" altLang="ko-KR" sz="1200" b="0" dirty="0">
                              <a:solidFill>
                                <a:schemeClr val="bg1">
                                  <a:lumMod val="85000"/>
                                </a:schemeClr>
                              </a:solidFill>
                            </a:rPr>
                            <a:t>Public Key </a:t>
                          </a:r>
                          <a:r>
                            <a:rPr lang="ko-KR" altLang="en-US" sz="1200" b="0" dirty="0">
                              <a:solidFill>
                                <a:schemeClr val="bg1">
                                  <a:lumMod val="85000"/>
                                </a:schemeClr>
                              </a:solidFill>
                            </a:rPr>
                            <a:t>좌표</a:t>
                          </a:r>
                          <a:br>
                            <a:rPr lang="en-US" altLang="ko-KR" sz="1200" b="0" dirty="0">
                              <a:solidFill>
                                <a:schemeClr val="bg1">
                                  <a:lumMod val="85000"/>
                                </a:schemeClr>
                              </a:solidFill>
                            </a:rPr>
                          </a:br>
                          <a14:m>
                            <m:oMathPara xmlns:m="http://schemas.openxmlformats.org/officeDocument/2006/math">
                              <m:oMathParaPr>
                                <m:jc m:val="centerGroup"/>
                              </m:oMathParaPr>
                              <m:oMath xmlns:m="http://schemas.openxmlformats.org/officeDocument/2006/math">
                                <m:r>
                                  <m:rPr>
                                    <m:sty m:val="p"/>
                                  </m:rPr>
                                  <a:rPr lang="en-US" altLang="ko-KR" sz="1200" dirty="0" smtClean="0">
                                    <a:solidFill>
                                      <a:schemeClr val="bg1">
                                        <a:lumMod val="85000"/>
                                      </a:schemeClr>
                                    </a:solidFill>
                                    <a:latin typeface="Cambria Math" panose="02040503050406030204" pitchFamily="18" charset="0"/>
                                  </a:rPr>
                                  <m:t>p</m:t>
                                </m:r>
                                <m:r>
                                  <m:rPr>
                                    <m:sty m:val="p"/>
                                  </m:rPr>
                                  <a:rPr lang="en-US" altLang="ko-KR" sz="1200" b="0" i="0" dirty="0" smtClean="0">
                                    <a:solidFill>
                                      <a:schemeClr val="bg1">
                                        <a:lumMod val="85000"/>
                                      </a:schemeClr>
                                    </a:solidFill>
                                    <a:latin typeface="Cambria Math" panose="02040503050406030204" pitchFamily="18" charset="0"/>
                                  </a:rPr>
                                  <m:t>oint</m:t>
                                </m:r>
                                <m:d>
                                  <m:dPr>
                                    <m:ctrlPr>
                                      <a:rPr lang="en-US" altLang="ko-KR" sz="1200" b="0" i="1" dirty="0" smtClean="0">
                                        <a:solidFill>
                                          <a:schemeClr val="bg1">
                                            <a:lumMod val="85000"/>
                                          </a:schemeClr>
                                        </a:solidFill>
                                        <a:latin typeface="Cambria Math" panose="02040503050406030204" pitchFamily="18" charset="0"/>
                                      </a:rPr>
                                    </m:ctrlPr>
                                  </m:dPr>
                                  <m:e>
                                    <m:r>
                                      <m:rPr>
                                        <m:sty m:val="p"/>
                                      </m:rPr>
                                      <a:rPr lang="en-US" altLang="ko-KR" sz="1200" b="0" i="0" dirty="0" smtClean="0">
                                        <a:solidFill>
                                          <a:schemeClr val="bg1">
                                            <a:lumMod val="85000"/>
                                          </a:schemeClr>
                                        </a:solidFill>
                                        <a:latin typeface="Cambria Math" panose="02040503050406030204" pitchFamily="18" charset="0"/>
                                      </a:rPr>
                                      <m:t>p</m:t>
                                    </m:r>
                                  </m:e>
                                </m:d>
                                <m:r>
                                  <a:rPr lang="en-US" altLang="ko-KR" sz="1200" b="0" i="0" dirty="0"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r>
                                  <a:rPr lang="en-US" altLang="ko-KR" sz="1200" b="0" i="1" smtClean="0">
                                    <a:solidFill>
                                      <a:schemeClr val="bg1">
                                        <a:lumMod val="85000"/>
                                      </a:schemeClr>
                                    </a:solidFill>
                                    <a:latin typeface="Cambria Math" panose="02040503050406030204" pitchFamily="18" charset="0"/>
                                  </a:rPr>
                                  <m:t>𝐺</m:t>
                                </m:r>
                              </m:oMath>
                            </m:oMathPara>
                          </a14:m>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92608043"/>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32</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𝑖</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𝑠𝑒𝑟</m:t>
                                </m:r>
                                <m:r>
                                  <a:rPr lang="en-US" altLang="ko-KR" sz="1200" b="0" i="1" baseline="-25000"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oMath>
                            </m:oMathPara>
                          </a14:m>
                          <a:endParaRPr lang="ko-KR" altLang="en-US" sz="1200" baseline="-25000" dirty="0">
                            <a:solidFill>
                              <a:schemeClr val="bg1">
                                <a:lumMod val="85000"/>
                              </a:schemeClr>
                            </a:solidFill>
                            <a:latin typeface="Arial" panose="020B0604020202020204" pitchFamily="34" charset="0"/>
                          </a:endParaRPr>
                        </a:p>
                        <a:p>
                          <a:pPr latinLnBrk="1"/>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dirty="0">
                              <a:solidFill>
                                <a:schemeClr val="bg1">
                                  <a:lumMod val="85000"/>
                                </a:schemeClr>
                              </a:solidFill>
                            </a:rPr>
                            <a:t>좌표 </a:t>
                          </a:r>
                          <a14:m>
                            <m:oMath xmlns:m="http://schemas.openxmlformats.org/officeDocument/2006/math">
                              <m:r>
                                <a:rPr lang="en-US" altLang="ko-KR" sz="1200" b="0" i="1" smtClean="0">
                                  <a:solidFill>
                                    <a:schemeClr val="bg1">
                                      <a:lumMod val="85000"/>
                                    </a:schemeClr>
                                  </a:solidFill>
                                  <a:latin typeface="Cambria Math" panose="02040503050406030204" pitchFamily="18" charset="0"/>
                                </a:rPr>
                                <m:t>𝑃</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𝑥</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𝑦</m:t>
                              </m:r>
                              <m:r>
                                <a:rPr lang="en-US" altLang="ko-KR" sz="1200" b="0" i="1" smtClean="0">
                                  <a:solidFill>
                                    <a:schemeClr val="bg1">
                                      <a:lumMod val="85000"/>
                                    </a:schemeClr>
                                  </a:solidFill>
                                  <a:latin typeface="Cambria Math" panose="02040503050406030204" pitchFamily="18" charset="0"/>
                                </a:rPr>
                                <m:t>)</m:t>
                              </m:r>
                            </m:oMath>
                          </a14:m>
                          <a:r>
                            <a:rPr lang="ko-KR" altLang="en-US" sz="1200" dirty="0">
                              <a:solidFill>
                                <a:schemeClr val="bg1">
                                  <a:lumMod val="85000"/>
                                </a:schemeClr>
                              </a:solidFill>
                            </a:rPr>
                            <a:t> 를 </a:t>
                          </a:r>
                          <a:r>
                            <a:rPr lang="en-US" altLang="ko-KR" sz="1200" dirty="0">
                              <a:solidFill>
                                <a:schemeClr val="bg1">
                                  <a:lumMod val="85000"/>
                                </a:schemeClr>
                              </a:solidFill>
                            </a:rPr>
                            <a:t>SEC1</a:t>
                          </a:r>
                          <a:r>
                            <a:rPr lang="ko-KR" altLang="en-US" sz="1200" dirty="0">
                              <a:solidFill>
                                <a:schemeClr val="bg1">
                                  <a:lumMod val="85000"/>
                                </a:schemeClr>
                              </a:solidFill>
                            </a:rPr>
                            <a:t>의 압축 형식을 사용하여 직렬화</a:t>
                          </a:r>
                          <a:br>
                            <a:rPr lang="en-US" altLang="ko-KR" sz="1200" dirty="0">
                              <a:solidFill>
                                <a:schemeClr val="bg1">
                                  <a:lumMod val="85000"/>
                                </a:schemeClr>
                              </a:solidFill>
                            </a:rPr>
                          </a:br>
                          <a14:m>
                            <m:oMath xmlns:m="http://schemas.openxmlformats.org/officeDocument/2006/math">
                              <m:d>
                                <m:dPr>
                                  <m:ctrlPr>
                                    <a:rPr lang="en-US" altLang="ko-KR" sz="1000" b="0" i="1" smtClean="0">
                                      <a:solidFill>
                                        <a:schemeClr val="bg1">
                                          <a:lumMod val="85000"/>
                                        </a:schemeClr>
                                      </a:solidFill>
                                      <a:latin typeface="Cambria Math" panose="02040503050406030204" pitchFamily="18" charset="0"/>
                                    </a:rPr>
                                  </m:ctrlPr>
                                </m:dPr>
                                <m:e>
                                  <m:r>
                                    <a:rPr lang="en-US" altLang="ko-KR" sz="1000" b="0" i="1" smtClean="0">
                                      <a:solidFill>
                                        <a:schemeClr val="bg1">
                                          <a:lumMod val="85000"/>
                                        </a:schemeClr>
                                      </a:solidFill>
                                      <a:latin typeface="Cambria Math" panose="02040503050406030204" pitchFamily="18" charset="0"/>
                                    </a:rPr>
                                    <m:t>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02 </m:t>
                                  </m:r>
                                  <m:r>
                                    <a:rPr lang="en-US" altLang="ko-KR" sz="1000" b="0" i="1" smtClean="0">
                                      <a:solidFill>
                                        <a:schemeClr val="bg1">
                                          <a:lumMod val="85000"/>
                                        </a:schemeClr>
                                      </a:solidFill>
                                      <a:latin typeface="Cambria Math" panose="02040503050406030204" pitchFamily="18" charset="0"/>
                                    </a:rPr>
                                    <m:t>𝑜𝑟</m:t>
                                  </m:r>
                                  <m:r>
                                    <a:rPr lang="en-US" altLang="ko-KR" sz="1000" b="0" i="1" smtClean="0">
                                      <a:solidFill>
                                        <a:schemeClr val="bg1">
                                          <a:lumMod val="85000"/>
                                        </a:schemeClr>
                                      </a:solidFill>
                                      <a:latin typeface="Cambria Math" panose="02040503050406030204" pitchFamily="18" charset="0"/>
                                    </a:rPr>
                                    <m:t> 0</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03</m:t>
                                  </m:r>
                                </m:e>
                              </m:d>
                              <m:r>
                                <a:rPr lang="en-US" altLang="ko-KR" sz="1000" b="0" i="1" smtClean="0">
                                  <a:solidFill>
                                    <a:schemeClr val="bg1">
                                      <a:lumMod val="85000"/>
                                    </a:schemeClr>
                                  </a:solidFill>
                                  <a:latin typeface="Cambria Math" panose="02040503050406030204" pitchFamily="18" charset="0"/>
                                  <a:ea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𝑠𝑒𝑟</m:t>
                              </m:r>
                              <m:r>
                                <a:rPr lang="en-US" altLang="ko-KR" sz="1000" b="0" i="1" baseline="-25000" smtClean="0">
                                  <a:solidFill>
                                    <a:schemeClr val="bg1">
                                      <a:lumMod val="85000"/>
                                    </a:schemeClr>
                                  </a:solidFill>
                                  <a:latin typeface="Cambria Math" panose="02040503050406030204" pitchFamily="18" charset="0"/>
                                </a:rPr>
                                <m:t>256</m:t>
                              </m:r>
                              <m:r>
                                <a:rPr lang="en-US" altLang="ko-KR" sz="1000" b="0" i="1" smtClean="0">
                                  <a:solidFill>
                                    <a:schemeClr val="bg1">
                                      <a:lumMod val="85000"/>
                                    </a:schemeClr>
                                  </a:solidFill>
                                  <a:latin typeface="Cambria Math" panose="02040503050406030204" pitchFamily="18" charset="0"/>
                                </a:rPr>
                                <m:t>(</m:t>
                              </m:r>
                              <m:r>
                                <a:rPr lang="en-US" altLang="ko-KR" sz="1000" b="0" i="1" smtClean="0">
                                  <a:solidFill>
                                    <a:schemeClr val="bg1">
                                      <a:lumMod val="85000"/>
                                    </a:schemeClr>
                                  </a:solidFill>
                                  <a:latin typeface="Cambria Math" panose="02040503050406030204" pitchFamily="18" charset="0"/>
                                </a:rPr>
                                <m:t>𝑥</m:t>
                              </m:r>
                              <m:r>
                                <a:rPr lang="en-US" altLang="ko-KR" sz="1000" b="0" i="1" smtClean="0">
                                  <a:solidFill>
                                    <a:schemeClr val="bg1">
                                      <a:lumMod val="85000"/>
                                    </a:schemeClr>
                                  </a:solidFill>
                                  <a:latin typeface="Cambria Math" panose="02040503050406030204" pitchFamily="18" charset="0"/>
                                </a:rPr>
                                <m:t>) </m:t>
                              </m:r>
                            </m:oMath>
                          </a14:m>
                          <a:r>
                            <a:rPr lang="en-US" altLang="ko-KR" sz="1000" dirty="0">
                              <a:solidFill>
                                <a:schemeClr val="bg1">
                                  <a:lumMod val="85000"/>
                                </a:schemeClr>
                              </a:solidFill>
                            </a:rPr>
                            <a:t>➡ 0x02 : y </a:t>
                          </a:r>
                          <a:r>
                            <a:rPr lang="ko-KR" altLang="en-US" sz="1000" dirty="0">
                              <a:solidFill>
                                <a:schemeClr val="bg1">
                                  <a:lumMod val="85000"/>
                                </a:schemeClr>
                              </a:solidFill>
                            </a:rPr>
                            <a:t>좌표 짝수</a:t>
                          </a:r>
                          <a:r>
                            <a:rPr lang="en-US" altLang="ko-KR" sz="1000" dirty="0">
                              <a:solidFill>
                                <a:schemeClr val="bg1">
                                  <a:lumMod val="85000"/>
                                </a:schemeClr>
                              </a:solidFill>
                            </a:rPr>
                            <a:t>, 0x03 :</a:t>
                          </a:r>
                          <a:r>
                            <a:rPr lang="ko-KR" altLang="en-US" sz="1000" dirty="0">
                              <a:solidFill>
                                <a:schemeClr val="bg1">
                                  <a:lumMod val="85000"/>
                                </a:schemeClr>
                              </a:solidFill>
                            </a:rPr>
                            <a:t> </a:t>
                          </a:r>
                          <a:r>
                            <a:rPr lang="en-US" altLang="ko-KR" sz="1000" dirty="0">
                              <a:solidFill>
                                <a:schemeClr val="bg1">
                                  <a:lumMod val="85000"/>
                                </a:schemeClr>
                              </a:solidFill>
                            </a:rPr>
                            <a:t>y</a:t>
                          </a:r>
                          <a:r>
                            <a:rPr lang="ko-KR" altLang="en-US" sz="1000" dirty="0">
                              <a:solidFill>
                                <a:schemeClr val="bg1">
                                  <a:lumMod val="85000"/>
                                </a:schemeClr>
                              </a:solidFill>
                            </a:rPr>
                            <a:t> 좌표 홀수</a:t>
                          </a:r>
                          <a:endParaRPr lang="ko-KR" altLang="en-US" sz="10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8174080"/>
                      </a:ext>
                    </a:extLst>
                  </a:tr>
                  <a:tr h="0">
                    <a:tc>
                      <a:txBody>
                        <a:bodyPr/>
                        <a:lstStyle/>
                        <a:p>
                          <a:pPr latinLnBrk="1"/>
                          <a14:m>
                            <m:oMathPara xmlns:m="http://schemas.openxmlformats.org/officeDocument/2006/math">
                              <m:oMathParaPr>
                                <m:jc m:val="centerGroup"/>
                              </m:oMathParaPr>
                              <m:oMath xmlns:m="http://schemas.openxmlformats.org/officeDocument/2006/math">
                                <m:r>
                                  <a:rPr lang="en-US" altLang="ko-KR" sz="1200" b="0" i="1" smtClean="0">
                                    <a:solidFill>
                                      <a:schemeClr val="bg1">
                                        <a:lumMod val="85000"/>
                                      </a:schemeClr>
                                    </a:solidFill>
                                    <a:latin typeface="Cambria Math" panose="02040503050406030204" pitchFamily="18" charset="0"/>
                                  </a:rPr>
                                  <m:t>𝑝𝑎𝑟𝑠𝑒</m:t>
                                </m:r>
                                <m:r>
                                  <a:rPr lang="en-US" altLang="ko-KR" sz="1200" b="0" i="1" baseline="-25000" smtClean="0">
                                    <a:solidFill>
                                      <a:schemeClr val="bg1">
                                        <a:lumMod val="85000"/>
                                      </a:schemeClr>
                                    </a:solidFill>
                                    <a:latin typeface="Cambria Math" panose="02040503050406030204" pitchFamily="18" charset="0"/>
                                  </a:rPr>
                                  <m:t>256</m:t>
                                </m:r>
                                <m:r>
                                  <a:rPr lang="en-US" altLang="ko-KR" sz="1200" b="0" i="1" smtClean="0">
                                    <a:solidFill>
                                      <a:schemeClr val="bg1">
                                        <a:lumMod val="85000"/>
                                      </a:schemeClr>
                                    </a:solidFill>
                                    <a:latin typeface="Cambria Math" panose="02040503050406030204" pitchFamily="18" charset="0"/>
                                  </a:rPr>
                                  <m:t>(</m:t>
                                </m:r>
                                <m:r>
                                  <a:rPr lang="en-US" altLang="ko-KR" sz="1200" b="0" i="1" smtClean="0">
                                    <a:solidFill>
                                      <a:schemeClr val="bg1">
                                        <a:lumMod val="85000"/>
                                      </a:schemeClr>
                                    </a:solidFill>
                                    <a:latin typeface="Cambria Math" panose="02040503050406030204" pitchFamily="18" charset="0"/>
                                  </a:rPr>
                                  <m:t>𝑝</m:t>
                                </m:r>
                                <m:r>
                                  <a:rPr lang="en-US" altLang="ko-KR" sz="1200" b="0" i="1" smtClean="0">
                                    <a:solidFill>
                                      <a:schemeClr val="bg1">
                                        <a:lumMod val="85000"/>
                                      </a:schemeClr>
                                    </a:solidFill>
                                    <a:latin typeface="Cambria Math" panose="02040503050406030204" pitchFamily="18" charset="0"/>
                                  </a:rPr>
                                  <m:t>) </m:t>
                                </m:r>
                              </m:oMath>
                            </m:oMathPara>
                          </a14:m>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Choice>
        <mc:Fallback>
          <p:graphicFrame>
            <p:nvGraphicFramePr>
              <p:cNvPr id="9" name="표 8">
                <a:extLst>
                  <a:ext uri="{FF2B5EF4-FFF2-40B4-BE49-F238E27FC236}">
                    <a16:creationId xmlns:a16="http://schemas.microsoft.com/office/drawing/2014/main" id="{9DF1B8DE-B04E-4619-B449-26F6A3CCF73D}"/>
                  </a:ext>
                </a:extLst>
              </p:cNvPr>
              <p:cNvGraphicFramePr>
                <a:graphicFrameLocks noGrp="1"/>
              </p:cNvGraphicFramePr>
              <p:nvPr/>
            </p:nvGraphicFramePr>
            <p:xfrm>
              <a:off x="6511702" y="4807889"/>
              <a:ext cx="5413596" cy="1889760"/>
            </p:xfrm>
            <a:graphic>
              <a:graphicData uri="http://schemas.openxmlformats.org/drawingml/2006/table">
                <a:tbl>
                  <a:tblPr firstRow="1" bandRow="1">
                    <a:tableStyleId>{5C22544A-7EE6-4342-B048-85BDC9FD1C3A}</a:tableStyleId>
                  </a:tblPr>
                  <a:tblGrid>
                    <a:gridCol w="1164774">
                      <a:extLst>
                        <a:ext uri="{9D8B030D-6E8A-4147-A177-3AD203B41FA5}">
                          <a16:colId xmlns:a16="http://schemas.microsoft.com/office/drawing/2014/main" val="3814592810"/>
                        </a:ext>
                      </a:extLst>
                    </a:gridCol>
                    <a:gridCol w="4248822">
                      <a:extLst>
                        <a:ext uri="{9D8B030D-6E8A-4147-A177-3AD203B41FA5}">
                          <a16:colId xmlns:a16="http://schemas.microsoft.com/office/drawing/2014/main" val="3152457692"/>
                        </a:ext>
                      </a:extLst>
                    </a:gridCol>
                  </a:tblGrid>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333" r="-366492" b="-324000"/>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1333" r="-287" b="-324000"/>
                          </a:stretch>
                        </a:blipFill>
                      </a:tcPr>
                    </a:tc>
                    <a:extLst>
                      <a:ext uri="{0D108BD9-81ED-4DB2-BD59-A6C34878D82A}">
                        <a16:rowId xmlns:a16="http://schemas.microsoft.com/office/drawing/2014/main" val="2292608043"/>
                      </a:ext>
                    </a:extLst>
                  </a:tr>
                  <a:tr h="45720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101333" r="-366492" b="-224000"/>
                          </a:stretch>
                        </a:blipFill>
                      </a:tcPr>
                    </a:tc>
                    <a:tc>
                      <a:txBody>
                        <a:bodyPr/>
                        <a:lstStyle/>
                        <a:p>
                          <a:pPr latinLnBrk="1"/>
                          <a:r>
                            <a:rPr lang="en-US" altLang="ko-KR" sz="1200" dirty="0">
                              <a:solidFill>
                                <a:schemeClr val="bg1">
                                  <a:lumMod val="85000"/>
                                </a:schemeClr>
                              </a:solidFill>
                            </a:rPr>
                            <a:t>32 bits unsigned integer</a:t>
                          </a:r>
                          <a:r>
                            <a:rPr lang="ko-KR" altLang="en-US" sz="1200" dirty="0">
                              <a:solidFill>
                                <a:schemeClr val="bg1">
                                  <a:lumMod val="85000"/>
                                </a:schemeClr>
                              </a:solidFill>
                            </a:rPr>
                            <a:t> </a:t>
                          </a:r>
                          <a:r>
                            <a:rPr lang="en-US" altLang="ko-KR" sz="1200" dirty="0" err="1">
                              <a:solidFill>
                                <a:schemeClr val="bg1">
                                  <a:lumMod val="85000"/>
                                </a:schemeClr>
                              </a:solidFill>
                            </a:rPr>
                            <a:t>i</a:t>
                          </a:r>
                          <a:r>
                            <a:rPr lang="en-US" altLang="ko-KR" sz="1200" dirty="0">
                              <a:solidFill>
                                <a:schemeClr val="bg1">
                                  <a:lumMod val="85000"/>
                                </a:schemeClr>
                              </a:solidFill>
                            </a:rPr>
                            <a:t> </a:t>
                          </a:r>
                          <a:r>
                            <a:rPr lang="ko-KR" altLang="en-US" sz="1200" dirty="0">
                              <a:solidFill>
                                <a:schemeClr val="bg1">
                                  <a:lumMod val="85000"/>
                                </a:schemeClr>
                              </a:solidFill>
                            </a:rPr>
                            <a:t>를 </a:t>
                          </a:r>
                          <a:r>
                            <a:rPr lang="en-US" altLang="ko-KR" sz="1200" dirty="0">
                              <a:solidFill>
                                <a:schemeClr val="bg1">
                                  <a:lumMod val="85000"/>
                                </a:schemeClr>
                              </a:solidFill>
                            </a:rPr>
                            <a:t>4 bytes</a:t>
                          </a:r>
                          <a:r>
                            <a:rPr lang="ko-KR" altLang="en-US" sz="1200" dirty="0">
                              <a:solidFill>
                                <a:schemeClr val="bg1">
                                  <a:lumMod val="85000"/>
                                </a:schemeClr>
                              </a:solidFill>
                            </a:rPr>
                            <a:t>로 직렬화</a:t>
                          </a:r>
                          <a:r>
                            <a:rPr lang="en-US" altLang="ko-KR" sz="1200" dirty="0">
                              <a:solidFill>
                                <a:schemeClr val="bg1">
                                  <a:lumMod val="85000"/>
                                </a:schemeClr>
                              </a:solidFill>
                            </a:rPr>
                            <a:t>(serialize)</a:t>
                          </a:r>
                          <a:r>
                            <a:rPr lang="ko-KR" altLang="en-US" sz="1200" dirty="0">
                              <a:solidFill>
                                <a:schemeClr val="bg1">
                                  <a:lumMod val="85000"/>
                                </a:schemeClr>
                              </a:solidFill>
                            </a:rPr>
                            <a:t>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6781819"/>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328261" r="-366492" b="-265217"/>
                          </a:stretch>
                        </a:blipFill>
                      </a:tcPr>
                    </a:tc>
                    <a:tc>
                      <a:txBody>
                        <a:bodyPr/>
                        <a:lstStyle/>
                        <a:p>
                          <a:pPr latinLnBrk="1"/>
                          <a:r>
                            <a:rPr lang="ko-KR" altLang="en-US" sz="1200" dirty="0">
                              <a:solidFill>
                                <a:schemeClr val="bg1">
                                  <a:lumMod val="85000"/>
                                </a:schemeClr>
                              </a:solidFill>
                            </a:rPr>
                            <a:t>정수 </a:t>
                          </a:r>
                          <a:r>
                            <a:rPr lang="en-US" altLang="ko-KR" sz="1200" dirty="0">
                              <a:solidFill>
                                <a:schemeClr val="bg1">
                                  <a:lumMod val="85000"/>
                                </a:schemeClr>
                              </a:solidFill>
                            </a:rPr>
                            <a:t>p</a:t>
                          </a:r>
                          <a:r>
                            <a:rPr lang="ko-KR" altLang="en-US" sz="1200" dirty="0">
                              <a:solidFill>
                                <a:schemeClr val="bg1">
                                  <a:lumMod val="85000"/>
                                </a:schemeClr>
                              </a:solidFill>
                            </a:rPr>
                            <a:t>를 </a:t>
                          </a:r>
                          <a:r>
                            <a:rPr lang="en-US" altLang="ko-KR" sz="1200" dirty="0">
                              <a:solidFill>
                                <a:schemeClr val="bg1">
                                  <a:lumMod val="85000"/>
                                </a:schemeClr>
                              </a:solidFill>
                            </a:rPr>
                            <a:t>32 bytes</a:t>
                          </a:r>
                          <a:r>
                            <a:rPr lang="ko-KR" altLang="en-US" sz="1200" dirty="0">
                              <a:solidFill>
                                <a:schemeClr val="bg1">
                                  <a:lumMod val="85000"/>
                                </a:schemeClr>
                              </a:solidFill>
                            </a:rPr>
                            <a:t>로 직렬화</a:t>
                          </a:r>
                          <a:r>
                            <a:rPr lang="en-US" altLang="ko-KR" sz="1200" dirty="0">
                              <a:solidFill>
                                <a:schemeClr val="bg1">
                                  <a:lumMod val="85000"/>
                                </a:schemeClr>
                              </a:solidFill>
                            </a:rPr>
                            <a:t>(serialize) (Big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25518859"/>
                      </a:ext>
                    </a:extLst>
                  </a:tr>
                  <a:tr h="4267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281429" r="-366492" b="-74286"/>
                          </a:stretch>
                        </a:blipFill>
                      </a:tcPr>
                    </a:tc>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27507" t="-281429" r="-287" b="-74286"/>
                          </a:stretch>
                        </a:blipFill>
                      </a:tcPr>
                    </a:tc>
                    <a:extLst>
                      <a:ext uri="{0D108BD9-81ED-4DB2-BD59-A6C34878D82A}">
                        <a16:rowId xmlns:a16="http://schemas.microsoft.com/office/drawing/2014/main" val="2688174080"/>
                      </a:ext>
                    </a:extLst>
                  </a:tr>
                  <a:tr h="274320">
                    <a:tc>
                      <a:txBody>
                        <a:bodyPr/>
                        <a:lstStyle/>
                        <a:p>
                          <a:endParaRPr lang="ko-K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blipFill>
                          <a:blip r:embed="rId3"/>
                          <a:stretch>
                            <a:fillRect l="-524" t="-593333" r="-366492" b="-15556"/>
                          </a:stretch>
                        </a:blipFill>
                      </a:tcPr>
                    </a:tc>
                    <a:tc>
                      <a:txBody>
                        <a:bodyPr/>
                        <a:lstStyle/>
                        <a:p>
                          <a:pPr latinLnBrk="1"/>
                          <a:r>
                            <a:rPr lang="en-US" altLang="ko-KR" sz="1200" dirty="0">
                              <a:solidFill>
                                <a:schemeClr val="bg1">
                                  <a:lumMod val="85000"/>
                                </a:schemeClr>
                              </a:solidFill>
                            </a:rPr>
                            <a:t>32 bytes p</a:t>
                          </a:r>
                          <a:r>
                            <a:rPr lang="ko-KR" altLang="en-US" sz="1200" dirty="0">
                              <a:solidFill>
                                <a:schemeClr val="bg1">
                                  <a:lumMod val="85000"/>
                                </a:schemeClr>
                              </a:solidFill>
                            </a:rPr>
                            <a:t>를 </a:t>
                          </a:r>
                          <a:r>
                            <a:rPr lang="en-US" altLang="ko-KR" sz="1200" dirty="0">
                              <a:solidFill>
                                <a:schemeClr val="bg1">
                                  <a:lumMod val="85000"/>
                                </a:schemeClr>
                              </a:solidFill>
                            </a:rPr>
                            <a:t>256 bits </a:t>
                          </a:r>
                          <a:r>
                            <a:rPr lang="ko-KR" altLang="en-US" sz="1200" dirty="0">
                              <a:solidFill>
                                <a:schemeClr val="bg1">
                                  <a:lumMod val="85000"/>
                                </a:schemeClr>
                              </a:solidFill>
                            </a:rPr>
                            <a:t>숫자로 해석 </a:t>
                          </a:r>
                          <a:r>
                            <a:rPr lang="en-US" altLang="ko-KR" sz="1200" dirty="0">
                              <a:solidFill>
                                <a:schemeClr val="bg1">
                                  <a:lumMod val="85000"/>
                                </a:schemeClr>
                              </a:solidFill>
                            </a:rPr>
                            <a:t>(Big Endian)</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8461688"/>
                      </a:ext>
                    </a:extLst>
                  </a:tr>
                </a:tbl>
              </a:graphicData>
            </a:graphic>
          </p:graphicFrame>
        </mc:Fallback>
      </mc:AlternateContent>
      <p:grpSp>
        <p:nvGrpSpPr>
          <p:cNvPr id="16" name="그룹 15">
            <a:extLst>
              <a:ext uri="{FF2B5EF4-FFF2-40B4-BE49-F238E27FC236}">
                <a16:creationId xmlns:a16="http://schemas.microsoft.com/office/drawing/2014/main" id="{5644BA27-B3A4-4B67-9B10-E2CD06A6C680}"/>
              </a:ext>
            </a:extLst>
          </p:cNvPr>
          <p:cNvGrpSpPr/>
          <p:nvPr/>
        </p:nvGrpSpPr>
        <p:grpSpPr>
          <a:xfrm>
            <a:off x="8527994" y="3514392"/>
            <a:ext cx="3397304" cy="1285546"/>
            <a:chOff x="8527994" y="3514392"/>
            <a:chExt cx="3397304" cy="1285546"/>
          </a:xfrm>
        </p:grpSpPr>
        <p:grpSp>
          <p:nvGrpSpPr>
            <p:cNvPr id="17" name="그룹 16">
              <a:extLst>
                <a:ext uri="{FF2B5EF4-FFF2-40B4-BE49-F238E27FC236}">
                  <a16:creationId xmlns:a16="http://schemas.microsoft.com/office/drawing/2014/main" id="{CE14BCC8-E5E8-41A3-A275-24CF08A32CAC}"/>
                </a:ext>
              </a:extLst>
            </p:cNvPr>
            <p:cNvGrpSpPr/>
            <p:nvPr/>
          </p:nvGrpSpPr>
          <p:grpSpPr>
            <a:xfrm>
              <a:off x="8607504" y="3587490"/>
              <a:ext cx="2209331" cy="1148953"/>
              <a:chOff x="978544" y="1617262"/>
              <a:chExt cx="7197715" cy="4505669"/>
            </a:xfrm>
            <a:noFill/>
          </p:grpSpPr>
          <p:sp>
            <p:nvSpPr>
              <p:cNvPr id="19" name="TextBox 18">
                <a:extLst>
                  <a:ext uri="{FF2B5EF4-FFF2-40B4-BE49-F238E27FC236}">
                    <a16:creationId xmlns:a16="http://schemas.microsoft.com/office/drawing/2014/main" id="{DE6385C9-A08B-4421-8D62-D78600CE42FE}"/>
                  </a:ext>
                </a:extLst>
              </p:cNvPr>
              <p:cNvSpPr txBox="1"/>
              <p:nvPr/>
            </p:nvSpPr>
            <p:spPr>
              <a:xfrm>
                <a:off x="978544" y="1617262"/>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부모 개인 키</a:t>
                </a:r>
              </a:p>
            </p:txBody>
          </p:sp>
          <p:sp>
            <p:nvSpPr>
              <p:cNvPr id="20" name="TextBox 19">
                <a:extLst>
                  <a:ext uri="{FF2B5EF4-FFF2-40B4-BE49-F238E27FC236}">
                    <a16:creationId xmlns:a16="http://schemas.microsoft.com/office/drawing/2014/main" id="{D49D841C-524B-44DC-82A2-B95B08D9D973}"/>
                  </a:ext>
                </a:extLst>
              </p:cNvPr>
              <p:cNvSpPr txBox="1"/>
              <p:nvPr/>
            </p:nvSpPr>
            <p:spPr>
              <a:xfrm>
                <a:off x="5485691" y="1617262"/>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부모 공개 키</a:t>
                </a:r>
              </a:p>
            </p:txBody>
          </p:sp>
          <p:sp>
            <p:nvSpPr>
              <p:cNvPr id="21" name="TextBox 20">
                <a:extLst>
                  <a:ext uri="{FF2B5EF4-FFF2-40B4-BE49-F238E27FC236}">
                    <a16:creationId xmlns:a16="http://schemas.microsoft.com/office/drawing/2014/main" id="{29A4E85F-461B-4467-8F4C-6C6EC535BC2A}"/>
                  </a:ext>
                </a:extLst>
              </p:cNvPr>
              <p:cNvSpPr txBox="1"/>
              <p:nvPr/>
            </p:nvSpPr>
            <p:spPr>
              <a:xfrm>
                <a:off x="5485691" y="5217713"/>
                <a:ext cx="2690568" cy="905218"/>
              </a:xfrm>
              <a:prstGeom prst="rect">
                <a:avLst/>
              </a:prstGeom>
              <a:solidFill>
                <a:schemeClr val="bg1">
                  <a:lumMod val="65000"/>
                </a:schemeClr>
              </a:solidFill>
              <a:ln w="6350">
                <a:solidFill>
                  <a:schemeClr val="bg1">
                    <a:lumMod val="50000"/>
                  </a:schemeClr>
                </a:solidFill>
              </a:ln>
            </p:spPr>
            <p:txBody>
              <a:bodyPr wrap="none" rtlCol="0">
                <a:spAutoFit/>
              </a:bodyPr>
              <a:lstStyle/>
              <a:p>
                <a:r>
                  <a:rPr lang="ko-KR" altLang="en-US" sz="900" dirty="0">
                    <a:solidFill>
                      <a:srgbClr val="3F3F3F"/>
                    </a:solidFill>
                    <a:latin typeface="Arial" panose="020B0604020202020204" pitchFamily="34" charset="0"/>
                  </a:rPr>
                  <a:t>자식 공개 키</a:t>
                </a:r>
              </a:p>
            </p:txBody>
          </p:sp>
          <p:sp>
            <p:nvSpPr>
              <p:cNvPr id="22" name="TextBox 21">
                <a:extLst>
                  <a:ext uri="{FF2B5EF4-FFF2-40B4-BE49-F238E27FC236}">
                    <a16:creationId xmlns:a16="http://schemas.microsoft.com/office/drawing/2014/main" id="{C80BFE13-E52F-4302-BA5B-77F3E1CD94EA}"/>
                  </a:ext>
                </a:extLst>
              </p:cNvPr>
              <p:cNvSpPr txBox="1"/>
              <p:nvPr/>
            </p:nvSpPr>
            <p:spPr>
              <a:xfrm>
                <a:off x="978544" y="5217713"/>
                <a:ext cx="2690568" cy="905218"/>
              </a:xfrm>
              <a:prstGeom prst="rect">
                <a:avLst/>
              </a:prstGeom>
              <a:grp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자식 개인 키</a:t>
                </a:r>
              </a:p>
            </p:txBody>
          </p:sp>
          <p:cxnSp>
            <p:nvCxnSpPr>
              <p:cNvPr id="23" name="직선 화살표 연결선 22">
                <a:extLst>
                  <a:ext uri="{FF2B5EF4-FFF2-40B4-BE49-F238E27FC236}">
                    <a16:creationId xmlns:a16="http://schemas.microsoft.com/office/drawing/2014/main" id="{D7FBA975-42DC-4376-8F1B-95F9E992B3D0}"/>
                  </a:ext>
                </a:extLst>
              </p:cNvPr>
              <p:cNvCxnSpPr>
                <a:stCxn id="20" idx="2"/>
                <a:endCxn id="21" idx="0"/>
              </p:cNvCxnSpPr>
              <p:nvPr/>
            </p:nvCxnSpPr>
            <p:spPr>
              <a:xfrm>
                <a:off x="6830977" y="2522480"/>
                <a:ext cx="0" cy="2695234"/>
              </a:xfrm>
              <a:prstGeom prst="straightConnector1">
                <a:avLst/>
              </a:prstGeom>
              <a:grpFill/>
              <a:ln w="1270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B48F8CA8-5964-4A30-BD9A-D5B75D139826}"/>
                  </a:ext>
                </a:extLst>
              </p:cNvPr>
              <p:cNvCxnSpPr>
                <a:cxnSpLocks/>
                <a:stCxn id="19" idx="3"/>
                <a:endCxn id="20" idx="1"/>
              </p:cNvCxnSpPr>
              <p:nvPr/>
            </p:nvCxnSpPr>
            <p:spPr>
              <a:xfrm>
                <a:off x="3669112" y="2069871"/>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C05B1C12-8AC7-4840-AAA4-CDD181B24CC2}"/>
                  </a:ext>
                </a:extLst>
              </p:cNvPr>
              <p:cNvCxnSpPr>
                <a:cxnSpLocks/>
                <a:stCxn id="19" idx="2"/>
                <a:endCxn id="22" idx="0"/>
              </p:cNvCxnSpPr>
              <p:nvPr/>
            </p:nvCxnSpPr>
            <p:spPr>
              <a:xfrm>
                <a:off x="2323830" y="2522480"/>
                <a:ext cx="0" cy="2695234"/>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45763B11-38FA-4C48-913D-8093912AC944}"/>
                  </a:ext>
                </a:extLst>
              </p:cNvPr>
              <p:cNvCxnSpPr>
                <a:cxnSpLocks/>
                <a:stCxn id="19" idx="2"/>
                <a:endCxn id="21" idx="0"/>
              </p:cNvCxnSpPr>
              <p:nvPr/>
            </p:nvCxnSpPr>
            <p:spPr>
              <a:xfrm>
                <a:off x="2323830" y="2522480"/>
                <a:ext cx="4507147" cy="2695234"/>
              </a:xfrm>
              <a:prstGeom prst="straightConnector1">
                <a:avLst/>
              </a:prstGeom>
              <a:grpFill/>
              <a:ln w="63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6D882054-63C9-4AEA-AA00-5EA82CB6B449}"/>
                  </a:ext>
                </a:extLst>
              </p:cNvPr>
              <p:cNvCxnSpPr>
                <a:cxnSpLocks/>
                <a:stCxn id="22" idx="3"/>
                <a:endCxn id="21" idx="1"/>
              </p:cNvCxnSpPr>
              <p:nvPr/>
            </p:nvCxnSpPr>
            <p:spPr>
              <a:xfrm>
                <a:off x="3669112" y="5670322"/>
                <a:ext cx="1816579" cy="0"/>
              </a:xfrm>
              <a:prstGeom prst="straightConnector1">
                <a:avLst/>
              </a:prstGeom>
              <a:grpFill/>
              <a:ln w="63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직사각형 17">
              <a:extLst>
                <a:ext uri="{FF2B5EF4-FFF2-40B4-BE49-F238E27FC236}">
                  <a16:creationId xmlns:a16="http://schemas.microsoft.com/office/drawing/2014/main" id="{B950D243-A27E-4F57-9E23-47DE4F30DE89}"/>
                </a:ext>
              </a:extLst>
            </p:cNvPr>
            <p:cNvSpPr/>
            <p:nvPr/>
          </p:nvSpPr>
          <p:spPr>
            <a:xfrm>
              <a:off x="8527994" y="3514392"/>
              <a:ext cx="3397304" cy="1285546"/>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29" name="표 8">
            <a:extLst>
              <a:ext uri="{FF2B5EF4-FFF2-40B4-BE49-F238E27FC236}">
                <a16:creationId xmlns:a16="http://schemas.microsoft.com/office/drawing/2014/main" id="{0A515AB9-EEBC-4DC6-BA42-CF975E5EA191}"/>
              </a:ext>
            </a:extLst>
          </p:cNvPr>
          <p:cNvGraphicFramePr>
            <a:graphicFrameLocks noGrp="1"/>
          </p:cNvGraphicFramePr>
          <p:nvPr>
            <p:extLst>
              <p:ext uri="{D42A27DB-BD31-4B8C-83A1-F6EECF244321}">
                <p14:modId xmlns:p14="http://schemas.microsoft.com/office/powerpoint/2010/main" val="3149520293"/>
              </p:ext>
            </p:extLst>
          </p:nvPr>
        </p:nvGraphicFramePr>
        <p:xfrm>
          <a:off x="9369753" y="674860"/>
          <a:ext cx="2555545" cy="2468880"/>
        </p:xfrm>
        <a:graphic>
          <a:graphicData uri="http://schemas.openxmlformats.org/drawingml/2006/table">
            <a:tbl>
              <a:tblPr firstRow="1" bandRow="1">
                <a:tableStyleId>{5C22544A-7EE6-4342-B048-85BDC9FD1C3A}</a:tableStyleId>
              </a:tblPr>
              <a:tblGrid>
                <a:gridCol w="776605">
                  <a:extLst>
                    <a:ext uri="{9D8B030D-6E8A-4147-A177-3AD203B41FA5}">
                      <a16:colId xmlns:a16="http://schemas.microsoft.com/office/drawing/2014/main" val="480981317"/>
                    </a:ext>
                  </a:extLst>
                </a:gridCol>
                <a:gridCol w="1778940">
                  <a:extLst>
                    <a:ext uri="{9D8B030D-6E8A-4147-A177-3AD203B41FA5}">
                      <a16:colId xmlns:a16="http://schemas.microsoft.com/office/drawing/2014/main" val="3385686436"/>
                    </a:ext>
                  </a:extLst>
                </a:gridCol>
              </a:tblGrid>
              <a:tr h="0">
                <a:tc>
                  <a:txBody>
                    <a:bodyPr/>
                    <a:lstStyle/>
                    <a:p>
                      <a:pPr latinLnBrk="1"/>
                      <a:r>
                        <a:rPr lang="en-US" altLang="ko-KR" sz="1200" b="0" baseline="0" dirty="0" err="1">
                          <a:solidFill>
                            <a:schemeClr val="bg1">
                              <a:lumMod val="85000"/>
                            </a:schemeClr>
                          </a:solidFill>
                          <a:latin typeface="Arial" panose="020B0604020202020204" pitchFamily="34" charset="0"/>
                        </a:rPr>
                        <a:t>CDKpriv</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0" baseline="0" dirty="0">
                          <a:solidFill>
                            <a:schemeClr val="bg1">
                              <a:lumMod val="85000"/>
                            </a:schemeClr>
                          </a:solidFill>
                          <a:latin typeface="Arial" panose="020B0604020202020204" pitchFamily="34" charset="0"/>
                        </a:rPr>
                        <a:t>자식 개인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9365607"/>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baseline="0" dirty="0" err="1">
                          <a:solidFill>
                            <a:schemeClr val="bg1">
                              <a:lumMod val="85000"/>
                            </a:schemeClr>
                          </a:solidFill>
                          <a:latin typeface="Arial" panose="020B0604020202020204" pitchFamily="34" charset="0"/>
                        </a:rPr>
                        <a:t>CDKpub</a:t>
                      </a:r>
                      <a:endParaRPr lang="ko-KR" altLang="en-US" sz="12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자식 공개 키 유도 함수</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28810701"/>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13437855"/>
                  </a:ext>
                </a:extLst>
              </a:tr>
              <a:tr h="0">
                <a:tc>
                  <a:txBody>
                    <a:bodyPr/>
                    <a:lstStyle/>
                    <a:p>
                      <a:pPr latinLnBrk="1"/>
                      <a:r>
                        <a:rPr lang="en-US" altLang="ko-KR" sz="1200" baseline="0" dirty="0" err="1">
                          <a:solidFill>
                            <a:schemeClr val="bg1">
                              <a:lumMod val="85000"/>
                            </a:schemeClr>
                          </a:solidFill>
                          <a:latin typeface="Arial" panose="020B0604020202020204" pitchFamily="34" charset="0"/>
                        </a:rPr>
                        <a:t>K</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13597126"/>
                  </a:ext>
                </a:extLst>
              </a:tr>
              <a:tr h="0">
                <a:tc>
                  <a:txBody>
                    <a:bodyPr/>
                    <a:lstStyle/>
                    <a:p>
                      <a:pPr latinLnBrk="1"/>
                      <a:r>
                        <a:rPr lang="en-US" altLang="ko-KR" sz="1200" baseline="0" dirty="0" err="1">
                          <a:solidFill>
                            <a:schemeClr val="bg1">
                              <a:lumMod val="85000"/>
                            </a:schemeClr>
                          </a:solidFill>
                          <a:latin typeface="Arial" panose="020B0604020202020204" pitchFamily="34" charset="0"/>
                        </a:rPr>
                        <a:t>c</a:t>
                      </a:r>
                      <a:r>
                        <a:rPr lang="en-US" altLang="ko-KR" sz="1200" baseline="-25000" dirty="0" err="1">
                          <a:solidFill>
                            <a:schemeClr val="bg1">
                              <a:lumMod val="85000"/>
                            </a:schemeClr>
                          </a:solidFill>
                          <a:latin typeface="Arial" panose="020B0604020202020204" pitchFamily="34" charset="0"/>
                        </a:rPr>
                        <a:t>par</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200" baseline="0" dirty="0">
                          <a:solidFill>
                            <a:schemeClr val="bg1">
                              <a:lumMod val="85000"/>
                            </a:schemeClr>
                          </a:solidFill>
                          <a:latin typeface="Arial" panose="020B0604020202020204" pitchFamily="34" charset="0"/>
                        </a:rPr>
                        <a:t>부모 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09661638"/>
                  </a:ext>
                </a:extLst>
              </a:tr>
              <a:tr h="0">
                <a:tc>
                  <a:txBody>
                    <a:bodyPr/>
                    <a:lstStyle/>
                    <a:p>
                      <a:pPr latinLnBrk="1"/>
                      <a:r>
                        <a:rPr lang="en-US" altLang="ko-KR" sz="1200" baseline="0" dirty="0" err="1">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874783623"/>
                  </a:ext>
                </a:extLst>
              </a:tr>
              <a:tr h="0">
                <a:tc>
                  <a:txBody>
                    <a:bodyPr/>
                    <a:lstStyle/>
                    <a:p>
                      <a:pPr latinLnBrk="1"/>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개인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14158036"/>
                  </a:ext>
                </a:extLst>
              </a:tr>
              <a:tr h="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K</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aseline="0" dirty="0">
                          <a:solidFill>
                            <a:schemeClr val="bg1">
                              <a:lumMod val="85000"/>
                            </a:schemeClr>
                          </a:solidFill>
                          <a:latin typeface="Arial" panose="020B0604020202020204" pitchFamily="34" charset="0"/>
                        </a:rPr>
                        <a:t>index</a:t>
                      </a:r>
                      <a:r>
                        <a:rPr lang="ko-KR" altLang="en-US" sz="1200" baseline="0" dirty="0">
                          <a:solidFill>
                            <a:schemeClr val="bg1">
                              <a:lumMod val="85000"/>
                            </a:schemeClr>
                          </a:solidFill>
                          <a:latin typeface="Arial" panose="020B0604020202020204" pitchFamily="34" charset="0"/>
                        </a:rPr>
                        <a:t>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96124285"/>
                  </a:ext>
                </a:extLst>
              </a:tr>
              <a:tr h="0">
                <a:tc>
                  <a:txBody>
                    <a:bodyPr/>
                    <a:lstStyle/>
                    <a:p>
                      <a:pPr latinLnBrk="1"/>
                      <a:r>
                        <a:rPr lang="en-US" altLang="ko-KR" sz="1200" baseline="0" dirty="0">
                          <a:solidFill>
                            <a:schemeClr val="bg1">
                              <a:lumMod val="85000"/>
                            </a:schemeClr>
                          </a:solidFill>
                          <a:latin typeface="Arial" panose="020B0604020202020204" pitchFamily="34" charset="0"/>
                        </a:rPr>
                        <a:t>c</a:t>
                      </a:r>
                      <a:r>
                        <a:rPr lang="en-US" altLang="ko-KR" sz="1200" baseline="-25000" dirty="0">
                          <a:solidFill>
                            <a:schemeClr val="bg1">
                              <a:lumMod val="85000"/>
                            </a:schemeClr>
                          </a:solidFill>
                          <a:latin typeface="Arial" panose="020B0604020202020204" pitchFamily="34" charset="0"/>
                        </a:rPr>
                        <a:t>i</a:t>
                      </a:r>
                      <a:endParaRPr lang="ko-KR" altLang="en-US" sz="120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200" baseline="0" dirty="0">
                          <a:solidFill>
                            <a:schemeClr val="bg1">
                              <a:lumMod val="85000"/>
                            </a:schemeClr>
                          </a:solidFill>
                          <a:latin typeface="Arial" panose="020B0604020202020204" pitchFamily="34" charset="0"/>
                        </a:rPr>
                        <a:t>index </a:t>
                      </a:r>
                      <a:r>
                        <a:rPr lang="en-US" altLang="ko-KR" sz="1200" baseline="0" dirty="0" err="1">
                          <a:solidFill>
                            <a:schemeClr val="bg1">
                              <a:lumMod val="85000"/>
                            </a:schemeClr>
                          </a:solidFill>
                          <a:latin typeface="Arial" panose="020B0604020202020204" pitchFamily="34" charset="0"/>
                        </a:rPr>
                        <a:t>i</a:t>
                      </a:r>
                      <a:r>
                        <a:rPr lang="ko-KR" altLang="en-US" sz="1200" baseline="0" dirty="0">
                          <a:solidFill>
                            <a:schemeClr val="bg1">
                              <a:lumMod val="85000"/>
                            </a:schemeClr>
                          </a:solidFill>
                          <a:latin typeface="Arial" panose="020B0604020202020204" pitchFamily="34" charset="0"/>
                        </a:rPr>
                        <a:t>의 자식</a:t>
                      </a:r>
                      <a:r>
                        <a:rPr lang="en-US" altLang="ko-KR" sz="1200" baseline="0" dirty="0">
                          <a:solidFill>
                            <a:schemeClr val="bg1">
                              <a:lumMod val="85000"/>
                            </a:schemeClr>
                          </a:solidFill>
                          <a:latin typeface="Arial" panose="020B0604020202020204" pitchFamily="34" charset="0"/>
                        </a:rPr>
                        <a:t> </a:t>
                      </a:r>
                      <a:r>
                        <a:rPr lang="ko-KR" altLang="en-US" sz="1200" baseline="0" dirty="0">
                          <a:solidFill>
                            <a:schemeClr val="bg1">
                              <a:lumMod val="85000"/>
                            </a:schemeClr>
                          </a:solidFill>
                          <a:latin typeface="Arial" panose="020B0604020202020204" pitchFamily="34" charset="0"/>
                        </a:rPr>
                        <a:t>체인코드</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28757029"/>
                  </a:ext>
                </a:extLst>
              </a:tr>
            </a:tbl>
          </a:graphicData>
        </a:graphic>
      </p:graphicFrame>
      <p:sp>
        <p:nvSpPr>
          <p:cNvPr id="30" name="TextBox 29">
            <a:extLst>
              <a:ext uri="{FF2B5EF4-FFF2-40B4-BE49-F238E27FC236}">
                <a16:creationId xmlns:a16="http://schemas.microsoft.com/office/drawing/2014/main" id="{48112F31-931D-41C6-896E-26CFAAC344D5}"/>
              </a:ext>
            </a:extLst>
          </p:cNvPr>
          <p:cNvSpPr txBox="1"/>
          <p:nvPr/>
        </p:nvSpPr>
        <p:spPr>
          <a:xfrm>
            <a:off x="9537479" y="3686962"/>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1" name="TextBox 30">
            <a:extLst>
              <a:ext uri="{FF2B5EF4-FFF2-40B4-BE49-F238E27FC236}">
                <a16:creationId xmlns:a16="http://schemas.microsoft.com/office/drawing/2014/main" id="{75F8F213-1FF3-4237-AB5E-8B48DDFD9697}"/>
              </a:ext>
            </a:extLst>
          </p:cNvPr>
          <p:cNvSpPr txBox="1"/>
          <p:nvPr/>
        </p:nvSpPr>
        <p:spPr>
          <a:xfrm>
            <a:off x="8732466" y="407355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2" name="TextBox 31">
            <a:extLst>
              <a:ext uri="{FF2B5EF4-FFF2-40B4-BE49-F238E27FC236}">
                <a16:creationId xmlns:a16="http://schemas.microsoft.com/office/drawing/2014/main" id="{707B916B-F39A-4BDF-9360-54EFEB765C10}"/>
              </a:ext>
            </a:extLst>
          </p:cNvPr>
          <p:cNvSpPr txBox="1"/>
          <p:nvPr/>
        </p:nvSpPr>
        <p:spPr>
          <a:xfrm>
            <a:off x="9564720" y="4565131"/>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①</a:t>
            </a:r>
          </a:p>
        </p:txBody>
      </p:sp>
      <p:sp>
        <p:nvSpPr>
          <p:cNvPr id="33" name="TextBox 32">
            <a:extLst>
              <a:ext uri="{FF2B5EF4-FFF2-40B4-BE49-F238E27FC236}">
                <a16:creationId xmlns:a16="http://schemas.microsoft.com/office/drawing/2014/main" id="{BCCE67B5-7846-4F40-BFF3-D3B648B8474F}"/>
              </a:ext>
            </a:extLst>
          </p:cNvPr>
          <p:cNvSpPr txBox="1"/>
          <p:nvPr/>
        </p:nvSpPr>
        <p:spPr>
          <a:xfrm>
            <a:off x="10129783" y="4021088"/>
            <a:ext cx="300082" cy="230832"/>
          </a:xfrm>
          <a:prstGeom prst="rect">
            <a:avLst/>
          </a:prstGeom>
          <a:noFill/>
          <a:ln w="6350">
            <a:noFill/>
          </a:ln>
        </p:spPr>
        <p:txBody>
          <a:bodyPr wrap="none" rtlCol="0">
            <a:spAutoFit/>
          </a:bodyPr>
          <a:lstStyle/>
          <a:p>
            <a:r>
              <a:rPr lang="ko-KR" altLang="en-US" sz="900" dirty="0">
                <a:solidFill>
                  <a:schemeClr val="bg1">
                    <a:lumMod val="85000"/>
                  </a:schemeClr>
                </a:solidFill>
                <a:latin typeface="Arial" panose="020B0604020202020204" pitchFamily="34" charset="0"/>
              </a:rPr>
              <a:t>②</a:t>
            </a:r>
          </a:p>
        </p:txBody>
      </p:sp>
      <p:sp>
        <p:nvSpPr>
          <p:cNvPr id="34" name="TextBox 33">
            <a:extLst>
              <a:ext uri="{FF2B5EF4-FFF2-40B4-BE49-F238E27FC236}">
                <a16:creationId xmlns:a16="http://schemas.microsoft.com/office/drawing/2014/main" id="{AB8A6E9C-7F50-4462-95C5-E2A78F3D131B}"/>
              </a:ext>
            </a:extLst>
          </p:cNvPr>
          <p:cNvSpPr txBox="1"/>
          <p:nvPr/>
        </p:nvSpPr>
        <p:spPr>
          <a:xfrm>
            <a:off x="10466494" y="3939996"/>
            <a:ext cx="1394934" cy="369332"/>
          </a:xfrm>
          <a:prstGeom prst="rect">
            <a:avLst/>
          </a:prstGeom>
          <a:noFill/>
          <a:ln w="6350">
            <a:solidFill>
              <a:schemeClr val="bg1">
                <a:lumMod val="50000"/>
              </a:schemeClr>
            </a:solidFill>
          </a:ln>
        </p:spPr>
        <p:txBody>
          <a:bodyPr wrap="none" rtlCol="0">
            <a:spAutoFit/>
          </a:bodyPr>
          <a:lstStyle/>
          <a:p>
            <a:r>
              <a:rPr lang="ko-KR" altLang="en-US" sz="900" dirty="0">
                <a:solidFill>
                  <a:schemeClr val="bg1">
                    <a:lumMod val="85000"/>
                  </a:schemeClr>
                </a:solidFill>
                <a:latin typeface="Arial" panose="020B0604020202020204" pitchFamily="34" charset="0"/>
              </a:rPr>
              <a:t>일반</a:t>
            </a:r>
            <a:r>
              <a:rPr lang="en-US" altLang="ko-KR" sz="900" dirty="0">
                <a:solidFill>
                  <a:schemeClr val="bg1">
                    <a:lumMod val="85000"/>
                  </a:schemeClr>
                </a:solidFill>
                <a:latin typeface="Arial" panose="020B0604020202020204" pitchFamily="34" charset="0"/>
              </a:rPr>
              <a:t> </a:t>
            </a:r>
            <a:r>
              <a:rPr lang="ko-KR" altLang="en-US" sz="900" dirty="0">
                <a:solidFill>
                  <a:srgbClr val="5AFA6E"/>
                </a:solidFill>
                <a:latin typeface="Arial" panose="020B0604020202020204" pitchFamily="34" charset="0"/>
              </a:rPr>
              <a:t>가능 </a:t>
            </a:r>
            <a:r>
              <a:rPr lang="en-US" altLang="ko-KR" sz="900" dirty="0">
                <a:solidFill>
                  <a:srgbClr val="5AFA6E"/>
                </a:solidFill>
                <a:latin typeface="Arial" panose="020B0604020202020204" pitchFamily="34" charset="0"/>
              </a:rPr>
              <a:t>(0 ~ 2</a:t>
            </a:r>
            <a:r>
              <a:rPr lang="en-US" altLang="ko-KR" sz="900" baseline="30000" dirty="0">
                <a:solidFill>
                  <a:srgbClr val="5AFA6E"/>
                </a:solidFill>
                <a:latin typeface="Arial" panose="020B0604020202020204" pitchFamily="34" charset="0"/>
              </a:rPr>
              <a:t>31</a:t>
            </a:r>
            <a:r>
              <a:rPr lang="en-US" altLang="ko-KR" sz="900" dirty="0">
                <a:solidFill>
                  <a:srgbClr val="5AFA6E"/>
                </a:solidFill>
                <a:latin typeface="Arial" panose="020B0604020202020204" pitchFamily="34" charset="0"/>
              </a:rPr>
              <a:t>-1)</a:t>
            </a:r>
          </a:p>
          <a:p>
            <a:r>
              <a:rPr lang="ko-KR" altLang="en-US" sz="900" dirty="0">
                <a:solidFill>
                  <a:schemeClr val="bg1">
                    <a:lumMod val="85000"/>
                  </a:schemeClr>
                </a:solidFill>
                <a:latin typeface="Arial" panose="020B0604020202020204" pitchFamily="34" charset="0"/>
              </a:rPr>
              <a:t>강화 </a:t>
            </a:r>
            <a:r>
              <a:rPr lang="ko-KR" altLang="en-US" sz="900" dirty="0">
                <a:solidFill>
                  <a:srgbClr val="EF296B"/>
                </a:solidFill>
                <a:latin typeface="Arial" panose="020B0604020202020204" pitchFamily="34" charset="0"/>
              </a:rPr>
              <a:t>불가능 </a:t>
            </a:r>
            <a:r>
              <a:rPr lang="en-US" altLang="ko-KR" sz="900" dirty="0">
                <a:solidFill>
                  <a:srgbClr val="EF296B"/>
                </a:solidFill>
                <a:latin typeface="Arial" panose="020B0604020202020204" pitchFamily="34" charset="0"/>
              </a:rPr>
              <a:t>(2</a:t>
            </a:r>
            <a:r>
              <a:rPr lang="en-US" altLang="ko-KR" sz="900" baseline="30000" dirty="0">
                <a:solidFill>
                  <a:srgbClr val="EF296B"/>
                </a:solidFill>
                <a:latin typeface="Arial" panose="020B0604020202020204" pitchFamily="34" charset="0"/>
              </a:rPr>
              <a:t>31</a:t>
            </a:r>
            <a:r>
              <a:rPr lang="en-US" altLang="ko-KR" sz="900" dirty="0">
                <a:solidFill>
                  <a:srgbClr val="EF296B"/>
                </a:solidFill>
                <a:latin typeface="Arial" panose="020B0604020202020204" pitchFamily="34" charset="0"/>
              </a:rPr>
              <a:t> ~ 2</a:t>
            </a:r>
            <a:r>
              <a:rPr lang="en-US" altLang="ko-KR" sz="900" baseline="30000" dirty="0">
                <a:solidFill>
                  <a:srgbClr val="EF296B"/>
                </a:solidFill>
                <a:latin typeface="Arial" panose="020B0604020202020204" pitchFamily="34" charset="0"/>
              </a:rPr>
              <a:t>3</a:t>
            </a:r>
            <a:r>
              <a:rPr lang="en-US" altLang="ko-KR" sz="900" dirty="0">
                <a:solidFill>
                  <a:srgbClr val="EF296B"/>
                </a:solidFill>
                <a:latin typeface="Arial" panose="020B0604020202020204" pitchFamily="34" charset="0"/>
              </a:rPr>
              <a:t>-1)</a:t>
            </a:r>
            <a:endParaRPr lang="ko-KR" altLang="en-US" sz="900" dirty="0">
              <a:solidFill>
                <a:srgbClr val="EF296B"/>
              </a:solidFill>
              <a:latin typeface="Arial" panose="020B0604020202020204" pitchFamily="34" charset="0"/>
            </a:endParaRPr>
          </a:p>
        </p:txBody>
      </p:sp>
    </p:spTree>
    <p:extLst>
      <p:ext uri="{BB962C8B-B14F-4D97-AF65-F5344CB8AC3E}">
        <p14:creationId xmlns:p14="http://schemas.microsoft.com/office/powerpoint/2010/main" val="42831221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E458251-B4B2-4859-8DF9-75C63818C97C}"/>
              </a:ext>
            </a:extLst>
          </p:cNvPr>
          <p:cNvSpPr>
            <a:spLocks noGrp="1"/>
          </p:cNvSpPr>
          <p:nvPr>
            <p:ph idx="1"/>
          </p:nvPr>
        </p:nvSpPr>
        <p:spPr>
          <a:xfrm>
            <a:off x="241299" y="674860"/>
            <a:ext cx="11683999" cy="6030740"/>
          </a:xfrm>
        </p:spPr>
        <p:txBody>
          <a:bodyPr>
            <a:normAutofit/>
          </a:bodyPr>
          <a:lstStyle/>
          <a:p>
            <a:pPr indent="0">
              <a:buNone/>
            </a:pPr>
            <a:r>
              <a:rPr lang="ko-KR" altLang="en-US" sz="2000" dirty="0"/>
              <a:t>키 경로</a:t>
            </a:r>
            <a:r>
              <a:rPr lang="en-US" altLang="ko-KR" sz="2000" dirty="0"/>
              <a:t>(key path)</a:t>
            </a:r>
            <a:endParaRPr lang="en-US" altLang="ko-KR" dirty="0"/>
          </a:p>
          <a:p>
            <a:r>
              <a:rPr lang="en-US" altLang="ko-KR" dirty="0"/>
              <a:t>m : master private key , M : Master</a:t>
            </a:r>
            <a:r>
              <a:rPr lang="ko-KR" altLang="en-US" dirty="0"/>
              <a:t> </a:t>
            </a:r>
            <a:r>
              <a:rPr lang="en-US" altLang="ko-KR" dirty="0"/>
              <a:t>Public</a:t>
            </a:r>
            <a:r>
              <a:rPr lang="ko-KR" altLang="en-US" dirty="0"/>
              <a:t> </a:t>
            </a:r>
            <a:r>
              <a:rPr lang="en-US" altLang="ko-KR" dirty="0"/>
              <a:t>Key</a:t>
            </a:r>
          </a:p>
          <a:p>
            <a:r>
              <a:rPr lang="en-US" altLang="ko-KR" dirty="0" err="1"/>
              <a:t>i</a:t>
            </a:r>
            <a:r>
              <a:rPr lang="en-US" altLang="ko-KR" dirty="0"/>
              <a:t> : Index </a:t>
            </a:r>
          </a:p>
          <a:p>
            <a:pPr lvl="1"/>
            <a:r>
              <a:rPr lang="en-US" altLang="ko-KR" dirty="0" err="1"/>
              <a:t>i</a:t>
            </a:r>
            <a:r>
              <a:rPr lang="en-US" altLang="ko-KR" dirty="0"/>
              <a:t>	: </a:t>
            </a:r>
            <a:r>
              <a:rPr lang="ko-KR" altLang="en-US" dirty="0"/>
              <a:t>일반 자식 </a:t>
            </a:r>
            <a:r>
              <a:rPr lang="en-US" altLang="ko-KR" dirty="0"/>
              <a:t>(0 ~ 2</a:t>
            </a:r>
            <a:r>
              <a:rPr lang="en-US" altLang="ko-KR" baseline="30000" dirty="0"/>
              <a:t>31</a:t>
            </a:r>
            <a:r>
              <a:rPr lang="en-US" altLang="ko-KR" dirty="0"/>
              <a:t> - 1) 		</a:t>
            </a:r>
            <a:r>
              <a:rPr lang="ko-KR" altLang="en-US" dirty="0"/>
              <a:t>예</a:t>
            </a:r>
            <a:r>
              <a:rPr lang="en-US" altLang="ko-KR" dirty="0"/>
              <a:t>) 1 = 1</a:t>
            </a:r>
          </a:p>
          <a:p>
            <a:pPr lvl="1"/>
            <a:r>
              <a:rPr lang="en-US" altLang="ko-KR" dirty="0" err="1"/>
              <a:t>i</a:t>
            </a:r>
            <a:r>
              <a:rPr lang="en-US" altLang="ko-KR" baseline="-25000" dirty="0" err="1">
                <a:solidFill>
                  <a:srgbClr val="EF296B"/>
                </a:solidFill>
              </a:rPr>
              <a:t>H</a:t>
            </a:r>
            <a:r>
              <a:rPr lang="en-US" altLang="ko-KR" dirty="0"/>
              <a:t> or </a:t>
            </a:r>
            <a:r>
              <a:rPr lang="en-US" altLang="ko-KR" dirty="0" err="1"/>
              <a:t>i</a:t>
            </a:r>
            <a:r>
              <a:rPr lang="en-US" altLang="ko-KR" b="1" dirty="0">
                <a:solidFill>
                  <a:srgbClr val="EF296B"/>
                </a:solidFill>
              </a:rPr>
              <a:t>'</a:t>
            </a:r>
            <a:r>
              <a:rPr lang="en-US" altLang="ko-KR" dirty="0"/>
              <a:t> 	: </a:t>
            </a:r>
            <a:r>
              <a:rPr lang="ko-KR" altLang="en-US" dirty="0"/>
              <a:t>강화 자식 </a:t>
            </a:r>
            <a:r>
              <a:rPr lang="en-US" altLang="ko-KR" dirty="0"/>
              <a:t>(</a:t>
            </a:r>
            <a:r>
              <a:rPr lang="en-US" altLang="ko-KR" dirty="0">
                <a:solidFill>
                  <a:srgbClr val="EF296B"/>
                </a:solidFill>
              </a:rPr>
              <a:t>2</a:t>
            </a:r>
            <a:r>
              <a:rPr lang="en-US" altLang="ko-KR" baseline="30000" dirty="0">
                <a:solidFill>
                  <a:srgbClr val="EF296B"/>
                </a:solidFill>
              </a:rPr>
              <a:t>31</a:t>
            </a:r>
            <a:r>
              <a:rPr lang="en-US" altLang="ko-KR" dirty="0"/>
              <a:t> ~ 2</a:t>
            </a:r>
            <a:r>
              <a:rPr lang="en-US" altLang="ko-KR" baseline="30000" dirty="0"/>
              <a:t>32</a:t>
            </a:r>
            <a:r>
              <a:rPr lang="en-US" altLang="ko-KR" dirty="0"/>
              <a:t> - 1) ➡ </a:t>
            </a:r>
            <a:r>
              <a:rPr lang="en-US" altLang="ko-KR" dirty="0">
                <a:solidFill>
                  <a:srgbClr val="EF296B"/>
                </a:solidFill>
              </a:rPr>
              <a:t>2</a:t>
            </a:r>
            <a:r>
              <a:rPr lang="en-US" altLang="ko-KR" baseline="30000" dirty="0">
                <a:solidFill>
                  <a:srgbClr val="EF296B"/>
                </a:solidFill>
              </a:rPr>
              <a:t>31</a:t>
            </a:r>
            <a:r>
              <a:rPr lang="en-US" altLang="ko-KR" dirty="0"/>
              <a:t>+ </a:t>
            </a:r>
            <a:r>
              <a:rPr lang="en-US" altLang="ko-KR" dirty="0" err="1"/>
              <a:t>i</a:t>
            </a:r>
            <a:r>
              <a:rPr lang="en-US" altLang="ko-KR" dirty="0"/>
              <a:t>		</a:t>
            </a:r>
            <a:r>
              <a:rPr lang="ko-KR" altLang="en-US" dirty="0"/>
              <a:t>예</a:t>
            </a:r>
            <a:r>
              <a:rPr lang="en-US" altLang="ko-KR" dirty="0"/>
              <a:t>) 1</a:t>
            </a:r>
            <a:r>
              <a:rPr lang="en-US" altLang="ko-KR" b="1" dirty="0">
                <a:solidFill>
                  <a:srgbClr val="EF296B"/>
                </a:solidFill>
              </a:rPr>
              <a:t>'</a:t>
            </a:r>
            <a:r>
              <a:rPr lang="en-US" altLang="ko-KR" dirty="0"/>
              <a:t> = </a:t>
            </a:r>
            <a:r>
              <a:rPr lang="en-US" altLang="ko-KR" dirty="0">
                <a:solidFill>
                  <a:srgbClr val="EF296B"/>
                </a:solidFill>
              </a:rPr>
              <a:t>2</a:t>
            </a:r>
            <a:r>
              <a:rPr lang="en-US" altLang="ko-KR" baseline="30000" dirty="0">
                <a:solidFill>
                  <a:srgbClr val="EF296B"/>
                </a:solidFill>
              </a:rPr>
              <a:t>31</a:t>
            </a:r>
            <a:r>
              <a:rPr lang="en-US" altLang="ko-KR" dirty="0"/>
              <a:t> + 1</a:t>
            </a:r>
          </a:p>
          <a:p>
            <a:r>
              <a:rPr lang="en-US" altLang="ko-KR" dirty="0" err="1"/>
              <a:t>CKDpriv</a:t>
            </a:r>
            <a:r>
              <a:rPr lang="en-US" altLang="ko-KR" dirty="0"/>
              <a:t>(m, </a:t>
            </a:r>
            <a:r>
              <a:rPr lang="en-US" altLang="ko-KR" dirty="0" err="1"/>
              <a:t>i</a:t>
            </a:r>
            <a:r>
              <a:rPr lang="en-US" altLang="ko-KR" dirty="0"/>
              <a:t>) = m / </a:t>
            </a:r>
            <a:r>
              <a:rPr lang="en-US" altLang="ko-KR" dirty="0" err="1"/>
              <a:t>i</a:t>
            </a:r>
            <a:r>
              <a:rPr lang="en-US" altLang="ko-KR" dirty="0"/>
              <a:t> , </a:t>
            </a:r>
            <a:r>
              <a:rPr lang="en-US" altLang="ko-KR" dirty="0" err="1"/>
              <a:t>CKDpub</a:t>
            </a:r>
            <a:r>
              <a:rPr lang="en-US" altLang="ko-KR" dirty="0"/>
              <a:t>(M, </a:t>
            </a:r>
            <a:r>
              <a:rPr lang="en-US" altLang="ko-KR" dirty="0" err="1"/>
              <a:t>i</a:t>
            </a:r>
            <a:r>
              <a:rPr lang="en-US" altLang="ko-KR" dirty="0"/>
              <a:t>) = M / </a:t>
            </a:r>
            <a:r>
              <a:rPr lang="en-US" altLang="ko-KR" dirty="0" err="1"/>
              <a:t>i</a:t>
            </a:r>
            <a:r>
              <a:rPr lang="en-US" altLang="ko-KR" dirty="0"/>
              <a:t> , N(private key) = Public Key</a:t>
            </a:r>
          </a:p>
          <a:p>
            <a:endParaRPr lang="en-US" altLang="ko-KR" dirty="0"/>
          </a:p>
        </p:txBody>
      </p:sp>
      <p:sp>
        <p:nvSpPr>
          <p:cNvPr id="3" name="제목 2">
            <a:extLst>
              <a:ext uri="{FF2B5EF4-FFF2-40B4-BE49-F238E27FC236}">
                <a16:creationId xmlns:a16="http://schemas.microsoft.com/office/drawing/2014/main" id="{0FE58E71-CFF4-484C-B370-EFBDE49C67F2}"/>
              </a:ext>
            </a:extLst>
          </p:cNvPr>
          <p:cNvSpPr>
            <a:spLocks noGrp="1"/>
          </p:cNvSpPr>
          <p:nvPr>
            <p:ph type="title"/>
          </p:nvPr>
        </p:nvSpPr>
        <p:spPr/>
        <p:txBody>
          <a:bodyPr/>
          <a:lstStyle/>
          <a:p>
            <a:r>
              <a:rPr lang="en-US" altLang="ko-KR" dirty="0"/>
              <a:t>BIP-32 HD(Hierarchical Deterministic) Wallets</a:t>
            </a:r>
            <a:endParaRPr lang="ko-KR" altLang="en-US" dirty="0"/>
          </a:p>
        </p:txBody>
      </p:sp>
      <p:sp>
        <p:nvSpPr>
          <p:cNvPr id="92" name="TextBox 91">
            <a:extLst>
              <a:ext uri="{FF2B5EF4-FFF2-40B4-BE49-F238E27FC236}">
                <a16:creationId xmlns:a16="http://schemas.microsoft.com/office/drawing/2014/main" id="{1EBA49D3-C486-4EF5-91B4-4E36D79B0B6F}"/>
              </a:ext>
            </a:extLst>
          </p:cNvPr>
          <p:cNvSpPr txBox="1"/>
          <p:nvPr/>
        </p:nvSpPr>
        <p:spPr>
          <a:xfrm>
            <a:off x="2338159" y="5298530"/>
            <a:ext cx="1646605"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p>
        </p:txBody>
      </p:sp>
      <p:sp>
        <p:nvSpPr>
          <p:cNvPr id="93" name="TextBox 92">
            <a:extLst>
              <a:ext uri="{FF2B5EF4-FFF2-40B4-BE49-F238E27FC236}">
                <a16:creationId xmlns:a16="http://schemas.microsoft.com/office/drawing/2014/main" id="{1731406B-DA1A-448E-B47D-676F1A9BC2AF}"/>
              </a:ext>
            </a:extLst>
          </p:cNvPr>
          <p:cNvSpPr txBox="1"/>
          <p:nvPr/>
        </p:nvSpPr>
        <p:spPr>
          <a:xfrm>
            <a:off x="1351475" y="5666552"/>
            <a:ext cx="2980303" cy="369332"/>
          </a:xfrm>
          <a:prstGeom prst="rect">
            <a:avLst/>
          </a:prstGeom>
          <a:noFill/>
        </p:spPr>
        <p:txBody>
          <a:bodyPr wrap="none" rtlCol="0">
            <a:spAutoFit/>
          </a:bodyPr>
          <a:lstStyle/>
          <a:p>
            <a:pPr indent="0">
              <a:buNone/>
            </a:pP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p>
        </p:txBody>
      </p:sp>
      <p:sp>
        <p:nvSpPr>
          <p:cNvPr id="94" name="TextBox 93">
            <a:extLst>
              <a:ext uri="{FF2B5EF4-FFF2-40B4-BE49-F238E27FC236}">
                <a16:creationId xmlns:a16="http://schemas.microsoft.com/office/drawing/2014/main" id="{B8552767-A4B7-4165-8000-91267595B47B}"/>
              </a:ext>
            </a:extLst>
          </p:cNvPr>
          <p:cNvSpPr txBox="1"/>
          <p:nvPr/>
        </p:nvSpPr>
        <p:spPr>
          <a:xfrm>
            <a:off x="356596" y="6041974"/>
            <a:ext cx="4357283" cy="369332"/>
          </a:xfrm>
          <a:prstGeom prst="rect">
            <a:avLst/>
          </a:prstGeom>
          <a:noFill/>
        </p:spPr>
        <p:txBody>
          <a:bodyPr wrap="none" rtlCol="0">
            <a:spAutoFit/>
          </a:bodyPr>
          <a:lstStyle/>
          <a:p>
            <a:pPr indent="0">
              <a:buNone/>
            </a:pP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 </a:t>
            </a:r>
            <a:r>
              <a:rPr lang="en-US" altLang="ko-KR" dirty="0" err="1">
                <a:solidFill>
                  <a:srgbClr val="00C8EB"/>
                </a:solidFill>
                <a:latin typeface="Arial" panose="020B0604020202020204" pitchFamily="34" charset="0"/>
              </a:rPr>
              <a:t>CKDpriv</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dirty="0" err="1">
                <a:solidFill>
                  <a:schemeClr val="bg1">
                    <a:lumMod val="85000"/>
                  </a:schemeClr>
                </a:solidFill>
                <a:latin typeface="Arial" panose="020B0604020202020204" pitchFamily="34" charset="0"/>
              </a:rPr>
              <a:t>CKDpriv</a:t>
            </a:r>
            <a:r>
              <a:rPr lang="en-US" altLang="ko-KR" dirty="0">
                <a:solidFill>
                  <a:schemeClr val="bg1">
                    <a:lumMod val="85000"/>
                  </a:schemeClr>
                </a:solidFill>
                <a:latin typeface="Arial" panose="020B0604020202020204" pitchFamily="34" charset="0"/>
              </a:rPr>
              <a:t>(m,</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1)</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483C9282-BAF0-44B7-A3A4-D2E17A7E880A}"/>
              </a:ext>
            </a:extLst>
          </p:cNvPr>
          <p:cNvSpPr txBox="1"/>
          <p:nvPr/>
        </p:nvSpPr>
        <p:spPr>
          <a:xfrm>
            <a:off x="4941293" y="5292401"/>
            <a:ext cx="89639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a:t>
            </a:r>
          </a:p>
        </p:txBody>
      </p:sp>
      <p:sp>
        <p:nvSpPr>
          <p:cNvPr id="96" name="TextBox 95">
            <a:extLst>
              <a:ext uri="{FF2B5EF4-FFF2-40B4-BE49-F238E27FC236}">
                <a16:creationId xmlns:a16="http://schemas.microsoft.com/office/drawing/2014/main" id="{E826A6CE-D931-4C5A-8DCD-47B6BE65F9C8}"/>
              </a:ext>
            </a:extLst>
          </p:cNvPr>
          <p:cNvSpPr txBox="1"/>
          <p:nvPr/>
        </p:nvSpPr>
        <p:spPr>
          <a:xfrm>
            <a:off x="4941293" y="5666552"/>
            <a:ext cx="1217000"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p>
        </p:txBody>
      </p:sp>
      <p:sp>
        <p:nvSpPr>
          <p:cNvPr id="97" name="TextBox 96">
            <a:extLst>
              <a:ext uri="{FF2B5EF4-FFF2-40B4-BE49-F238E27FC236}">
                <a16:creationId xmlns:a16="http://schemas.microsoft.com/office/drawing/2014/main" id="{915FE17D-9508-4660-9119-4213AAA65596}"/>
              </a:ext>
            </a:extLst>
          </p:cNvPr>
          <p:cNvSpPr txBox="1"/>
          <p:nvPr/>
        </p:nvSpPr>
        <p:spPr>
          <a:xfrm>
            <a:off x="4941293" y="6042977"/>
            <a:ext cx="1580882"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p>
        </p:txBody>
      </p:sp>
      <p:sp>
        <p:nvSpPr>
          <p:cNvPr id="98" name="TextBox 97">
            <a:extLst>
              <a:ext uri="{FF2B5EF4-FFF2-40B4-BE49-F238E27FC236}">
                <a16:creationId xmlns:a16="http://schemas.microsoft.com/office/drawing/2014/main" id="{E86AED88-DEF5-412C-9E49-8233D2E7597C}"/>
              </a:ext>
            </a:extLst>
          </p:cNvPr>
          <p:cNvSpPr txBox="1"/>
          <p:nvPr/>
        </p:nvSpPr>
        <p:spPr>
          <a:xfrm>
            <a:off x="4941292" y="4899215"/>
            <a:ext cx="1300356"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private key</a:t>
            </a:r>
          </a:p>
        </p:txBody>
      </p:sp>
      <p:sp>
        <p:nvSpPr>
          <p:cNvPr id="99" name="TextBox 98">
            <a:extLst>
              <a:ext uri="{FF2B5EF4-FFF2-40B4-BE49-F238E27FC236}">
                <a16:creationId xmlns:a16="http://schemas.microsoft.com/office/drawing/2014/main" id="{EB8DCD24-A5BA-4E5C-90BA-9D1F1ED9AEFB}"/>
              </a:ext>
            </a:extLst>
          </p:cNvPr>
          <p:cNvSpPr txBox="1"/>
          <p:nvPr/>
        </p:nvSpPr>
        <p:spPr>
          <a:xfrm>
            <a:off x="7531000" y="4899215"/>
            <a:ext cx="127470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Public Key</a:t>
            </a:r>
          </a:p>
        </p:txBody>
      </p:sp>
      <p:sp>
        <p:nvSpPr>
          <p:cNvPr id="100" name="TextBox 99">
            <a:extLst>
              <a:ext uri="{FF2B5EF4-FFF2-40B4-BE49-F238E27FC236}">
                <a16:creationId xmlns:a16="http://schemas.microsoft.com/office/drawing/2014/main" id="{DB8A6DD9-0226-4E1B-8963-ED92C1BA463A}"/>
              </a:ext>
            </a:extLst>
          </p:cNvPr>
          <p:cNvSpPr txBox="1"/>
          <p:nvPr/>
        </p:nvSpPr>
        <p:spPr>
          <a:xfrm>
            <a:off x="7527201" y="5285308"/>
            <a:ext cx="27430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 M / 1</a:t>
            </a:r>
          </a:p>
        </p:txBody>
      </p:sp>
      <p:sp>
        <p:nvSpPr>
          <p:cNvPr id="101" name="TextBox 100">
            <a:extLst>
              <a:ext uri="{FF2B5EF4-FFF2-40B4-BE49-F238E27FC236}">
                <a16:creationId xmlns:a16="http://schemas.microsoft.com/office/drawing/2014/main" id="{C295B1BF-3FE2-4B9B-8C18-5A66947ECAF1}"/>
              </a:ext>
            </a:extLst>
          </p:cNvPr>
          <p:cNvSpPr txBox="1"/>
          <p:nvPr/>
        </p:nvSpPr>
        <p:spPr>
          <a:xfrm>
            <a:off x="7527201" y="5659459"/>
            <a:ext cx="3063659"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M / 1 / 3</a:t>
            </a:r>
          </a:p>
        </p:txBody>
      </p:sp>
      <p:sp>
        <p:nvSpPr>
          <p:cNvPr id="102" name="TextBox 101">
            <a:extLst>
              <a:ext uri="{FF2B5EF4-FFF2-40B4-BE49-F238E27FC236}">
                <a16:creationId xmlns:a16="http://schemas.microsoft.com/office/drawing/2014/main" id="{148433AE-0F57-4BE2-8929-1A547F87F389}"/>
              </a:ext>
            </a:extLst>
          </p:cNvPr>
          <p:cNvSpPr txBox="1"/>
          <p:nvPr/>
        </p:nvSpPr>
        <p:spPr>
          <a:xfrm>
            <a:off x="7527201" y="6035884"/>
            <a:ext cx="3427541"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N(m / 1 </a:t>
            </a:r>
            <a:r>
              <a:rPr lang="en-US" altLang="ko-KR" dirty="0">
                <a:solidFill>
                  <a:srgbClr val="00C8EB"/>
                </a:solidFill>
                <a:latin typeface="Arial" panose="020B0604020202020204" pitchFamily="34" charset="0"/>
              </a:rPr>
              <a:t>/ 3</a:t>
            </a:r>
            <a:r>
              <a:rPr lang="en-US" altLang="ko-KR" dirty="0">
                <a:solidFill>
                  <a:schemeClr val="bg1">
                    <a:lumMod val="85000"/>
                  </a:schemeClr>
                </a:solidFill>
                <a:latin typeface="Arial" panose="020B0604020202020204" pitchFamily="34" charset="0"/>
              </a:rPr>
              <a:t> / 2</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 M / 1 / 3 / 2</a:t>
            </a:r>
            <a:r>
              <a:rPr lang="en-US" altLang="ko-KR" b="1" dirty="0">
                <a:solidFill>
                  <a:srgbClr val="EF296B"/>
                </a:solidFill>
                <a:latin typeface="Arial" panose="020B0604020202020204" pitchFamily="34" charset="0"/>
              </a:rPr>
              <a:t>'</a:t>
            </a:r>
          </a:p>
        </p:txBody>
      </p:sp>
      <p:sp>
        <p:nvSpPr>
          <p:cNvPr id="103" name="TextBox 102">
            <a:extLst>
              <a:ext uri="{FF2B5EF4-FFF2-40B4-BE49-F238E27FC236}">
                <a16:creationId xmlns:a16="http://schemas.microsoft.com/office/drawing/2014/main" id="{412879C7-5F86-4F8A-95F7-481DAA85FC71}"/>
              </a:ext>
            </a:extLst>
          </p:cNvPr>
          <p:cNvSpPr txBox="1"/>
          <p:nvPr/>
        </p:nvSpPr>
        <p:spPr>
          <a:xfrm>
            <a:off x="6775197" y="5673645"/>
            <a:ext cx="415498" cy="369332"/>
          </a:xfrm>
          <a:prstGeom prst="rect">
            <a:avLst/>
          </a:prstGeom>
          <a:noFill/>
        </p:spPr>
        <p:txBody>
          <a:bodyPr wrap="none" rtlCol="0">
            <a:spAutoFit/>
          </a:bodyPr>
          <a:lstStyle/>
          <a:p>
            <a:pPr indent="0">
              <a:buNone/>
            </a:pPr>
            <a:r>
              <a:rPr lang="en-US" altLang="ko-KR" dirty="0">
                <a:solidFill>
                  <a:schemeClr val="bg1">
                    <a:lumMod val="85000"/>
                  </a:schemeClr>
                </a:solidFill>
                <a:latin typeface="Arial" panose="020B0604020202020204" pitchFamily="34" charset="0"/>
              </a:rPr>
              <a:t>➡</a:t>
            </a:r>
          </a:p>
        </p:txBody>
      </p:sp>
      <p:grpSp>
        <p:nvGrpSpPr>
          <p:cNvPr id="118" name="그룹 117">
            <a:extLst>
              <a:ext uri="{FF2B5EF4-FFF2-40B4-BE49-F238E27FC236}">
                <a16:creationId xmlns:a16="http://schemas.microsoft.com/office/drawing/2014/main" id="{702D8AA9-044B-4B36-A753-34780DDA6D89}"/>
              </a:ext>
            </a:extLst>
          </p:cNvPr>
          <p:cNvGrpSpPr/>
          <p:nvPr/>
        </p:nvGrpSpPr>
        <p:grpSpPr>
          <a:xfrm>
            <a:off x="3176870" y="3309911"/>
            <a:ext cx="5836720" cy="1304014"/>
            <a:chOff x="3176870" y="3190637"/>
            <a:chExt cx="5836720" cy="1304014"/>
          </a:xfrm>
        </p:grpSpPr>
        <p:sp>
          <p:nvSpPr>
            <p:cNvPr id="46" name="TextBox 45">
              <a:extLst>
                <a:ext uri="{FF2B5EF4-FFF2-40B4-BE49-F238E27FC236}">
                  <a16:creationId xmlns:a16="http://schemas.microsoft.com/office/drawing/2014/main" id="{FFE68F6C-599C-4156-8A14-DE15B200D735}"/>
                </a:ext>
              </a:extLst>
            </p:cNvPr>
            <p:cNvSpPr txBox="1"/>
            <p:nvPr/>
          </p:nvSpPr>
          <p:spPr>
            <a:xfrm>
              <a:off x="3176870" y="3998909"/>
              <a:ext cx="1902587" cy="400110"/>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 m</a:t>
              </a:r>
            </a:p>
          </p:txBody>
        </p:sp>
        <p:sp>
          <p:nvSpPr>
            <p:cNvPr id="52" name="TextBox 51">
              <a:extLst>
                <a:ext uri="{FF2B5EF4-FFF2-40B4-BE49-F238E27FC236}">
                  <a16:creationId xmlns:a16="http://schemas.microsoft.com/office/drawing/2014/main" id="{DF8F864A-926A-4E46-B348-052FA773E2E0}"/>
                </a:ext>
              </a:extLst>
            </p:cNvPr>
            <p:cNvSpPr txBox="1"/>
            <p:nvPr/>
          </p:nvSpPr>
          <p:spPr>
            <a:xfrm>
              <a:off x="3477421" y="3256965"/>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53" name="TextBox 52">
              <a:extLst>
                <a:ext uri="{FF2B5EF4-FFF2-40B4-BE49-F238E27FC236}">
                  <a16:creationId xmlns:a16="http://schemas.microsoft.com/office/drawing/2014/main" id="{0FBE918E-8D45-46FD-94EA-316E87EF7A66}"/>
                </a:ext>
              </a:extLst>
            </p:cNvPr>
            <p:cNvSpPr txBox="1"/>
            <p:nvPr/>
          </p:nvSpPr>
          <p:spPr>
            <a:xfrm>
              <a:off x="5530014" y="4014298"/>
              <a:ext cx="569387"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m/1</a:t>
              </a:r>
            </a:p>
          </p:txBody>
        </p:sp>
        <p:sp>
          <p:nvSpPr>
            <p:cNvPr id="58" name="TextBox 57">
              <a:extLst>
                <a:ext uri="{FF2B5EF4-FFF2-40B4-BE49-F238E27FC236}">
                  <a16:creationId xmlns:a16="http://schemas.microsoft.com/office/drawing/2014/main" id="{EAC92021-E05B-4633-9EA9-B53115128C5C}"/>
                </a:ext>
              </a:extLst>
            </p:cNvPr>
            <p:cNvSpPr txBox="1"/>
            <p:nvPr/>
          </p:nvSpPr>
          <p:spPr>
            <a:xfrm>
              <a:off x="6732839" y="4029687"/>
              <a:ext cx="699230"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a:t>
              </a:r>
            </a:p>
          </p:txBody>
        </p:sp>
        <p:cxnSp>
          <p:nvCxnSpPr>
            <p:cNvPr id="70" name="직선 화살표 연결선 69">
              <a:extLst>
                <a:ext uri="{FF2B5EF4-FFF2-40B4-BE49-F238E27FC236}">
                  <a16:creationId xmlns:a16="http://schemas.microsoft.com/office/drawing/2014/main" id="{9F171052-4F7D-49D9-8037-D969E9466CCC}"/>
                </a:ext>
              </a:extLst>
            </p:cNvPr>
            <p:cNvCxnSpPr>
              <a:cxnSpLocks/>
            </p:cNvCxnSpPr>
            <p:nvPr/>
          </p:nvCxnSpPr>
          <p:spPr>
            <a:xfrm flipV="1">
              <a:off x="5065101" y="4198964"/>
              <a:ext cx="360000" cy="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49DB33C8-FDD4-4AD9-B0DD-62DA7D616446}"/>
                </a:ext>
              </a:extLst>
            </p:cNvPr>
            <p:cNvCxnSpPr>
              <a:cxnSpLocks/>
            </p:cNvCxnSpPr>
            <p:nvPr/>
          </p:nvCxnSpPr>
          <p:spPr>
            <a:xfrm>
              <a:off x="6267926"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FAC4C84-D638-41FE-890E-B1BD2AD18E7A}"/>
                </a:ext>
              </a:extLst>
            </p:cNvPr>
            <p:cNvSpPr txBox="1"/>
            <p:nvPr/>
          </p:nvSpPr>
          <p:spPr>
            <a:xfrm>
              <a:off x="3797720"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87" name="TextBox 86">
              <a:extLst>
                <a:ext uri="{FF2B5EF4-FFF2-40B4-BE49-F238E27FC236}">
                  <a16:creationId xmlns:a16="http://schemas.microsoft.com/office/drawing/2014/main" id="{5D60D62C-1F8E-4D7D-9732-399379E96DFD}"/>
                </a:ext>
              </a:extLst>
            </p:cNvPr>
            <p:cNvSpPr txBox="1"/>
            <p:nvPr/>
          </p:nvSpPr>
          <p:spPr>
            <a:xfrm>
              <a:off x="5336163"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88" name="TextBox 87">
              <a:extLst>
                <a:ext uri="{FF2B5EF4-FFF2-40B4-BE49-F238E27FC236}">
                  <a16:creationId xmlns:a16="http://schemas.microsoft.com/office/drawing/2014/main" id="{F67EF45A-55BA-4F23-BB53-807988A6F0FF}"/>
                </a:ext>
              </a:extLst>
            </p:cNvPr>
            <p:cNvSpPr txBox="1"/>
            <p:nvPr/>
          </p:nvSpPr>
          <p:spPr>
            <a:xfrm>
              <a:off x="6622984"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89" name="TextBox 88">
              <a:extLst>
                <a:ext uri="{FF2B5EF4-FFF2-40B4-BE49-F238E27FC236}">
                  <a16:creationId xmlns:a16="http://schemas.microsoft.com/office/drawing/2014/main" id="{A97EFDF2-AB9C-46E9-A4C2-CAEDE7B2BB0A}"/>
                </a:ext>
              </a:extLst>
            </p:cNvPr>
            <p:cNvSpPr txBox="1"/>
            <p:nvPr/>
          </p:nvSpPr>
          <p:spPr>
            <a:xfrm>
              <a:off x="7939278" y="3576214"/>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07" name="TextBox 106">
              <a:extLst>
                <a:ext uri="{FF2B5EF4-FFF2-40B4-BE49-F238E27FC236}">
                  <a16:creationId xmlns:a16="http://schemas.microsoft.com/office/drawing/2014/main" id="{C9C8A128-0A10-42E2-B0DC-BFB62042ACB9}"/>
                </a:ext>
              </a:extLst>
            </p:cNvPr>
            <p:cNvSpPr txBox="1"/>
            <p:nvPr/>
          </p:nvSpPr>
          <p:spPr>
            <a:xfrm>
              <a:off x="7993942" y="4029687"/>
              <a:ext cx="91884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m/1/3/2</a:t>
              </a:r>
              <a:r>
                <a:rPr lang="en-US" altLang="ko-KR" sz="1600" b="1" dirty="0">
                  <a:solidFill>
                    <a:srgbClr val="EF296B"/>
                  </a:solidFill>
                  <a:latin typeface="Arial" panose="020B0604020202020204" pitchFamily="34" charset="0"/>
                </a:rPr>
                <a:t>'</a:t>
              </a:r>
            </a:p>
          </p:txBody>
        </p:sp>
        <p:cxnSp>
          <p:nvCxnSpPr>
            <p:cNvPr id="108" name="직선 화살표 연결선 107">
              <a:extLst>
                <a:ext uri="{FF2B5EF4-FFF2-40B4-BE49-F238E27FC236}">
                  <a16:creationId xmlns:a16="http://schemas.microsoft.com/office/drawing/2014/main" id="{EF1AAC02-DFE6-4022-B10C-A46884A70C82}"/>
                </a:ext>
              </a:extLst>
            </p:cNvPr>
            <p:cNvCxnSpPr>
              <a:cxnSpLocks/>
            </p:cNvCxnSpPr>
            <p:nvPr/>
          </p:nvCxnSpPr>
          <p:spPr>
            <a:xfrm>
              <a:off x="7529031" y="4198964"/>
              <a:ext cx="360000"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직사각형 115">
              <a:extLst>
                <a:ext uri="{FF2B5EF4-FFF2-40B4-BE49-F238E27FC236}">
                  <a16:creationId xmlns:a16="http://schemas.microsoft.com/office/drawing/2014/main" id="{3460793F-5ECE-4DC5-81E3-17D3160124D2}"/>
                </a:ext>
              </a:extLst>
            </p:cNvPr>
            <p:cNvSpPr/>
            <p:nvPr/>
          </p:nvSpPr>
          <p:spPr>
            <a:xfrm>
              <a:off x="3184292" y="3190637"/>
              <a:ext cx="5829298" cy="1304014"/>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7" name="TextBox 116">
            <a:extLst>
              <a:ext uri="{FF2B5EF4-FFF2-40B4-BE49-F238E27FC236}">
                <a16:creationId xmlns:a16="http://schemas.microsoft.com/office/drawing/2014/main" id="{A071FE8F-256E-4F65-A33F-FAF1B531C712}"/>
              </a:ext>
            </a:extLst>
          </p:cNvPr>
          <p:cNvSpPr txBox="1"/>
          <p:nvPr/>
        </p:nvSpPr>
        <p:spPr>
          <a:xfrm>
            <a:off x="9769799" y="665176"/>
            <a:ext cx="2155499" cy="3416320"/>
          </a:xfrm>
          <a:prstGeom prst="rect">
            <a:avLst/>
          </a:prstGeom>
          <a:noFill/>
          <a:ln w="6350">
            <a:solidFill>
              <a:schemeClr val="bg1">
                <a:lumMod val="85000"/>
              </a:schemeClr>
            </a:solidFill>
          </a:ln>
        </p:spPr>
        <p:txBody>
          <a:bodyPr wrap="square" rtlCol="0">
            <a:spAutoFit/>
          </a:bodyPr>
          <a:lstStyle/>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m/a/b/c</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m/a/b</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 </a:t>
            </a:r>
          </a:p>
          <a:p>
            <a:pPr indent="0">
              <a:buNone/>
            </a:pPr>
            <a:r>
              <a:rPr lang="en-US" altLang="ko-KR" dirty="0">
                <a:solidFill>
                  <a:schemeClr val="bg1">
                    <a:lumMod val="85000"/>
                  </a:schemeClr>
                </a:solidFill>
                <a:latin typeface="Arial" panose="020B0604020202020204" pitchFamily="34" charset="0"/>
              </a:rPr>
              <a:t>= N</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 </a:t>
            </a:r>
          </a:p>
          <a:p>
            <a:pPr indent="0">
              <a:buNone/>
            </a:pPr>
            <a:r>
              <a:rPr lang="en-US" altLang="ko-KR" dirty="0">
                <a:solidFill>
                  <a:schemeClr val="bg1">
                    <a:lumMod val="85000"/>
                  </a:schemeClr>
                </a:solidFill>
                <a:latin typeface="Arial" panose="020B0604020202020204" pitchFamily="34" charset="0"/>
              </a:rPr>
              <a:t>= M</a:t>
            </a:r>
            <a:r>
              <a:rPr lang="en-US" altLang="ko-KR" dirty="0">
                <a:solidFill>
                  <a:srgbClr val="00C8EB"/>
                </a:solidFill>
                <a:latin typeface="Arial" panose="020B0604020202020204" pitchFamily="34" charset="0"/>
              </a:rPr>
              <a:t>(</a:t>
            </a:r>
            <a:r>
              <a:rPr lang="en-US" altLang="ko-KR" dirty="0">
                <a:solidFill>
                  <a:schemeClr val="bg1">
                    <a:lumMod val="85000"/>
                  </a:schemeClr>
                </a:solidFill>
                <a:latin typeface="Arial" panose="020B0604020202020204" pitchFamily="34" charset="0"/>
              </a:rPr>
              <a:t>a/b/c</a:t>
            </a:r>
            <a:r>
              <a:rPr lang="en-US" altLang="ko-KR" dirty="0">
                <a:solidFill>
                  <a:srgbClr val="00C8EB"/>
                </a:solidFill>
                <a:latin typeface="Arial" panose="020B0604020202020204" pitchFamily="34" charset="0"/>
              </a:rPr>
              <a:t>)</a:t>
            </a:r>
            <a:endParaRPr lang="en-US" altLang="ko-KR" dirty="0">
              <a:solidFill>
                <a:schemeClr val="bg1">
                  <a:lumMod val="85000"/>
                </a:schemeClr>
              </a:solidFill>
              <a:latin typeface="Arial" panose="020B0604020202020204" pitchFamily="34" charset="0"/>
            </a:endParaRP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)/b/c</a:t>
            </a:r>
          </a:p>
          <a:p>
            <a:pPr indent="0">
              <a:buNone/>
            </a:pPr>
            <a:endParaRPr lang="en-US" altLang="ko-KR" dirty="0">
              <a:solidFill>
                <a:schemeClr val="bg1">
                  <a:lumMod val="85000"/>
                </a:schemeClr>
              </a:solidFill>
              <a:latin typeface="Arial" panose="020B0604020202020204" pitchFamily="34" charset="0"/>
            </a:endParaRP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p>
          <a:p>
            <a:pPr indent="0">
              <a:buNone/>
            </a:pPr>
            <a:r>
              <a:rPr lang="en-US" altLang="ko-KR" dirty="0">
                <a:solidFill>
                  <a:schemeClr val="bg1">
                    <a:lumMod val="85000"/>
                  </a:schemeClr>
                </a:solidFill>
                <a:latin typeface="Arial" panose="020B0604020202020204" pitchFamily="34" charset="0"/>
              </a:rPr>
              <a:t>≠ N(m)/a</a:t>
            </a:r>
            <a:r>
              <a:rPr lang="en-US" altLang="ko-KR" b="1" dirty="0">
                <a:solidFill>
                  <a:srgbClr val="EF296B"/>
                </a:solidFill>
                <a:latin typeface="Arial" panose="020B0604020202020204" pitchFamily="34" charset="0"/>
              </a:rPr>
              <a:t>'</a:t>
            </a:r>
            <a:r>
              <a:rPr lang="en-US" altLang="ko-KR"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계산 불가</a:t>
            </a:r>
            <a:r>
              <a:rPr lang="en-US" altLang="ko-KR" sz="1400" dirty="0">
                <a:solidFill>
                  <a:schemeClr val="bg1">
                    <a:lumMod val="85000"/>
                  </a:schemeClr>
                </a:solidFill>
                <a:latin typeface="Arial" panose="020B0604020202020204" pitchFamily="34" charset="0"/>
              </a:rPr>
              <a:t>)</a:t>
            </a:r>
            <a:endParaRPr lang="en-US" altLang="ko-KR" sz="1400" baseline="-25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50285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3" grpId="0"/>
      <p:bldP spid="94" grpId="0"/>
      <p:bldP spid="95" grpId="0"/>
      <p:bldP spid="96" grpId="0"/>
      <p:bldP spid="97" grpId="0"/>
      <p:bldP spid="98" grpId="0"/>
      <p:bldP spid="99" grpId="0"/>
      <p:bldP spid="100" grpId="0"/>
      <p:bldP spid="101" grpId="0"/>
      <p:bldP spid="102" grpId="0"/>
      <p:bldP spid="103" grpId="0"/>
      <p:bldP spid="117"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1E1A9EA-A7A1-4D45-AA6C-EFD8F5C2CA83}"/>
              </a:ext>
            </a:extLst>
          </p:cNvPr>
          <p:cNvSpPr>
            <a:spLocks noGrp="1"/>
          </p:cNvSpPr>
          <p:nvPr>
            <p:ph idx="1"/>
          </p:nvPr>
        </p:nvSpPr>
        <p:spPr/>
        <p:txBody>
          <a:bodyPr/>
          <a:lstStyle/>
          <a:p>
            <a:r>
              <a:rPr lang="ko-KR" altLang="en-US" dirty="0"/>
              <a:t>시간이 된다면 </a:t>
            </a:r>
            <a:r>
              <a:rPr lang="en-US" altLang="ko-KR" dirty="0"/>
              <a:t>Serialization </a:t>
            </a:r>
            <a:r>
              <a:rPr lang="en-US" altLang="ko-KR" dirty="0" err="1"/>
              <a:t>FOrmat</a:t>
            </a:r>
            <a:endParaRPr lang="en-US" altLang="ko-KR" dirty="0"/>
          </a:p>
          <a:p>
            <a:r>
              <a:rPr lang="en-US" altLang="ko-KR" dirty="0"/>
              <a:t>https://github.com/bitcoin/bips/blob/master/bip-0032.mediawiki#serialization-format</a:t>
            </a:r>
            <a:endParaRPr lang="ko-KR" altLang="en-US" dirty="0"/>
          </a:p>
        </p:txBody>
      </p:sp>
      <p:sp>
        <p:nvSpPr>
          <p:cNvPr id="3" name="제목 2">
            <a:extLst>
              <a:ext uri="{FF2B5EF4-FFF2-40B4-BE49-F238E27FC236}">
                <a16:creationId xmlns:a16="http://schemas.microsoft.com/office/drawing/2014/main" id="{9923ED79-8519-4F5F-B5B7-B561105E8B9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7489743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EE2DBA4-D982-48E2-B946-114A340F493E}"/>
              </a:ext>
            </a:extLst>
          </p:cNvPr>
          <p:cNvSpPr>
            <a:spLocks noGrp="1"/>
          </p:cNvSpPr>
          <p:nvPr>
            <p:ph idx="1"/>
          </p:nvPr>
        </p:nvSpPr>
        <p:spPr>
          <a:xfrm>
            <a:off x="241299" y="674860"/>
            <a:ext cx="11683999" cy="6030740"/>
          </a:xfrm>
        </p:spPr>
        <p:txBody>
          <a:bodyPr>
            <a:normAutofit/>
          </a:bodyPr>
          <a:lstStyle/>
          <a:p>
            <a:r>
              <a:rPr lang="ko-KR" altLang="en-US" dirty="0"/>
              <a:t>확장된 공개키의 잠재적 위험</a:t>
            </a:r>
            <a:endParaRPr lang="en-US" altLang="ko-KR" dirty="0"/>
          </a:p>
          <a:p>
            <a:r>
              <a:rPr lang="en-US" altLang="ko-KR" dirty="0" err="1"/>
              <a:t>xpub</a:t>
            </a:r>
            <a:r>
              <a:rPr lang="en-US" altLang="ko-KR" dirty="0"/>
              <a:t> </a:t>
            </a:r>
            <a:r>
              <a:rPr lang="ko-KR" altLang="en-US" dirty="0"/>
              <a:t>에 대한 접근이 자식 개인키에 대한 접근을 제공하지 않는다</a:t>
            </a:r>
            <a:r>
              <a:rPr lang="en-US" altLang="ko-KR" dirty="0"/>
              <a:t>.</a:t>
            </a:r>
          </a:p>
          <a:p>
            <a:r>
              <a:rPr lang="en-US" altLang="ko-KR" dirty="0" err="1"/>
              <a:t>xpub</a:t>
            </a:r>
            <a:r>
              <a:rPr lang="ko-KR" altLang="en-US" dirty="0"/>
              <a:t>이 체인코드를 포함 </a:t>
            </a:r>
            <a:r>
              <a:rPr lang="en-US" altLang="ko-KR" dirty="0"/>
              <a:t>-&gt; </a:t>
            </a:r>
            <a:r>
              <a:rPr lang="ko-KR" altLang="en-US" dirty="0"/>
              <a:t>만약 하위 개인키가 알려져 있거나 유출된 경우</a:t>
            </a:r>
            <a:r>
              <a:rPr lang="en-US" altLang="ko-KR" dirty="0"/>
              <a:t>, </a:t>
            </a:r>
            <a:r>
              <a:rPr lang="ko-KR" altLang="en-US" dirty="0"/>
              <a:t>다른 모든 자식 개인키를 파생시키기 위한 체인 코드로 될 수 있다</a:t>
            </a:r>
            <a:r>
              <a:rPr lang="en-US" altLang="ko-KR" dirty="0"/>
              <a:t>.</a:t>
            </a:r>
          </a:p>
          <a:p>
            <a:endParaRPr lang="en-US" altLang="ko-KR" dirty="0"/>
          </a:p>
          <a:p>
            <a:r>
              <a:rPr lang="ko-KR" altLang="en-US" dirty="0"/>
              <a:t>유출된 하나의 자식 개인키와 부모 체인 코드는 모든 자식의 개인키를 노출시킬 수 있다</a:t>
            </a:r>
            <a:r>
              <a:rPr lang="en-US" altLang="ko-KR" dirty="0"/>
              <a:t>.</a:t>
            </a:r>
          </a:p>
          <a:p>
            <a:r>
              <a:rPr lang="ko-KR" altLang="en-US" dirty="0"/>
              <a:t>강화 파생</a:t>
            </a:r>
            <a:r>
              <a:rPr lang="en-US" altLang="ko-KR" dirty="0"/>
              <a:t>(hardened derivation) : </a:t>
            </a:r>
            <a:r>
              <a:rPr lang="ko-KR" altLang="en-US" dirty="0"/>
              <a:t>부모 공개키와 자식 체인 코드 간의 관계를 끊는다</a:t>
            </a:r>
            <a:r>
              <a:rPr lang="en-US" altLang="ko-KR" dirty="0"/>
              <a:t>.</a:t>
            </a:r>
          </a:p>
          <a:p>
            <a:r>
              <a:rPr lang="ko-KR" altLang="en-US" dirty="0"/>
              <a:t>강화 파생 함수는 자식 체인 코드를 파생하기 위해서 부모 공개키 대신 부모의 개인키를 사용한다</a:t>
            </a:r>
            <a:r>
              <a:rPr lang="en-US" altLang="ko-KR" dirty="0"/>
              <a:t>.</a:t>
            </a:r>
          </a:p>
          <a:p>
            <a:r>
              <a:rPr lang="ko-KR" altLang="en-US" dirty="0"/>
              <a:t>체인 코드를 이용하여 부모</a:t>
            </a:r>
            <a:r>
              <a:rPr lang="en-US" altLang="ko-KR" dirty="0"/>
              <a:t>/</a:t>
            </a:r>
            <a:r>
              <a:rPr lang="ko-KR" altLang="en-US" dirty="0"/>
              <a:t>자식 시퀀스에 </a:t>
            </a:r>
            <a:r>
              <a:rPr lang="en-US" altLang="ko-KR" dirty="0"/>
              <a:t>'</a:t>
            </a:r>
            <a:r>
              <a:rPr lang="ko-KR" altLang="en-US" dirty="0"/>
              <a:t>방화벽</a:t>
            </a:r>
            <a:r>
              <a:rPr lang="en-US" altLang="ko-KR" dirty="0"/>
              <a:t>'</a:t>
            </a:r>
            <a:r>
              <a:rPr lang="ko-KR" altLang="en-US" dirty="0"/>
              <a:t>을 생성</a:t>
            </a:r>
            <a:r>
              <a:rPr lang="en-US" altLang="ko-KR" dirty="0"/>
              <a:t>, </a:t>
            </a:r>
            <a:r>
              <a:rPr lang="ko-KR" altLang="en-US" dirty="0"/>
              <a:t>체인 코드는 부모</a:t>
            </a:r>
            <a:r>
              <a:rPr lang="en-US" altLang="ko-KR" dirty="0"/>
              <a:t>,</a:t>
            </a:r>
            <a:r>
              <a:rPr lang="ko-KR" altLang="en-US" dirty="0"/>
              <a:t>형제 개인키를 유출하는 데 사용할 수 없다</a:t>
            </a:r>
            <a:r>
              <a:rPr lang="en-US" altLang="ko-KR" dirty="0"/>
              <a:t>.</a:t>
            </a:r>
          </a:p>
          <a:p>
            <a:endParaRPr lang="en-US" altLang="ko-KR" dirty="0"/>
          </a:p>
          <a:p>
            <a:endParaRPr lang="en-US" altLang="ko-KR" dirty="0"/>
          </a:p>
          <a:p>
            <a:r>
              <a:rPr lang="ko-KR" altLang="en-US" dirty="0"/>
              <a:t>유출된 체인 코드의 위험에 노출되지 않고</a:t>
            </a:r>
            <a:r>
              <a:rPr lang="en-US" altLang="ko-KR" dirty="0"/>
              <a:t>, </a:t>
            </a:r>
            <a:r>
              <a:rPr lang="ko-KR" altLang="en-US" dirty="0"/>
              <a:t>편리하게 </a:t>
            </a:r>
            <a:r>
              <a:rPr lang="en-US" altLang="ko-KR" dirty="0" err="1"/>
              <a:t>xpub</a:t>
            </a:r>
            <a:r>
              <a:rPr lang="ko-KR" altLang="en-US" dirty="0"/>
              <a:t>을 이용해 공개키의 분기를 파생하기 위해서는 일반적인 부모가 아닌 강화된 부모로 공개키 분기를 파생해야 한다</a:t>
            </a:r>
            <a:r>
              <a:rPr lang="en-US" altLang="ko-KR" dirty="0"/>
              <a:t>.</a:t>
            </a:r>
          </a:p>
          <a:p>
            <a:r>
              <a:rPr lang="ko-KR" altLang="en-US" dirty="0"/>
              <a:t>마스터 키의 유출을 막기 위해서는 항상 강화 파생으로 파생된 마스터 키의 </a:t>
            </a:r>
            <a:r>
              <a:rPr lang="en-US" altLang="ko-KR" dirty="0"/>
              <a:t>1</a:t>
            </a:r>
            <a:r>
              <a:rPr lang="ko-KR" altLang="en-US" dirty="0"/>
              <a:t>단계 자식 사용을 강력히 추천한다</a:t>
            </a:r>
            <a:r>
              <a:rPr lang="en-US" altLang="ko-KR" dirty="0"/>
              <a:t>.</a:t>
            </a:r>
          </a:p>
          <a:p>
            <a:pPr indent="0">
              <a:buNone/>
            </a:pPr>
            <a:endParaRPr lang="ko-KR" altLang="en-US" dirty="0"/>
          </a:p>
        </p:txBody>
      </p:sp>
      <p:sp>
        <p:nvSpPr>
          <p:cNvPr id="3" name="제목 2">
            <a:extLst>
              <a:ext uri="{FF2B5EF4-FFF2-40B4-BE49-F238E27FC236}">
                <a16:creationId xmlns:a16="http://schemas.microsoft.com/office/drawing/2014/main" id="{BE3C2FD4-34A5-430B-8E36-9BF7CE240F6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29985080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426680F-D840-4C03-8DFE-F4EB29D54758}"/>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BIP-43</a:t>
            </a:r>
            <a:r>
              <a:rPr lang="ko-KR" altLang="en-US" sz="2000" dirty="0"/>
              <a:t> 다목적 </a:t>
            </a:r>
            <a:r>
              <a:rPr lang="en-US" altLang="ko-KR" sz="2000" dirty="0"/>
              <a:t>HD</a:t>
            </a:r>
            <a:r>
              <a:rPr lang="ko-KR" altLang="en-US" sz="2000" dirty="0"/>
              <a:t>지갑 트리 구조 표준</a:t>
            </a:r>
            <a:r>
              <a:rPr lang="en-US" altLang="ko-KR" sz="2000" dirty="0"/>
              <a:t> </a:t>
            </a:r>
            <a:r>
              <a:rPr lang="en-US" altLang="ko-KR" sz="1400" dirty="0"/>
              <a:t>(Purpose Field for Deterministic Wallets)</a:t>
            </a:r>
          </a:p>
          <a:p>
            <a:pPr marL="144000">
              <a:lnSpc>
                <a:spcPct val="120000"/>
              </a:lnSpc>
            </a:pPr>
            <a:r>
              <a:rPr lang="en-US" altLang="ko-KR" dirty="0"/>
              <a:t>HD</a:t>
            </a:r>
            <a:r>
              <a:rPr lang="ko-KR" altLang="en-US" dirty="0"/>
              <a:t> </a:t>
            </a:r>
            <a:r>
              <a:rPr lang="en-US" altLang="ko-KR" dirty="0"/>
              <a:t>Wallet</a:t>
            </a:r>
            <a:r>
              <a:rPr lang="ko-KR" altLang="en-US" dirty="0"/>
              <a:t>은 너무 많은 자유도를 제공</a:t>
            </a:r>
            <a:endParaRPr lang="en-US" altLang="ko-KR" dirty="0"/>
          </a:p>
          <a:p>
            <a:pPr marL="144000">
              <a:lnSpc>
                <a:spcPct val="120000"/>
              </a:lnSpc>
            </a:pPr>
            <a:r>
              <a:rPr lang="ko-KR" altLang="en-US" dirty="0"/>
              <a:t>트리 구조 </a:t>
            </a:r>
            <a:r>
              <a:rPr lang="en-US" altLang="ko-KR" dirty="0">
                <a:solidFill>
                  <a:srgbClr val="00C8EB"/>
                </a:solidFill>
              </a:rPr>
              <a:t>Depth = 1</a:t>
            </a:r>
            <a:r>
              <a:rPr lang="en-US" altLang="ko-KR" dirty="0"/>
              <a:t> </a:t>
            </a:r>
            <a:r>
              <a:rPr lang="ko-KR" altLang="en-US" dirty="0"/>
              <a:t>을 </a:t>
            </a:r>
            <a:r>
              <a:rPr lang="en-US" altLang="ko-KR" dirty="0">
                <a:solidFill>
                  <a:srgbClr val="00C8EB"/>
                </a:solidFill>
              </a:rPr>
              <a:t>"</a:t>
            </a:r>
            <a:r>
              <a:rPr lang="ko-KR" altLang="en-US" dirty="0">
                <a:solidFill>
                  <a:srgbClr val="00C8EB"/>
                </a:solidFill>
              </a:rPr>
              <a:t>목적</a:t>
            </a:r>
            <a:r>
              <a:rPr lang="en-US" altLang="ko-KR" dirty="0">
                <a:solidFill>
                  <a:srgbClr val="00C8EB"/>
                </a:solidFill>
              </a:rPr>
              <a:t>(purpose)"</a:t>
            </a:r>
            <a:r>
              <a:rPr lang="ko-KR" altLang="en-US" dirty="0"/>
              <a:t>으로 사용</a:t>
            </a:r>
            <a:br>
              <a:rPr lang="en-US" altLang="ko-KR" dirty="0"/>
            </a:br>
            <a:br>
              <a:rPr lang="en-US" altLang="ko-KR" dirty="0"/>
            </a:br>
            <a:endParaRPr lang="en-US" altLang="ko-KR" dirty="0"/>
          </a:p>
          <a:p>
            <a:pPr marL="144000">
              <a:lnSpc>
                <a:spcPct val="120000"/>
              </a:lnSpc>
            </a:pPr>
            <a:r>
              <a:rPr lang="en-US" altLang="ko-KR" dirty="0"/>
              <a:t>m / 0' / *</a:t>
            </a:r>
            <a:r>
              <a:rPr lang="ko-KR" altLang="en-US" dirty="0"/>
              <a:t> 는 </a:t>
            </a:r>
            <a:r>
              <a:rPr lang="en-US" altLang="ko-KR" dirty="0"/>
              <a:t>BIP-32(</a:t>
            </a:r>
            <a:r>
              <a:rPr lang="ko-KR" altLang="en-US" dirty="0"/>
              <a:t>기본 계정</a:t>
            </a:r>
            <a:r>
              <a:rPr lang="en-US" altLang="ko-KR" dirty="0"/>
              <a:t>)</a:t>
            </a:r>
            <a:r>
              <a:rPr lang="ko-KR" altLang="en-US" dirty="0"/>
              <a:t>에서 사용 중</a:t>
            </a:r>
            <a:endParaRPr lang="en-US" altLang="ko-KR" dirty="0"/>
          </a:p>
          <a:p>
            <a:pPr marL="144000">
              <a:lnSpc>
                <a:spcPct val="120000"/>
              </a:lnSpc>
            </a:pPr>
            <a:r>
              <a:rPr lang="en-US" altLang="ko-KR" dirty="0"/>
              <a:t>10001 ~ 19999 : SLIP</a:t>
            </a:r>
            <a:r>
              <a:rPr lang="ko-KR" altLang="en-US" dirty="0"/>
              <a:t>용으로 예약</a:t>
            </a:r>
            <a:r>
              <a:rPr lang="en-US" altLang="ko-KR" dirty="0"/>
              <a:t>, </a:t>
            </a:r>
            <a:r>
              <a:rPr lang="en-US" altLang="ko-KR" dirty="0">
                <a:hlinkClick r:id="rId3"/>
              </a:rPr>
              <a:t>https://github.com/satoshilabs/slips</a:t>
            </a:r>
            <a:br>
              <a:rPr lang="en-US" altLang="ko-KR" dirty="0"/>
            </a:br>
            <a:r>
              <a:rPr lang="en-US" altLang="ko-KR" sz="1400" dirty="0"/>
              <a:t>SLIP: </a:t>
            </a:r>
            <a:r>
              <a:rPr lang="en-US" altLang="ko-KR" sz="1400" dirty="0" err="1"/>
              <a:t>SatoshiLabs</a:t>
            </a:r>
            <a:r>
              <a:rPr lang="en-US" altLang="ko-KR" sz="1400" dirty="0"/>
              <a:t> Improvement Proposals</a:t>
            </a:r>
          </a:p>
          <a:p>
            <a:pPr marL="144000">
              <a:lnSpc>
                <a:spcPct val="120000"/>
              </a:lnSpc>
            </a:pPr>
            <a:r>
              <a:rPr lang="ko-KR" altLang="en-US" dirty="0"/>
              <a:t>노드 직렬화</a:t>
            </a:r>
            <a:endParaRPr lang="en-US" altLang="ko-KR" dirty="0"/>
          </a:p>
          <a:p>
            <a:pPr marL="324000" lvl="2">
              <a:lnSpc>
                <a:spcPct val="120000"/>
              </a:lnSpc>
            </a:pPr>
            <a:r>
              <a:rPr lang="ko-KR" altLang="en-US" dirty="0"/>
              <a:t>공용 노드에는 항상 </a:t>
            </a:r>
            <a:r>
              <a:rPr lang="en-US" altLang="ko-KR" dirty="0"/>
              <a:t>0x0488B21E</a:t>
            </a:r>
            <a:r>
              <a:rPr lang="ko-KR" altLang="en-US" dirty="0"/>
              <a:t>를 사용 </a:t>
            </a:r>
            <a:r>
              <a:rPr lang="en-US" altLang="ko-KR" dirty="0"/>
              <a:t>(</a:t>
            </a:r>
            <a:r>
              <a:rPr lang="ko-KR" altLang="en-US" dirty="0"/>
              <a:t>접두사 </a:t>
            </a:r>
            <a:r>
              <a:rPr lang="en-US" altLang="ko-KR" dirty="0" err="1"/>
              <a:t>xpub</a:t>
            </a:r>
            <a:r>
              <a:rPr lang="en-US" altLang="ko-KR" dirty="0"/>
              <a:t>)</a:t>
            </a:r>
          </a:p>
          <a:p>
            <a:pPr marL="324000" lvl="2">
              <a:lnSpc>
                <a:spcPct val="120000"/>
              </a:lnSpc>
            </a:pPr>
            <a:r>
              <a:rPr lang="ko-KR" altLang="en-US" dirty="0"/>
              <a:t>사설 노드에는 </a:t>
            </a:r>
            <a:r>
              <a:rPr lang="en-US" altLang="ko-KR" dirty="0"/>
              <a:t>0x0488ADE4 (</a:t>
            </a:r>
            <a:r>
              <a:rPr lang="ko-KR" altLang="en-US" dirty="0"/>
              <a:t>접두사 </a:t>
            </a:r>
            <a:r>
              <a:rPr lang="en-US" altLang="ko-KR" dirty="0" err="1"/>
              <a:t>xprv</a:t>
            </a:r>
            <a:r>
              <a:rPr lang="en-US" altLang="ko-KR" dirty="0"/>
              <a:t>)</a:t>
            </a:r>
          </a:p>
          <a:p>
            <a:endParaRPr lang="ko-KR" altLang="en-US" dirty="0"/>
          </a:p>
        </p:txBody>
      </p:sp>
      <p:sp>
        <p:nvSpPr>
          <p:cNvPr id="3" name="제목 2">
            <a:extLst>
              <a:ext uri="{FF2B5EF4-FFF2-40B4-BE49-F238E27FC236}">
                <a16:creationId xmlns:a16="http://schemas.microsoft.com/office/drawing/2014/main" id="{A35210AB-F12F-4535-890D-426E5DDC22F1}"/>
              </a:ext>
            </a:extLst>
          </p:cNvPr>
          <p:cNvSpPr>
            <a:spLocks noGrp="1"/>
          </p:cNvSpPr>
          <p:nvPr>
            <p:ph type="title"/>
          </p:nvPr>
        </p:nvSpPr>
        <p:spPr/>
        <p:txBody>
          <a:bodyPr/>
          <a:lstStyle/>
          <a:p>
            <a:r>
              <a:rPr lang="ko-KR" altLang="en-US" dirty="0"/>
              <a:t>지갑 </a:t>
            </a:r>
            <a:r>
              <a:rPr lang="en-US" altLang="ko-KR" dirty="0"/>
              <a:t>[ BIP-43 </a:t>
            </a:r>
            <a:r>
              <a:rPr lang="ko-KR" altLang="en-US" dirty="0"/>
              <a:t>다목적 </a:t>
            </a:r>
            <a:r>
              <a:rPr lang="en-US" altLang="ko-KR" dirty="0"/>
              <a:t>HD</a:t>
            </a:r>
            <a:r>
              <a:rPr lang="ko-KR" altLang="en-US" dirty="0"/>
              <a:t>지갑 트리 구조 표준 </a:t>
            </a:r>
            <a:r>
              <a:rPr lang="en-US" altLang="ko-KR" dirty="0"/>
              <a:t>(Purpose Field for Deterministic Wallets) ]</a:t>
            </a:r>
            <a:endParaRPr lang="ko-KR" altLang="en-US" dirty="0"/>
          </a:p>
        </p:txBody>
      </p:sp>
      <p:sp>
        <p:nvSpPr>
          <p:cNvPr id="4" name="TextBox 3">
            <a:extLst>
              <a:ext uri="{FF2B5EF4-FFF2-40B4-BE49-F238E27FC236}">
                <a16:creationId xmlns:a16="http://schemas.microsoft.com/office/drawing/2014/main" id="{6DB81148-C868-4347-8BC1-BCA6A2219C73}"/>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https://github.com/bitcoin/bips/blob/master/bip-0043.mediawiki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E14AACBD-4F64-4678-B1B8-29E8DEFED4E0}"/>
              </a:ext>
            </a:extLst>
          </p:cNvPr>
          <p:cNvSpPr/>
          <p:nvPr/>
        </p:nvSpPr>
        <p:spPr>
          <a:xfrm>
            <a:off x="477079" y="2065904"/>
            <a:ext cx="5618921"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m / purpose</a:t>
            </a:r>
            <a:r>
              <a:rPr lang="en-US" altLang="ko-KR" b="1" dirty="0">
                <a:solidFill>
                  <a:srgbClr val="EF296B"/>
                </a:solidFill>
              </a:rPr>
              <a:t>'</a:t>
            </a:r>
            <a:r>
              <a:rPr lang="en-US" altLang="ko-KR" b="1" dirty="0">
                <a:solidFill>
                  <a:srgbClr val="3F3F3F"/>
                </a:solidFill>
              </a:rPr>
              <a:t> / *</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17936784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7F1038A-3C64-4333-A5F4-22B26D7C32DA}"/>
              </a:ext>
            </a:extLst>
          </p:cNvPr>
          <p:cNvSpPr>
            <a:spLocks noGrp="1"/>
          </p:cNvSpPr>
          <p:nvPr>
            <p:ph idx="1"/>
          </p:nvPr>
        </p:nvSpPr>
        <p:spPr>
          <a:xfrm>
            <a:off x="241299" y="674860"/>
            <a:ext cx="11683999" cy="6030740"/>
          </a:xfrm>
        </p:spPr>
        <p:txBody>
          <a:bodyPr>
            <a:normAutofit/>
          </a:bodyPr>
          <a:lstStyle/>
          <a:p>
            <a:pPr indent="0">
              <a:buNone/>
            </a:pPr>
            <a:r>
              <a:rPr lang="en-US" altLang="ko-KR" sz="2000" dirty="0"/>
              <a:t>BIP-44 </a:t>
            </a:r>
            <a:r>
              <a:rPr lang="ko-KR" altLang="en-US" sz="2000" dirty="0"/>
              <a:t>복수화폐</a:t>
            </a:r>
            <a:r>
              <a:rPr lang="en-US" altLang="ko-KR" sz="2000" dirty="0"/>
              <a:t>(multicurrency) </a:t>
            </a:r>
            <a:r>
              <a:rPr lang="ko-KR" altLang="en-US" sz="2000" dirty="0"/>
              <a:t>및 복수계정</a:t>
            </a:r>
            <a:r>
              <a:rPr lang="en-US" altLang="ko-KR" sz="2000" dirty="0"/>
              <a:t>(</a:t>
            </a:r>
            <a:r>
              <a:rPr lang="en-US" altLang="ko-KR" sz="2000" dirty="0" err="1"/>
              <a:t>multiaccount</a:t>
            </a:r>
            <a:r>
              <a:rPr lang="en-US" altLang="ko-KR" sz="2000" dirty="0"/>
              <a:t>) </a:t>
            </a:r>
            <a:r>
              <a:rPr lang="ko-KR" altLang="en-US" sz="2000" dirty="0"/>
              <a:t>지갑 </a:t>
            </a:r>
            <a:r>
              <a:rPr lang="en-US" altLang="ko-KR" sz="1400" dirty="0"/>
              <a:t>(Multi-Account Hierarchy for Deterministic Wallets)</a:t>
            </a:r>
          </a:p>
          <a:p>
            <a:pPr>
              <a:lnSpc>
                <a:spcPct val="110000"/>
              </a:lnSpc>
            </a:pPr>
            <a:r>
              <a:rPr lang="en-US" altLang="ko-KR" dirty="0"/>
              <a:t>BIP-43 </a:t>
            </a:r>
            <a:r>
              <a:rPr lang="ko-KR" altLang="en-US" dirty="0"/>
              <a:t>확장</a:t>
            </a:r>
            <a:r>
              <a:rPr lang="en-US" altLang="ko-KR" dirty="0"/>
              <a:t>, '</a:t>
            </a:r>
            <a:r>
              <a:rPr lang="ko-KR" altLang="en-US" dirty="0"/>
              <a:t>목적</a:t>
            </a:r>
            <a:r>
              <a:rPr lang="en-US" altLang="ko-KR" dirty="0"/>
              <a:t>' </a:t>
            </a:r>
            <a:r>
              <a:rPr lang="ko-KR" altLang="en-US" dirty="0"/>
              <a:t>번호 </a:t>
            </a:r>
            <a:r>
              <a:rPr lang="en-US" altLang="ko-KR" dirty="0"/>
              <a:t>44'</a:t>
            </a:r>
            <a:r>
              <a:rPr lang="ko-KR" altLang="en-US" dirty="0"/>
              <a:t>를</a:t>
            </a:r>
            <a:r>
              <a:rPr lang="en-US" altLang="ko-KR" dirty="0"/>
              <a:t> </a:t>
            </a:r>
            <a:r>
              <a:rPr lang="ko-KR" altLang="en-US" dirty="0"/>
              <a:t>복수 화폐</a:t>
            </a:r>
            <a:r>
              <a:rPr lang="en-US" altLang="ko-KR" dirty="0"/>
              <a:t> </a:t>
            </a:r>
            <a:r>
              <a:rPr lang="ko-KR" altLang="en-US" dirty="0"/>
              <a:t>복수 계정 구조로 사용</a:t>
            </a:r>
            <a:endParaRPr lang="en-US" altLang="ko-KR" dirty="0"/>
          </a:p>
          <a:p>
            <a:pPr>
              <a:lnSpc>
                <a:spcPct val="110000"/>
              </a:lnSpc>
            </a:pPr>
            <a:r>
              <a:rPr lang="ko-KR" altLang="en-US" dirty="0"/>
              <a:t>모든 </a:t>
            </a:r>
            <a:r>
              <a:rPr lang="en-US" altLang="ko-KR" dirty="0"/>
              <a:t>HD </a:t>
            </a:r>
            <a:r>
              <a:rPr lang="ko-KR" altLang="en-US" dirty="0"/>
              <a:t>지갑 구조는 하나의 트리 분리</a:t>
            </a:r>
            <a:r>
              <a:rPr lang="en-US" altLang="ko-KR" dirty="0"/>
              <a:t>(m/44'/*)</a:t>
            </a:r>
            <a:r>
              <a:rPr lang="ko-KR" altLang="en-US" dirty="0"/>
              <a:t>만</a:t>
            </a:r>
            <a:r>
              <a:rPr lang="en-US" altLang="ko-KR" dirty="0"/>
              <a:t> </a:t>
            </a:r>
            <a:r>
              <a:rPr lang="ko-KR" altLang="en-US" dirty="0"/>
              <a:t>사용하여 식별</a:t>
            </a:r>
            <a:endParaRPr lang="en-US" altLang="ko-KR" dirty="0"/>
          </a:p>
          <a:p>
            <a:pPr>
              <a:lnSpc>
                <a:spcPct val="110000"/>
              </a:lnSpc>
            </a:pPr>
            <a:r>
              <a:rPr lang="ko-KR" altLang="en-US" dirty="0"/>
              <a:t>다섯 가지 트리 레벨로 구성된 구조를 지정</a:t>
            </a:r>
            <a:br>
              <a:rPr lang="en-US" altLang="ko-KR" dirty="0"/>
            </a:br>
            <a:br>
              <a:rPr lang="en-US" altLang="ko-KR" sz="900" dirty="0"/>
            </a:br>
            <a:endParaRPr lang="en-US" altLang="ko-KR" dirty="0"/>
          </a:p>
          <a:p>
            <a:pPr>
              <a:lnSpc>
                <a:spcPct val="110000"/>
              </a:lnSpc>
            </a:pPr>
            <a:endParaRPr lang="en-US" altLang="ko-KR" sz="900" dirty="0"/>
          </a:p>
          <a:p>
            <a:pPr lvl="1">
              <a:lnSpc>
                <a:spcPct val="110000"/>
              </a:lnSpc>
            </a:pPr>
            <a:r>
              <a:rPr lang="en-US" altLang="ko-KR" dirty="0"/>
              <a:t>depth = 1 ( purpose' ) : 44' </a:t>
            </a:r>
            <a:r>
              <a:rPr lang="ko-KR" altLang="en-US" dirty="0"/>
              <a:t>고정 값</a:t>
            </a:r>
            <a:endParaRPr lang="en-US" altLang="ko-KR" dirty="0"/>
          </a:p>
          <a:p>
            <a:pPr lvl="1">
              <a:lnSpc>
                <a:spcPct val="110000"/>
              </a:lnSpc>
            </a:pPr>
            <a:r>
              <a:rPr lang="en-US" altLang="ko-KR" dirty="0"/>
              <a:t>depth = 2 ( </a:t>
            </a:r>
            <a:r>
              <a:rPr lang="en-US" altLang="ko-KR" dirty="0" err="1"/>
              <a:t>coin_type</a:t>
            </a:r>
            <a:r>
              <a:rPr lang="en-US" altLang="ko-KR" dirty="0"/>
              <a:t>' ) : </a:t>
            </a:r>
            <a:r>
              <a:rPr lang="ko-KR" altLang="en-US" dirty="0"/>
              <a:t>암호화폐 유형</a:t>
            </a:r>
            <a:r>
              <a:rPr lang="en-US" altLang="ko-KR" dirty="0"/>
              <a:t>, </a:t>
            </a:r>
            <a:r>
              <a:rPr lang="ko-KR" altLang="en-US" dirty="0" err="1"/>
              <a:t>비트코인</a:t>
            </a:r>
            <a:r>
              <a:rPr lang="en-US" altLang="ko-KR" dirty="0"/>
              <a:t>(m/44'/0'), </a:t>
            </a:r>
            <a:r>
              <a:rPr lang="ko-KR" altLang="en-US" dirty="0"/>
              <a:t>이더리움</a:t>
            </a:r>
            <a:r>
              <a:rPr lang="en-US" altLang="ko-KR" dirty="0"/>
              <a:t>(m/44'/60') - </a:t>
            </a:r>
            <a:r>
              <a:rPr lang="en-US" altLang="ko-KR" sz="1300" dirty="0"/>
              <a:t>SLIP0044:  </a:t>
            </a:r>
            <a:r>
              <a:rPr lang="en-US" altLang="ko-KR" sz="1300" dirty="0">
                <a:hlinkClick r:id="rId2"/>
              </a:rPr>
              <a:t>https://github.com/satoshilabs/slips/blob/master/slip-0044.md</a:t>
            </a:r>
            <a:endParaRPr lang="en-US" altLang="ko-KR" sz="1300" dirty="0"/>
          </a:p>
          <a:p>
            <a:pPr lvl="1">
              <a:lnSpc>
                <a:spcPct val="110000"/>
              </a:lnSpc>
            </a:pPr>
            <a:r>
              <a:rPr lang="en-US" altLang="ko-KR" sz="1600" dirty="0"/>
              <a:t>depth = 3 ( account' ) : </a:t>
            </a:r>
            <a:r>
              <a:rPr lang="ko-KR" altLang="en-US" sz="1600" dirty="0"/>
              <a:t>사용 목적 </a:t>
            </a:r>
            <a:r>
              <a:rPr lang="en-US" altLang="ko-KR" sz="1600" dirty="0"/>
              <a:t>(</a:t>
            </a:r>
            <a:r>
              <a:rPr lang="ko-KR" altLang="en-US" sz="1600" dirty="0"/>
              <a:t>회계</a:t>
            </a:r>
            <a:r>
              <a:rPr lang="en-US" altLang="ko-KR" dirty="0"/>
              <a:t>, </a:t>
            </a:r>
            <a:r>
              <a:rPr lang="ko-KR" altLang="en-US" dirty="0"/>
              <a:t>기부</a:t>
            </a:r>
            <a:r>
              <a:rPr lang="en-US" altLang="ko-KR" dirty="0"/>
              <a:t>, </a:t>
            </a:r>
            <a:r>
              <a:rPr lang="ko-KR" altLang="en-US" dirty="0"/>
              <a:t>저축</a:t>
            </a:r>
            <a:r>
              <a:rPr lang="en-US" altLang="ko-KR" dirty="0"/>
              <a:t>, </a:t>
            </a:r>
            <a:r>
              <a:rPr lang="ko-KR" altLang="en-US" dirty="0"/>
              <a:t>공동 비용</a:t>
            </a:r>
            <a:r>
              <a:rPr lang="ko-KR" altLang="en-US" sz="1600" dirty="0"/>
              <a:t> 등</a:t>
            </a:r>
            <a:r>
              <a:rPr lang="en-US" altLang="ko-KR" sz="1600" dirty="0"/>
              <a:t>)</a:t>
            </a:r>
          </a:p>
          <a:p>
            <a:pPr lvl="1">
              <a:lnSpc>
                <a:spcPct val="110000"/>
              </a:lnSpc>
            </a:pPr>
            <a:r>
              <a:rPr lang="en-US" altLang="ko-KR" dirty="0"/>
              <a:t>depth = 4 ( change ) : 0 - </a:t>
            </a:r>
            <a:r>
              <a:rPr lang="ko-KR" altLang="en-US" dirty="0"/>
              <a:t>외부 체인 사용</a:t>
            </a:r>
            <a:r>
              <a:rPr lang="en-US" altLang="ko-KR" dirty="0"/>
              <a:t>(</a:t>
            </a:r>
            <a:r>
              <a:rPr lang="ko-KR" altLang="en-US" dirty="0"/>
              <a:t>수신 주소</a:t>
            </a:r>
            <a:r>
              <a:rPr lang="en-US" altLang="ko-KR" dirty="0"/>
              <a:t>), 1 - </a:t>
            </a:r>
            <a:r>
              <a:rPr lang="ko-KR" altLang="en-US" dirty="0"/>
              <a:t>내부 체인 사용</a:t>
            </a:r>
            <a:r>
              <a:rPr lang="en-US" altLang="ko-KR" dirty="0"/>
              <a:t>(change address, </a:t>
            </a:r>
            <a:r>
              <a:rPr lang="ko-KR" altLang="en-US" dirty="0"/>
              <a:t>잔액 주소</a:t>
            </a:r>
            <a:r>
              <a:rPr lang="en-US" altLang="ko-KR" dirty="0"/>
              <a:t>)</a:t>
            </a:r>
            <a:br>
              <a:rPr lang="en-US" altLang="ko-KR" dirty="0"/>
            </a:br>
            <a:r>
              <a:rPr lang="ko-KR" altLang="en-US" dirty="0" err="1"/>
              <a:t>이더리움은</a:t>
            </a:r>
            <a:r>
              <a:rPr lang="ko-KR" altLang="en-US" dirty="0"/>
              <a:t> 잔액 주소</a:t>
            </a:r>
            <a:r>
              <a:rPr lang="en-US" altLang="ko-KR" dirty="0"/>
              <a:t>(1)</a:t>
            </a:r>
            <a:r>
              <a:rPr lang="ko-KR" altLang="en-US" dirty="0"/>
              <a:t> 불필요 입금 주소</a:t>
            </a:r>
            <a:r>
              <a:rPr lang="en-US" altLang="ko-KR" dirty="0"/>
              <a:t>(0)</a:t>
            </a:r>
            <a:r>
              <a:rPr lang="ko-KR" altLang="en-US" dirty="0"/>
              <a:t>만 사용</a:t>
            </a:r>
            <a:br>
              <a:rPr lang="en-US" altLang="ko-KR" dirty="0"/>
            </a:br>
            <a:r>
              <a:rPr lang="ko-KR" altLang="en-US" dirty="0"/>
              <a:t>일반</a:t>
            </a:r>
            <a:r>
              <a:rPr lang="en-US" altLang="ko-KR" dirty="0"/>
              <a:t> </a:t>
            </a:r>
            <a:r>
              <a:rPr lang="ko-KR" altLang="en-US" dirty="0"/>
              <a:t>파생 사용 </a:t>
            </a:r>
            <a:r>
              <a:rPr lang="en-US" altLang="ko-KR" dirty="0"/>
              <a:t>: </a:t>
            </a:r>
            <a:r>
              <a:rPr lang="ko-KR" altLang="en-US" dirty="0" err="1"/>
              <a:t>비보안</a:t>
            </a:r>
            <a:r>
              <a:rPr lang="ko-KR" altLang="en-US" dirty="0"/>
              <a:t> 환경에서 사용할 수 있도록 확장된 공개키를 트리의 계정 수준에서 내보낼 수 있음</a:t>
            </a:r>
            <a:endParaRPr lang="en-US" altLang="ko-KR" dirty="0"/>
          </a:p>
          <a:p>
            <a:pPr lvl="1">
              <a:lnSpc>
                <a:spcPct val="110000"/>
              </a:lnSpc>
            </a:pPr>
            <a:r>
              <a:rPr lang="en-US" altLang="ko-KR" sz="1600" dirty="0"/>
              <a:t>depth = 5 (</a:t>
            </a:r>
            <a:r>
              <a:rPr lang="en-US" altLang="ko-KR" sz="1600" dirty="0" err="1"/>
              <a:t>address_index</a:t>
            </a:r>
            <a:r>
              <a:rPr lang="en-US" altLang="ko-KR" sz="1600" dirty="0"/>
              <a:t>) : </a:t>
            </a:r>
            <a:r>
              <a:rPr lang="ko-KR" altLang="en-US" sz="1600" dirty="0"/>
              <a:t>실제 사용 주소</a:t>
            </a:r>
            <a:endParaRPr lang="en-US" altLang="ko-KR" dirty="0"/>
          </a:p>
          <a:p>
            <a:endParaRPr lang="ko-KR" altLang="en-US" dirty="0"/>
          </a:p>
        </p:txBody>
      </p:sp>
      <p:sp>
        <p:nvSpPr>
          <p:cNvPr id="3" name="제목 2">
            <a:extLst>
              <a:ext uri="{FF2B5EF4-FFF2-40B4-BE49-F238E27FC236}">
                <a16:creationId xmlns:a16="http://schemas.microsoft.com/office/drawing/2014/main" id="{1A27EB19-E81F-4EFD-BCCB-11D0F2BC45DF}"/>
              </a:ext>
            </a:extLst>
          </p:cNvPr>
          <p:cNvSpPr>
            <a:spLocks noGrp="1"/>
          </p:cNvSpPr>
          <p:nvPr>
            <p:ph type="title"/>
          </p:nvPr>
        </p:nvSpPr>
        <p:spPr/>
        <p:txBody>
          <a:bodyPr/>
          <a:lstStyle/>
          <a:p>
            <a:r>
              <a:rPr lang="ko-KR" altLang="en-US" dirty="0"/>
              <a:t>지갑 </a:t>
            </a:r>
            <a:r>
              <a:rPr lang="en-US" altLang="ko-KR" dirty="0"/>
              <a:t>[ BIP-44 </a:t>
            </a:r>
            <a:r>
              <a:rPr lang="ko-KR" altLang="en-US" dirty="0"/>
              <a:t>복수화폐</a:t>
            </a:r>
            <a:r>
              <a:rPr lang="en-US" altLang="ko-KR" dirty="0"/>
              <a:t>(multicurrency) </a:t>
            </a:r>
            <a:r>
              <a:rPr lang="ko-KR" altLang="en-US" dirty="0"/>
              <a:t>및 복수계정</a:t>
            </a:r>
            <a:r>
              <a:rPr lang="en-US" altLang="ko-KR" dirty="0"/>
              <a:t>(</a:t>
            </a:r>
            <a:r>
              <a:rPr lang="en-US" altLang="ko-KR" dirty="0" err="1"/>
              <a:t>multiaccount</a:t>
            </a:r>
            <a:r>
              <a:rPr lang="en-US" altLang="ko-KR" dirty="0"/>
              <a:t>) </a:t>
            </a:r>
            <a:r>
              <a:rPr lang="ko-KR" altLang="en-US" dirty="0"/>
              <a:t>지갑 </a:t>
            </a:r>
            <a:r>
              <a:rPr lang="en-US" altLang="ko-KR" dirty="0"/>
              <a:t>(Multi-Account Hierarchy for Deterministic Wallets) ]</a:t>
            </a:r>
            <a:endParaRPr lang="ko-KR" altLang="en-US" dirty="0"/>
          </a:p>
        </p:txBody>
      </p:sp>
      <p:sp>
        <p:nvSpPr>
          <p:cNvPr id="5" name="TextBox 4">
            <a:extLst>
              <a:ext uri="{FF2B5EF4-FFF2-40B4-BE49-F238E27FC236}">
                <a16:creationId xmlns:a16="http://schemas.microsoft.com/office/drawing/2014/main" id="{9AC180C2-DF00-47CA-BA4E-D6BC9944E015}"/>
              </a:ext>
            </a:extLst>
          </p:cNvPr>
          <p:cNvSpPr txBox="1"/>
          <p:nvPr/>
        </p:nvSpPr>
        <p:spPr>
          <a:xfrm>
            <a:off x="5832173" y="277168"/>
            <a:ext cx="6094674"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https://github.com/bitcoin/bips/blob/master/bip-0044.mediawiki</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6" name="표 5">
            <a:extLst>
              <a:ext uri="{FF2B5EF4-FFF2-40B4-BE49-F238E27FC236}">
                <a16:creationId xmlns:a16="http://schemas.microsoft.com/office/drawing/2014/main" id="{77252741-CC40-46FA-B299-D0BBA79EA442}"/>
              </a:ext>
            </a:extLst>
          </p:cNvPr>
          <p:cNvGraphicFramePr>
            <a:graphicFrameLocks noGrp="1"/>
          </p:cNvGraphicFramePr>
          <p:nvPr>
            <p:extLst>
              <p:ext uri="{D42A27DB-BD31-4B8C-83A1-F6EECF244321}">
                <p14:modId xmlns:p14="http://schemas.microsoft.com/office/powerpoint/2010/main" val="165561736"/>
              </p:ext>
            </p:extLst>
          </p:nvPr>
        </p:nvGraphicFramePr>
        <p:xfrm>
          <a:off x="473506" y="5425440"/>
          <a:ext cx="5324614" cy="1280160"/>
        </p:xfrm>
        <a:graphic>
          <a:graphicData uri="http://schemas.openxmlformats.org/drawingml/2006/table">
            <a:tbl>
              <a:tblPr firstRow="1" bandRow="1">
                <a:tableStyleId>{5C22544A-7EE6-4342-B048-85BDC9FD1C3A}</a:tableStyleId>
              </a:tblPr>
              <a:tblGrid>
                <a:gridCol w="1618098">
                  <a:extLst>
                    <a:ext uri="{9D8B030D-6E8A-4147-A177-3AD203B41FA5}">
                      <a16:colId xmlns:a16="http://schemas.microsoft.com/office/drawing/2014/main" val="1653822942"/>
                    </a:ext>
                  </a:extLst>
                </a:gridCol>
                <a:gridCol w="3706516">
                  <a:extLst>
                    <a:ext uri="{9D8B030D-6E8A-4147-A177-3AD203B41FA5}">
                      <a16:colId xmlns:a16="http://schemas.microsoft.com/office/drawing/2014/main" val="4097220077"/>
                    </a:ext>
                  </a:extLst>
                </a:gridCol>
              </a:tblGrid>
              <a:tr h="274320">
                <a:tc>
                  <a:txBody>
                    <a:bodyPr/>
                    <a:lstStyle/>
                    <a:p>
                      <a:pPr algn="ctr" latinLnBrk="1"/>
                      <a:r>
                        <a:rPr lang="en-US" altLang="ko-KR" sz="1500" b="1" baseline="0" dirty="0">
                          <a:solidFill>
                            <a:srgbClr val="3F3F3F"/>
                          </a:solidFill>
                          <a:latin typeface="Arial" panose="020B0604020202020204" pitchFamily="34" charset="0"/>
                        </a:rPr>
                        <a:t>HD </a:t>
                      </a:r>
                      <a:r>
                        <a:rPr lang="ko-KR" altLang="en-US" sz="1500" b="1" baseline="0" dirty="0">
                          <a:solidFill>
                            <a:srgbClr val="3F3F3F"/>
                          </a:solidFill>
                          <a:latin typeface="Arial" panose="020B0604020202020204" pitchFamily="34" charset="0"/>
                        </a:rPr>
                        <a:t>경로</a:t>
                      </a:r>
                      <a:endParaRPr lang="ko-KR" altLang="en-US" sz="1500" b="1" baseline="-2500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500" b="1"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209082761"/>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M/44'/0'/0'/0/0</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첫 번째 수신 주소 공개키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4707908"/>
                  </a:ext>
                </a:extLst>
              </a:tr>
              <a:tr h="274320">
                <a:tc>
                  <a:txBody>
                    <a:bodyPr/>
                    <a:lstStyle/>
                    <a:p>
                      <a:pPr latinLnBrk="1"/>
                      <a:r>
                        <a:rPr lang="en-US" altLang="ko-KR" sz="1500" b="0" baseline="0" dirty="0">
                          <a:solidFill>
                            <a:schemeClr val="bg1">
                              <a:lumMod val="85000"/>
                            </a:schemeClr>
                          </a:solidFill>
                          <a:latin typeface="Arial" panose="020B0604020202020204" pitchFamily="34" charset="0"/>
                        </a:rPr>
                        <a:t>M/44'/0'/0'/1/2</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0" baseline="0" dirty="0" err="1">
                          <a:solidFill>
                            <a:schemeClr val="bg1">
                              <a:lumMod val="85000"/>
                            </a:schemeClr>
                          </a:solidFill>
                          <a:latin typeface="Arial" panose="020B0604020202020204" pitchFamily="34" charset="0"/>
                        </a:rPr>
                        <a:t>비트코인</a:t>
                      </a:r>
                      <a:r>
                        <a:rPr lang="ko-KR" altLang="en-US" sz="1500" b="0" baseline="0" dirty="0">
                          <a:solidFill>
                            <a:schemeClr val="bg1">
                              <a:lumMod val="85000"/>
                            </a:schemeClr>
                          </a:solidFill>
                          <a:latin typeface="Arial" panose="020B0604020202020204" pitchFamily="34" charset="0"/>
                        </a:rPr>
                        <a:t> 세 번째 잔액 주소 공개키</a:t>
                      </a:r>
                      <a:endParaRPr lang="ko-KR" altLang="en-US" sz="15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38728001"/>
                  </a:ext>
                </a:extLst>
              </a:tr>
              <a:tr h="27432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baseline="0" dirty="0">
                          <a:solidFill>
                            <a:schemeClr val="bg1">
                              <a:lumMod val="85000"/>
                            </a:schemeClr>
                          </a:solidFill>
                          <a:latin typeface="Arial" panose="020B0604020202020204" pitchFamily="34" charset="0"/>
                        </a:rPr>
                        <a:t>m/44'/60'/0'/0/5</a:t>
                      </a:r>
                      <a:endParaRPr lang="ko-KR" altLang="en-US" sz="1500" b="0" baseline="-2500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500" baseline="0" dirty="0">
                          <a:solidFill>
                            <a:schemeClr val="bg1">
                              <a:lumMod val="85000"/>
                            </a:schemeClr>
                          </a:solidFill>
                          <a:latin typeface="Arial" panose="020B0604020202020204" pitchFamily="34" charset="0"/>
                        </a:rPr>
                        <a:t>이더리움 수신 주소</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여섯</a:t>
                      </a:r>
                      <a:r>
                        <a:rPr lang="en-US" altLang="ko-KR" sz="1500" baseline="0" dirty="0">
                          <a:solidFill>
                            <a:schemeClr val="bg1">
                              <a:lumMod val="85000"/>
                            </a:schemeClr>
                          </a:solidFill>
                          <a:latin typeface="Arial" panose="020B0604020202020204" pitchFamily="34" charset="0"/>
                        </a:rPr>
                        <a:t> </a:t>
                      </a:r>
                      <a:r>
                        <a:rPr lang="ko-KR" altLang="en-US" sz="1500" baseline="0" dirty="0">
                          <a:solidFill>
                            <a:schemeClr val="bg1">
                              <a:lumMod val="85000"/>
                            </a:schemeClr>
                          </a:solidFill>
                          <a:latin typeface="Arial" panose="020B0604020202020204" pitchFamily="34" charset="0"/>
                        </a:rPr>
                        <a:t>번째 개인키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96310427"/>
                  </a:ext>
                </a:extLst>
              </a:tr>
            </a:tbl>
          </a:graphicData>
        </a:graphic>
      </p:graphicFrame>
      <p:sp>
        <p:nvSpPr>
          <p:cNvPr id="7" name="직사각형 6">
            <a:extLst>
              <a:ext uri="{FF2B5EF4-FFF2-40B4-BE49-F238E27FC236}">
                <a16:creationId xmlns:a16="http://schemas.microsoft.com/office/drawing/2014/main" id="{6CC68F2B-D2DF-471F-9D67-3C491345E02E}"/>
              </a:ext>
            </a:extLst>
          </p:cNvPr>
          <p:cNvSpPr/>
          <p:nvPr/>
        </p:nvSpPr>
        <p:spPr>
          <a:xfrm>
            <a:off x="534508" y="2448283"/>
            <a:ext cx="8765067" cy="556592"/>
          </a:xfrm>
          <a:prstGeom prst="rect">
            <a:avLst/>
          </a:prstGeom>
          <a:solidFill>
            <a:schemeClr val="bg1">
              <a:lumMod val="85000"/>
            </a:schemeClr>
          </a:solidFill>
          <a:ln w="6350">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3F3F3F"/>
                </a:solidFill>
              </a:rPr>
              <a:t> m / 44' / </a:t>
            </a:r>
            <a:r>
              <a:rPr lang="en-US" altLang="ko-KR" b="1" dirty="0" err="1">
                <a:solidFill>
                  <a:srgbClr val="3F3F3F"/>
                </a:solidFill>
              </a:rPr>
              <a:t>coin_type</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account'</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a:solidFill>
                  <a:srgbClr val="3F3F3F"/>
                </a:solidFill>
              </a:rPr>
              <a:t>change</a:t>
            </a:r>
            <a:r>
              <a:rPr lang="ko-KR" altLang="en-US" b="1" dirty="0">
                <a:solidFill>
                  <a:srgbClr val="3F3F3F"/>
                </a:solidFill>
              </a:rPr>
              <a:t> </a:t>
            </a:r>
            <a:r>
              <a:rPr lang="en-US" altLang="ko-KR" b="1" dirty="0">
                <a:solidFill>
                  <a:srgbClr val="3F3F3F"/>
                </a:solidFill>
              </a:rPr>
              <a:t>/</a:t>
            </a:r>
            <a:r>
              <a:rPr lang="ko-KR" altLang="en-US" b="1" dirty="0">
                <a:solidFill>
                  <a:srgbClr val="3F3F3F"/>
                </a:solidFill>
              </a:rPr>
              <a:t> </a:t>
            </a:r>
            <a:r>
              <a:rPr lang="en-US" altLang="ko-KR" b="1" dirty="0" err="1">
                <a:solidFill>
                  <a:srgbClr val="3F3F3F"/>
                </a:solidFill>
              </a:rPr>
              <a:t>address_index</a:t>
            </a:r>
            <a:r>
              <a:rPr lang="en-US" altLang="ko-KR" dirty="0">
                <a:solidFill>
                  <a:srgbClr val="3F3F3F"/>
                </a:solidFill>
              </a:rPr>
              <a:t> </a:t>
            </a:r>
            <a:r>
              <a:rPr lang="en-US" altLang="ko-KR" sz="1400" dirty="0">
                <a:solidFill>
                  <a:srgbClr val="3F3F3F"/>
                </a:solidFill>
              </a:rPr>
              <a:t>( ' : </a:t>
            </a:r>
            <a:r>
              <a:rPr lang="ko-KR" altLang="en-US" sz="1400" dirty="0">
                <a:solidFill>
                  <a:srgbClr val="3F3F3F"/>
                </a:solidFill>
              </a:rPr>
              <a:t>강화 파생 사용</a:t>
            </a:r>
            <a:r>
              <a:rPr lang="en-US" altLang="ko-KR" sz="1400" dirty="0">
                <a:solidFill>
                  <a:srgbClr val="3F3F3F"/>
                </a:solidFill>
              </a:rPr>
              <a:t>)</a:t>
            </a:r>
            <a:endParaRPr lang="ko-KR" altLang="en-US" sz="1400" dirty="0">
              <a:solidFill>
                <a:srgbClr val="3F3F3F"/>
              </a:solidFill>
            </a:endParaRPr>
          </a:p>
        </p:txBody>
      </p:sp>
    </p:spTree>
    <p:extLst>
      <p:ext uri="{BB962C8B-B14F-4D97-AF65-F5344CB8AC3E}">
        <p14:creationId xmlns:p14="http://schemas.microsoft.com/office/powerpoint/2010/main" val="33544830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4" name="직선 연결선 193">
            <a:extLst>
              <a:ext uri="{FF2B5EF4-FFF2-40B4-BE49-F238E27FC236}">
                <a16:creationId xmlns:a16="http://schemas.microsoft.com/office/drawing/2014/main" id="{1C8B76BC-8DFF-4EAE-AD33-0AB7984C43A6}"/>
              </a:ext>
            </a:extLst>
          </p:cNvPr>
          <p:cNvCxnSpPr/>
          <p:nvPr/>
        </p:nvCxnSpPr>
        <p:spPr>
          <a:xfrm>
            <a:off x="8950558" y="65440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1" name="직선 연결선 190">
            <a:extLst>
              <a:ext uri="{FF2B5EF4-FFF2-40B4-BE49-F238E27FC236}">
                <a16:creationId xmlns:a16="http://schemas.microsoft.com/office/drawing/2014/main" id="{55EA036E-5689-4E4F-8D02-A2FDE7AB396B}"/>
              </a:ext>
            </a:extLst>
          </p:cNvPr>
          <p:cNvCxnSpPr/>
          <p:nvPr/>
        </p:nvCxnSpPr>
        <p:spPr>
          <a:xfrm>
            <a:off x="5115734" y="657225"/>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2" name="직선 연결선 191">
            <a:extLst>
              <a:ext uri="{FF2B5EF4-FFF2-40B4-BE49-F238E27FC236}">
                <a16:creationId xmlns:a16="http://schemas.microsoft.com/office/drawing/2014/main" id="{F4E86B98-0B7B-4170-9AE1-0513E0088D24}"/>
              </a:ext>
            </a:extLst>
          </p:cNvPr>
          <p:cNvCxnSpPr/>
          <p:nvPr/>
        </p:nvCxnSpPr>
        <p:spPr>
          <a:xfrm>
            <a:off x="6375699"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3" name="직선 연결선 192">
            <a:extLst>
              <a:ext uri="{FF2B5EF4-FFF2-40B4-BE49-F238E27FC236}">
                <a16:creationId xmlns:a16="http://schemas.microsoft.com/office/drawing/2014/main" id="{FAC11864-2102-45FA-BAD3-F1D9A35836B3}"/>
              </a:ext>
            </a:extLst>
          </p:cNvPr>
          <p:cNvCxnSpPr/>
          <p:nvPr/>
        </p:nvCxnSpPr>
        <p:spPr>
          <a:xfrm>
            <a:off x="7741255" y="647812"/>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C702464E-9BCF-48EE-8153-37149AB7B63D}"/>
              </a:ext>
            </a:extLst>
          </p:cNvPr>
          <p:cNvCxnSpPr/>
          <p:nvPr/>
        </p:nvCxnSpPr>
        <p:spPr>
          <a:xfrm>
            <a:off x="10163465" y="670944"/>
            <a:ext cx="0" cy="5688013"/>
          </a:xfrm>
          <a:prstGeom prst="line">
            <a:avLst/>
          </a:prstGeom>
          <a:ln w="3175">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E4F796-1CAE-4360-BED6-0D6E9D2D4539}"/>
              </a:ext>
            </a:extLst>
          </p:cNvPr>
          <p:cNvSpPr>
            <a:spLocks noGrp="1"/>
          </p:cNvSpPr>
          <p:nvPr>
            <p:ph type="title"/>
          </p:nvPr>
        </p:nvSpPr>
        <p:spPr/>
        <p:txBody>
          <a:bodyPr/>
          <a:lstStyle/>
          <a:p>
            <a:r>
              <a:rPr lang="ko-KR" altLang="en-US" dirty="0"/>
              <a:t>지갑 </a:t>
            </a:r>
            <a:r>
              <a:rPr lang="en-US" altLang="ko-KR" dirty="0"/>
              <a:t>[ </a:t>
            </a:r>
            <a:r>
              <a:rPr lang="ko-KR" altLang="en-US" dirty="0"/>
              <a:t>개인키 관리 </a:t>
            </a:r>
            <a:r>
              <a:rPr lang="en-US" altLang="ko-KR" dirty="0"/>
              <a:t>]</a:t>
            </a:r>
            <a:endParaRPr lang="ko-KR" altLang="en-US" dirty="0"/>
          </a:p>
        </p:txBody>
      </p:sp>
      <p:sp>
        <p:nvSpPr>
          <p:cNvPr id="16" name="TextBox 15">
            <a:extLst>
              <a:ext uri="{FF2B5EF4-FFF2-40B4-BE49-F238E27FC236}">
                <a16:creationId xmlns:a16="http://schemas.microsoft.com/office/drawing/2014/main" id="{D4144944-D6A9-4ED1-8DB9-CBCA734F8686}"/>
              </a:ext>
            </a:extLst>
          </p:cNvPr>
          <p:cNvSpPr txBox="1"/>
          <p:nvPr/>
        </p:nvSpPr>
        <p:spPr>
          <a:xfrm>
            <a:off x="1952656" y="3360208"/>
            <a:ext cx="1067920" cy="646331"/>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Entropy</a:t>
            </a:r>
          </a:p>
          <a:p>
            <a:pPr algn="ctr"/>
            <a:r>
              <a:rPr lang="en-US" altLang="ko-KR" sz="1600" dirty="0">
                <a:solidFill>
                  <a:schemeClr val="bg1">
                    <a:lumMod val="85000"/>
                  </a:schemeClr>
                </a:solidFill>
                <a:latin typeface="Arial" panose="020B0604020202020204" pitchFamily="34" charset="0"/>
              </a:rPr>
              <a:t>(128 bits)</a:t>
            </a:r>
          </a:p>
        </p:txBody>
      </p:sp>
      <p:sp>
        <p:nvSpPr>
          <p:cNvPr id="17" name="TextBox 16">
            <a:extLst>
              <a:ext uri="{FF2B5EF4-FFF2-40B4-BE49-F238E27FC236}">
                <a16:creationId xmlns:a16="http://schemas.microsoft.com/office/drawing/2014/main" id="{5489364B-0917-4160-985B-A8AC8AF3DC5D}"/>
              </a:ext>
            </a:extLst>
          </p:cNvPr>
          <p:cNvSpPr txBox="1"/>
          <p:nvPr/>
        </p:nvSpPr>
        <p:spPr>
          <a:xfrm>
            <a:off x="3342427" y="3267604"/>
            <a:ext cx="1675772" cy="830997"/>
          </a:xfrm>
          <a:prstGeom prst="rect">
            <a:avLst/>
          </a:prstGeom>
          <a:noFill/>
        </p:spPr>
        <p:txBody>
          <a:bodyPr wrap="square" lIns="36000" rIns="126000" rtlCol="0">
            <a:spAutoFit/>
          </a:bodyPr>
          <a:lstStyle/>
          <a:p>
            <a:pPr algn="ctr"/>
            <a:r>
              <a:rPr lang="en-US" altLang="ko-KR" sz="2000" dirty="0">
                <a:solidFill>
                  <a:schemeClr val="bg1">
                    <a:lumMod val="85000"/>
                  </a:schemeClr>
                </a:solidFill>
                <a:latin typeface="Arial" panose="020B0604020202020204" pitchFamily="34" charset="0"/>
              </a:rPr>
              <a:t> Master Key</a:t>
            </a:r>
          </a:p>
          <a:p>
            <a:pPr algn="ctr"/>
            <a:r>
              <a:rPr lang="en-US" altLang="ko-KR" sz="1400" dirty="0">
                <a:solidFill>
                  <a:schemeClr val="bg1">
                    <a:lumMod val="85000"/>
                  </a:schemeClr>
                </a:solidFill>
                <a:latin typeface="Arial" panose="020B0604020202020204" pitchFamily="34" charset="0"/>
              </a:rPr>
              <a:t>m (256 bits)</a:t>
            </a:r>
            <a:br>
              <a:rPr lang="en-US" altLang="ko-KR" sz="1400" dirty="0">
                <a:solidFill>
                  <a:schemeClr val="bg1">
                    <a:lumMod val="85000"/>
                  </a:schemeClr>
                </a:solidFill>
                <a:latin typeface="Arial" panose="020B0604020202020204" pitchFamily="34" charset="0"/>
              </a:rPr>
            </a:br>
            <a:r>
              <a:rPr lang="en-US" altLang="ko-KR" sz="1400" dirty="0" err="1">
                <a:solidFill>
                  <a:schemeClr val="bg1">
                    <a:lumMod val="85000"/>
                  </a:schemeClr>
                </a:solidFill>
                <a:latin typeface="Arial" panose="020B0604020202020204" pitchFamily="34" charset="0"/>
              </a:rPr>
              <a:t>chaincode</a:t>
            </a:r>
            <a:r>
              <a:rPr lang="en-US" altLang="ko-KR" sz="1400" dirty="0">
                <a:solidFill>
                  <a:schemeClr val="bg1">
                    <a:lumMod val="85000"/>
                  </a:schemeClr>
                </a:solidFill>
                <a:latin typeface="Arial" panose="020B0604020202020204" pitchFamily="34" charset="0"/>
              </a:rPr>
              <a:t>(256bits)</a:t>
            </a:r>
          </a:p>
        </p:txBody>
      </p:sp>
      <p:sp>
        <p:nvSpPr>
          <p:cNvPr id="18" name="TextBox 17">
            <a:extLst>
              <a:ext uri="{FF2B5EF4-FFF2-40B4-BE49-F238E27FC236}">
                <a16:creationId xmlns:a16="http://schemas.microsoft.com/office/drawing/2014/main" id="{DC4353A5-A747-4952-A028-C15F244DB75D}"/>
              </a:ext>
            </a:extLst>
          </p:cNvPr>
          <p:cNvSpPr txBox="1"/>
          <p:nvPr/>
        </p:nvSpPr>
        <p:spPr>
          <a:xfrm>
            <a:off x="1668122" y="671463"/>
            <a:ext cx="1636987"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Seed</a:t>
            </a:r>
          </a:p>
        </p:txBody>
      </p:sp>
      <p:sp>
        <p:nvSpPr>
          <p:cNvPr id="19" name="TextBox 18">
            <a:extLst>
              <a:ext uri="{FF2B5EF4-FFF2-40B4-BE49-F238E27FC236}">
                <a16:creationId xmlns:a16="http://schemas.microsoft.com/office/drawing/2014/main" id="{D344B481-28CA-41E4-8950-C5B4D93D5107}"/>
              </a:ext>
            </a:extLst>
          </p:cNvPr>
          <p:cNvSpPr txBox="1"/>
          <p:nvPr/>
        </p:nvSpPr>
        <p:spPr>
          <a:xfrm>
            <a:off x="5178631" y="671463"/>
            <a:ext cx="1160895"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purpose'</a:t>
            </a:r>
          </a:p>
        </p:txBody>
      </p:sp>
      <p:sp>
        <p:nvSpPr>
          <p:cNvPr id="20" name="TextBox 19">
            <a:extLst>
              <a:ext uri="{FF2B5EF4-FFF2-40B4-BE49-F238E27FC236}">
                <a16:creationId xmlns:a16="http://schemas.microsoft.com/office/drawing/2014/main" id="{B605C7F5-09D6-400F-A282-E7F86ED0668D}"/>
              </a:ext>
            </a:extLst>
          </p:cNvPr>
          <p:cNvSpPr txBox="1"/>
          <p:nvPr/>
        </p:nvSpPr>
        <p:spPr>
          <a:xfrm>
            <a:off x="6400887" y="671463"/>
            <a:ext cx="1332416" cy="400110"/>
          </a:xfrm>
          <a:prstGeom prst="rect">
            <a:avLst/>
          </a:prstGeom>
          <a:noFill/>
        </p:spPr>
        <p:txBody>
          <a:bodyPr wrap="none" rtlCol="0">
            <a:spAutoFit/>
          </a:bodyPr>
          <a:lstStyle/>
          <a:p>
            <a:pPr algn="ctr"/>
            <a:r>
              <a:rPr lang="en-US" altLang="ko-KR" sz="2000" dirty="0" err="1">
                <a:solidFill>
                  <a:schemeClr val="bg1">
                    <a:lumMod val="85000"/>
                  </a:schemeClr>
                </a:solidFill>
                <a:latin typeface="Arial" panose="020B0604020202020204" pitchFamily="34" charset="0"/>
              </a:rPr>
              <a:t>coin_type</a:t>
            </a:r>
            <a:r>
              <a:rPr lang="en-US" altLang="ko-KR" sz="2000" dirty="0">
                <a:solidFill>
                  <a:schemeClr val="bg1">
                    <a:lumMod val="85000"/>
                  </a:schemeClr>
                </a:solidFill>
                <a:latin typeface="Arial" panose="020B0604020202020204" pitchFamily="34" charset="0"/>
              </a:rPr>
              <a:t>'</a:t>
            </a:r>
          </a:p>
        </p:txBody>
      </p:sp>
      <p:sp>
        <p:nvSpPr>
          <p:cNvPr id="21" name="TextBox 20">
            <a:extLst>
              <a:ext uri="{FF2B5EF4-FFF2-40B4-BE49-F238E27FC236}">
                <a16:creationId xmlns:a16="http://schemas.microsoft.com/office/drawing/2014/main" id="{D61C5EAE-F6C4-48B8-A8BE-FBE07AB1DD59}"/>
              </a:ext>
            </a:extLst>
          </p:cNvPr>
          <p:cNvSpPr txBox="1"/>
          <p:nvPr/>
        </p:nvSpPr>
        <p:spPr>
          <a:xfrm>
            <a:off x="7794664" y="671463"/>
            <a:ext cx="1132041" cy="400110"/>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account'</a:t>
            </a:r>
          </a:p>
        </p:txBody>
      </p:sp>
      <p:sp>
        <p:nvSpPr>
          <p:cNvPr id="24" name="TextBox 23">
            <a:extLst>
              <a:ext uri="{FF2B5EF4-FFF2-40B4-BE49-F238E27FC236}">
                <a16:creationId xmlns:a16="http://schemas.microsoft.com/office/drawing/2014/main" id="{7C5F371E-B854-4347-A9BF-83EE5273D684}"/>
              </a:ext>
            </a:extLst>
          </p:cNvPr>
          <p:cNvSpPr txBox="1"/>
          <p:nvPr/>
        </p:nvSpPr>
        <p:spPr>
          <a:xfrm>
            <a:off x="239079" y="671463"/>
            <a:ext cx="136768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Mnemonic</a:t>
            </a:r>
          </a:p>
          <a:p>
            <a:pPr algn="ctr"/>
            <a:r>
              <a:rPr lang="en-US" altLang="ko-KR" sz="2000" dirty="0">
                <a:solidFill>
                  <a:schemeClr val="bg1">
                    <a:lumMod val="85000"/>
                  </a:schemeClr>
                </a:solidFill>
                <a:latin typeface="Arial" panose="020B0604020202020204" pitchFamily="34" charset="0"/>
              </a:rPr>
              <a:t>Code</a:t>
            </a:r>
          </a:p>
        </p:txBody>
      </p:sp>
      <p:sp>
        <p:nvSpPr>
          <p:cNvPr id="25" name="TextBox 24">
            <a:extLst>
              <a:ext uri="{FF2B5EF4-FFF2-40B4-BE49-F238E27FC236}">
                <a16:creationId xmlns:a16="http://schemas.microsoft.com/office/drawing/2014/main" id="{CC8DB8A3-963B-4EBE-9991-75A896F4D43A}"/>
              </a:ext>
            </a:extLst>
          </p:cNvPr>
          <p:cNvSpPr txBox="1"/>
          <p:nvPr/>
        </p:nvSpPr>
        <p:spPr>
          <a:xfrm>
            <a:off x="8988066" y="671463"/>
            <a:ext cx="1026243" cy="400110"/>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change</a:t>
            </a:r>
          </a:p>
        </p:txBody>
      </p:sp>
      <p:sp>
        <p:nvSpPr>
          <p:cNvPr id="26" name="TextBox 25">
            <a:extLst>
              <a:ext uri="{FF2B5EF4-FFF2-40B4-BE49-F238E27FC236}">
                <a16:creationId xmlns:a16="http://schemas.microsoft.com/office/drawing/2014/main" id="{C6D46795-4214-4AA8-8279-C379C0213DC9}"/>
              </a:ext>
            </a:extLst>
          </p:cNvPr>
          <p:cNvSpPr txBox="1"/>
          <p:nvPr/>
        </p:nvSpPr>
        <p:spPr>
          <a:xfrm>
            <a:off x="10059310" y="671463"/>
            <a:ext cx="1886118" cy="400110"/>
          </a:xfrm>
          <a:prstGeom prst="rect">
            <a:avLst/>
          </a:prstGeom>
          <a:noFill/>
        </p:spPr>
        <p:txBody>
          <a:bodyPr wrap="none" rIns="54000" rtlCol="0">
            <a:spAutoFit/>
          </a:bodyPr>
          <a:lstStyle/>
          <a:p>
            <a:pPr algn="ct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address_index</a:t>
            </a:r>
            <a:endParaRPr lang="en-US" altLang="ko-KR" sz="2000" dirty="0">
              <a:solidFill>
                <a:schemeClr val="bg1">
                  <a:lumMod val="85000"/>
                </a:schemeClr>
              </a:solidFill>
              <a:latin typeface="Arial" panose="020B0604020202020204" pitchFamily="34" charset="0"/>
            </a:endParaRPr>
          </a:p>
        </p:txBody>
      </p:sp>
      <p:sp>
        <p:nvSpPr>
          <p:cNvPr id="27" name="TextBox 26">
            <a:extLst>
              <a:ext uri="{FF2B5EF4-FFF2-40B4-BE49-F238E27FC236}">
                <a16:creationId xmlns:a16="http://schemas.microsoft.com/office/drawing/2014/main" id="{832884F2-22F9-44DF-8881-F43B6EDF7B16}"/>
              </a:ext>
            </a:extLst>
          </p:cNvPr>
          <p:cNvSpPr txBox="1"/>
          <p:nvPr/>
        </p:nvSpPr>
        <p:spPr>
          <a:xfrm>
            <a:off x="3416163" y="671463"/>
            <a:ext cx="165141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Master Node</a:t>
            </a:r>
          </a:p>
        </p:txBody>
      </p:sp>
      <p:sp>
        <p:nvSpPr>
          <p:cNvPr id="28" name="TextBox 27">
            <a:extLst>
              <a:ext uri="{FF2B5EF4-FFF2-40B4-BE49-F238E27FC236}">
                <a16:creationId xmlns:a16="http://schemas.microsoft.com/office/drawing/2014/main" id="{245A3993-2F64-4A23-B85A-67FA91E374F5}"/>
              </a:ext>
            </a:extLst>
          </p:cNvPr>
          <p:cNvSpPr txBox="1"/>
          <p:nvPr/>
        </p:nvSpPr>
        <p:spPr>
          <a:xfrm>
            <a:off x="5395035" y="3497336"/>
            <a:ext cx="740908"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m/44'</a:t>
            </a:r>
          </a:p>
        </p:txBody>
      </p:sp>
      <p:sp>
        <p:nvSpPr>
          <p:cNvPr id="29" name="TextBox 28">
            <a:extLst>
              <a:ext uri="{FF2B5EF4-FFF2-40B4-BE49-F238E27FC236}">
                <a16:creationId xmlns:a16="http://schemas.microsoft.com/office/drawing/2014/main" id="{DBCFFA9C-AC1A-438B-B041-186EB057CBC1}"/>
              </a:ext>
            </a:extLst>
          </p:cNvPr>
          <p:cNvSpPr txBox="1"/>
          <p:nvPr/>
        </p:nvSpPr>
        <p:spPr>
          <a:xfrm>
            <a:off x="5637089" y="2940493"/>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0" name="TextBox 29">
            <a:extLst>
              <a:ext uri="{FF2B5EF4-FFF2-40B4-BE49-F238E27FC236}">
                <a16:creationId xmlns:a16="http://schemas.microsoft.com/office/drawing/2014/main" id="{5E1A177B-48EB-480E-8F82-39CABDF88CDA}"/>
              </a:ext>
            </a:extLst>
          </p:cNvPr>
          <p:cNvSpPr txBox="1"/>
          <p:nvPr/>
        </p:nvSpPr>
        <p:spPr>
          <a:xfrm>
            <a:off x="5637089" y="4359939"/>
            <a:ext cx="256801"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t>
            </a:r>
          </a:p>
        </p:txBody>
      </p:sp>
      <p:sp>
        <p:nvSpPr>
          <p:cNvPr id="32" name="TextBox 31">
            <a:extLst>
              <a:ext uri="{FF2B5EF4-FFF2-40B4-BE49-F238E27FC236}">
                <a16:creationId xmlns:a16="http://schemas.microsoft.com/office/drawing/2014/main" id="{677EC611-7501-4E1E-992C-5E1F7B335B56}"/>
              </a:ext>
            </a:extLst>
          </p:cNvPr>
          <p:cNvSpPr txBox="1"/>
          <p:nvPr/>
        </p:nvSpPr>
        <p:spPr>
          <a:xfrm>
            <a:off x="6541339" y="2864684"/>
            <a:ext cx="889987"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FFC700"/>
                </a:solidFill>
                <a:latin typeface="Arial" panose="020B0604020202020204" pitchFamily="34" charset="0"/>
              </a:rPr>
              <a:t>0'</a:t>
            </a:r>
          </a:p>
        </p:txBody>
      </p:sp>
      <p:sp>
        <p:nvSpPr>
          <p:cNvPr id="33" name="TextBox 32">
            <a:extLst>
              <a:ext uri="{FF2B5EF4-FFF2-40B4-BE49-F238E27FC236}">
                <a16:creationId xmlns:a16="http://schemas.microsoft.com/office/drawing/2014/main" id="{064C4AD0-63DC-4479-9462-5D2F2C4B8B70}"/>
              </a:ext>
            </a:extLst>
          </p:cNvPr>
          <p:cNvSpPr txBox="1"/>
          <p:nvPr/>
        </p:nvSpPr>
        <p:spPr>
          <a:xfrm>
            <a:off x="6541339" y="3969318"/>
            <a:ext cx="1003801" cy="338554"/>
          </a:xfrm>
          <a:prstGeom prst="rect">
            <a:avLst/>
          </a:prstGeom>
          <a:noFill/>
        </p:spPr>
        <p:txBody>
          <a:bodyPr wrap="none" rtlCol="0">
            <a:spAutoFit/>
          </a:bodyPr>
          <a:lstStyle/>
          <a:p>
            <a:r>
              <a:rPr lang="en-US" altLang="ko-KR" sz="1600" dirty="0">
                <a:solidFill>
                  <a:schemeClr val="bg1">
                    <a:lumMod val="85000"/>
                  </a:schemeClr>
                </a:solidFill>
                <a:latin typeface="Arial" panose="020B0604020202020204" pitchFamily="34" charset="0"/>
              </a:rPr>
              <a:t>m/44'/</a:t>
            </a:r>
            <a:r>
              <a:rPr lang="en-US" altLang="ko-KR" sz="1600" dirty="0">
                <a:solidFill>
                  <a:srgbClr val="B99FFF"/>
                </a:solidFill>
                <a:latin typeface="Arial" panose="020B0604020202020204" pitchFamily="34" charset="0"/>
              </a:rPr>
              <a:t>60'</a:t>
            </a:r>
          </a:p>
        </p:txBody>
      </p:sp>
      <p:sp>
        <p:nvSpPr>
          <p:cNvPr id="34" name="TextBox 33">
            <a:extLst>
              <a:ext uri="{FF2B5EF4-FFF2-40B4-BE49-F238E27FC236}">
                <a16:creationId xmlns:a16="http://schemas.microsoft.com/office/drawing/2014/main" id="{D5CB4BB6-3AD6-4FFA-B907-948A0847E7D9}"/>
              </a:ext>
            </a:extLst>
          </p:cNvPr>
          <p:cNvSpPr txBox="1"/>
          <p:nvPr/>
        </p:nvSpPr>
        <p:spPr>
          <a:xfrm>
            <a:off x="6863189" y="3417001"/>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sp>
        <p:nvSpPr>
          <p:cNvPr id="40" name="TextBox 39">
            <a:extLst>
              <a:ext uri="{FF2B5EF4-FFF2-40B4-BE49-F238E27FC236}">
                <a16:creationId xmlns:a16="http://schemas.microsoft.com/office/drawing/2014/main" id="{0A7E8A8D-74EF-477A-B935-796E714DD956}"/>
              </a:ext>
            </a:extLst>
          </p:cNvPr>
          <p:cNvSpPr txBox="1"/>
          <p:nvPr/>
        </p:nvSpPr>
        <p:spPr>
          <a:xfrm>
            <a:off x="7877720" y="2639225"/>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FFC700"/>
                </a:solidFill>
                <a:latin typeface="Arial" panose="020B0604020202020204" pitchFamily="34" charset="0"/>
              </a:rPr>
              <a:t>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p>
        </p:txBody>
      </p:sp>
      <p:sp>
        <p:nvSpPr>
          <p:cNvPr id="41" name="TextBox 40">
            <a:extLst>
              <a:ext uri="{FF2B5EF4-FFF2-40B4-BE49-F238E27FC236}">
                <a16:creationId xmlns:a16="http://schemas.microsoft.com/office/drawing/2014/main" id="{4413E8FF-28E8-4FA8-932E-153797A6A6DB}"/>
              </a:ext>
            </a:extLst>
          </p:cNvPr>
          <p:cNvSpPr txBox="1"/>
          <p:nvPr/>
        </p:nvSpPr>
        <p:spPr>
          <a:xfrm>
            <a:off x="7877720" y="3680737"/>
            <a:ext cx="1005134" cy="307777"/>
          </a:xfrm>
          <a:prstGeom prst="rect">
            <a:avLst/>
          </a:prstGeom>
          <a:noFill/>
        </p:spPr>
        <p:txBody>
          <a:bodyPr wrap="none" lIns="54000" rIns="54000" rtlCol="0">
            <a:spAutoFit/>
          </a:bodyPr>
          <a:lstStyle/>
          <a:p>
            <a:r>
              <a:rPr lang="en-US" altLang="ko-KR" sz="1400" dirty="0">
                <a:solidFill>
                  <a:schemeClr val="bg1">
                    <a:lumMod val="85000"/>
                  </a:schemeClr>
                </a:solidFill>
                <a:latin typeface="Arial" panose="020B0604020202020204" pitchFamily="34" charset="0"/>
              </a:rPr>
              <a:t>m/44'/</a:t>
            </a:r>
            <a:r>
              <a:rPr lang="en-US" altLang="ko-KR" sz="1400" dirty="0">
                <a:solidFill>
                  <a:srgbClr val="B99FFF"/>
                </a:solidFill>
                <a:latin typeface="Arial" panose="020B0604020202020204" pitchFamily="34" charset="0"/>
              </a:rPr>
              <a:t>60'</a:t>
            </a:r>
            <a:r>
              <a:rPr lang="en-US" altLang="ko-KR" sz="1400" dirty="0">
                <a:solidFill>
                  <a:schemeClr val="bg1">
                    <a:lumMod val="85000"/>
                  </a:schemeClr>
                </a:solidFill>
                <a:latin typeface="Arial" panose="020B0604020202020204" pitchFamily="34" charset="0"/>
              </a:rPr>
              <a:t>/</a:t>
            </a:r>
            <a:r>
              <a:rPr lang="en-US" altLang="ko-KR" sz="1400" dirty="0">
                <a:solidFill>
                  <a:srgbClr val="EF296B"/>
                </a:solidFill>
                <a:latin typeface="Arial" panose="020B0604020202020204" pitchFamily="34" charset="0"/>
              </a:rPr>
              <a:t>0'</a:t>
            </a:r>
            <a:endParaRPr lang="en-US" altLang="ko-KR" sz="1400" dirty="0">
              <a:solidFill>
                <a:schemeClr val="bg1">
                  <a:lumMod val="85000"/>
                </a:schemeClr>
              </a:solidFill>
              <a:latin typeface="Arial" panose="020B0604020202020204" pitchFamily="34" charset="0"/>
            </a:endParaRPr>
          </a:p>
        </p:txBody>
      </p:sp>
      <p:sp>
        <p:nvSpPr>
          <p:cNvPr id="42" name="TextBox 41">
            <a:extLst>
              <a:ext uri="{FF2B5EF4-FFF2-40B4-BE49-F238E27FC236}">
                <a16:creationId xmlns:a16="http://schemas.microsoft.com/office/drawing/2014/main" id="{2F2AF533-FD1B-4160-8DF6-E52FAC16C8DB}"/>
              </a:ext>
            </a:extLst>
          </p:cNvPr>
          <p:cNvSpPr txBox="1"/>
          <p:nvPr/>
        </p:nvSpPr>
        <p:spPr>
          <a:xfrm>
            <a:off x="9079897" y="2356616"/>
            <a:ext cx="102624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3" name="TextBox 42">
            <a:extLst>
              <a:ext uri="{FF2B5EF4-FFF2-40B4-BE49-F238E27FC236}">
                <a16:creationId xmlns:a16="http://schemas.microsoft.com/office/drawing/2014/main" id="{2F57ABA6-8BD6-4605-A896-DCF6FA71BC50}"/>
              </a:ext>
            </a:extLst>
          </p:cNvPr>
          <p:cNvSpPr txBox="1"/>
          <p:nvPr/>
        </p:nvSpPr>
        <p:spPr>
          <a:xfrm>
            <a:off x="7888197" y="3100890"/>
            <a:ext cx="943553" cy="307777"/>
          </a:xfrm>
          <a:prstGeom prst="rect">
            <a:avLst/>
          </a:prstGeom>
          <a:noFill/>
        </p:spPr>
        <p:txBody>
          <a:bodyPr wrap="none" lIns="54000" rtlCol="0">
            <a:spAutoFit/>
          </a:bodyPr>
          <a:lstStyle/>
          <a:p>
            <a:r>
              <a:rPr lang="en-US" altLang="ko-KR" sz="1400" dirty="0">
                <a:solidFill>
                  <a:schemeClr val="bg1">
                    <a:lumMod val="85000"/>
                  </a:schemeClr>
                </a:solidFill>
                <a:latin typeface="Arial" panose="020B0604020202020204" pitchFamily="34" charset="0"/>
              </a:rPr>
              <a:t>m/44'/0'/1'</a:t>
            </a:r>
          </a:p>
        </p:txBody>
      </p:sp>
      <p:sp>
        <p:nvSpPr>
          <p:cNvPr id="45" name="TextBox 44">
            <a:extLst>
              <a:ext uri="{FF2B5EF4-FFF2-40B4-BE49-F238E27FC236}">
                <a16:creationId xmlns:a16="http://schemas.microsoft.com/office/drawing/2014/main" id="{F73BD183-6822-4A4F-ACC8-B1415919602C}"/>
              </a:ext>
            </a:extLst>
          </p:cNvPr>
          <p:cNvSpPr txBox="1"/>
          <p:nvPr/>
        </p:nvSpPr>
        <p:spPr>
          <a:xfrm>
            <a:off x="9063995" y="3696869"/>
            <a:ext cx="1026366" cy="276999"/>
          </a:xfrm>
          <a:prstGeom prst="rect">
            <a:avLst/>
          </a:prstGeom>
          <a:noFill/>
        </p:spPr>
        <p:txBody>
          <a:bodyPr wrap="none" rIns="36000"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B99FFF"/>
                </a:solidFill>
                <a:latin typeface="Arial" panose="020B0604020202020204" pitchFamily="34" charset="0"/>
              </a:rPr>
              <a:t>60'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0</a:t>
            </a:r>
          </a:p>
        </p:txBody>
      </p:sp>
      <p:sp>
        <p:nvSpPr>
          <p:cNvPr id="46" name="TextBox 45">
            <a:extLst>
              <a:ext uri="{FF2B5EF4-FFF2-40B4-BE49-F238E27FC236}">
                <a16:creationId xmlns:a16="http://schemas.microsoft.com/office/drawing/2014/main" id="{7B74932D-4435-4FB1-B23F-67E3F1B7BC6C}"/>
              </a:ext>
            </a:extLst>
          </p:cNvPr>
          <p:cNvSpPr txBox="1"/>
          <p:nvPr/>
        </p:nvSpPr>
        <p:spPr>
          <a:xfrm>
            <a:off x="9079897" y="2781689"/>
            <a:ext cx="997389"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m/44'/</a:t>
            </a:r>
            <a:r>
              <a:rPr lang="en-US" altLang="ko-KR" sz="1200" dirty="0">
                <a:solidFill>
                  <a:srgbClr val="FFC700"/>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EF296B"/>
                </a:solidFill>
                <a:latin typeface="Arial" panose="020B0604020202020204" pitchFamily="34" charset="0"/>
              </a:rPr>
              <a:t>0'</a:t>
            </a:r>
            <a:r>
              <a:rPr lang="en-US" altLang="ko-KR" sz="1200" dirty="0">
                <a:solidFill>
                  <a:schemeClr val="bg1">
                    <a:lumMod val="85000"/>
                  </a:schemeClr>
                </a:solidFill>
                <a:latin typeface="Arial" panose="020B0604020202020204" pitchFamily="34" charset="0"/>
              </a:rPr>
              <a:t>/</a:t>
            </a:r>
            <a:r>
              <a:rPr lang="en-US" altLang="ko-KR" sz="1200" dirty="0">
                <a:solidFill>
                  <a:srgbClr val="00D35A"/>
                </a:solidFill>
                <a:latin typeface="Arial" panose="020B0604020202020204" pitchFamily="34" charset="0"/>
              </a:rPr>
              <a:t>1</a:t>
            </a:r>
          </a:p>
        </p:txBody>
      </p:sp>
      <p:cxnSp>
        <p:nvCxnSpPr>
          <p:cNvPr id="65" name="직선 화살표 연결선 64">
            <a:extLst>
              <a:ext uri="{FF2B5EF4-FFF2-40B4-BE49-F238E27FC236}">
                <a16:creationId xmlns:a16="http://schemas.microsoft.com/office/drawing/2014/main" id="{B13B4A32-BF1B-4481-A57E-C9E64DC18C34}"/>
              </a:ext>
            </a:extLst>
          </p:cNvPr>
          <p:cNvCxnSpPr>
            <a:cxnSpLocks/>
            <a:stCxn id="17" idx="3"/>
            <a:endCxn id="28" idx="1"/>
          </p:cNvCxnSpPr>
          <p:nvPr/>
        </p:nvCxnSpPr>
        <p:spPr>
          <a:xfrm flipV="1">
            <a:off x="5018199" y="3682002"/>
            <a:ext cx="376836" cy="110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화살표 연결선 73">
            <a:extLst>
              <a:ext uri="{FF2B5EF4-FFF2-40B4-BE49-F238E27FC236}">
                <a16:creationId xmlns:a16="http://schemas.microsoft.com/office/drawing/2014/main" id="{126D131E-C417-43F7-A801-AE7252E646AA}"/>
              </a:ext>
            </a:extLst>
          </p:cNvPr>
          <p:cNvCxnSpPr>
            <a:cxnSpLocks/>
            <a:stCxn id="16" idx="3"/>
            <a:endCxn id="17" idx="1"/>
          </p:cNvCxnSpPr>
          <p:nvPr/>
        </p:nvCxnSpPr>
        <p:spPr>
          <a:xfrm flipV="1">
            <a:off x="3020576" y="3683103"/>
            <a:ext cx="321851" cy="271"/>
          </a:xfrm>
          <a:prstGeom prst="straightConnector1">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직선 화살표 연결선 80">
            <a:extLst>
              <a:ext uri="{FF2B5EF4-FFF2-40B4-BE49-F238E27FC236}">
                <a16:creationId xmlns:a16="http://schemas.microsoft.com/office/drawing/2014/main" id="{7B1A423D-26AB-4E2C-9D38-B5487DFDD76F}"/>
              </a:ext>
            </a:extLst>
          </p:cNvPr>
          <p:cNvCxnSpPr>
            <a:cxnSpLocks/>
            <a:stCxn id="28" idx="3"/>
            <a:endCxn id="32" idx="1"/>
          </p:cNvCxnSpPr>
          <p:nvPr/>
        </p:nvCxnSpPr>
        <p:spPr>
          <a:xfrm flipV="1">
            <a:off x="6135943" y="3033961"/>
            <a:ext cx="405396" cy="648041"/>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직선 화살표 연결선 83">
            <a:extLst>
              <a:ext uri="{FF2B5EF4-FFF2-40B4-BE49-F238E27FC236}">
                <a16:creationId xmlns:a16="http://schemas.microsoft.com/office/drawing/2014/main" id="{059C28EB-A6F0-491B-8065-0A260C394263}"/>
              </a:ext>
            </a:extLst>
          </p:cNvPr>
          <p:cNvCxnSpPr>
            <a:cxnSpLocks/>
            <a:stCxn id="28" idx="3"/>
            <a:endCxn id="33" idx="1"/>
          </p:cNvCxnSpPr>
          <p:nvPr/>
        </p:nvCxnSpPr>
        <p:spPr>
          <a:xfrm>
            <a:off x="6135943" y="3682002"/>
            <a:ext cx="405396" cy="45659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D73474-5DDF-4852-979A-AF0C02A102AF}"/>
              </a:ext>
            </a:extLst>
          </p:cNvPr>
          <p:cNvSpPr txBox="1"/>
          <p:nvPr/>
        </p:nvSpPr>
        <p:spPr>
          <a:xfrm>
            <a:off x="6863189" y="4521635"/>
            <a:ext cx="248786"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a:t>
            </a:r>
          </a:p>
        </p:txBody>
      </p:sp>
      <p:cxnSp>
        <p:nvCxnSpPr>
          <p:cNvPr id="112" name="직선 화살표 연결선 111">
            <a:extLst>
              <a:ext uri="{FF2B5EF4-FFF2-40B4-BE49-F238E27FC236}">
                <a16:creationId xmlns:a16="http://schemas.microsoft.com/office/drawing/2014/main" id="{478B9788-D13A-446A-BE98-E0ED6C67E95B}"/>
              </a:ext>
            </a:extLst>
          </p:cNvPr>
          <p:cNvCxnSpPr>
            <a:cxnSpLocks/>
            <a:stCxn id="32" idx="3"/>
            <a:endCxn id="40" idx="1"/>
          </p:cNvCxnSpPr>
          <p:nvPr/>
        </p:nvCxnSpPr>
        <p:spPr>
          <a:xfrm flipV="1">
            <a:off x="7431326" y="2793114"/>
            <a:ext cx="446394" cy="2408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a:extLst>
              <a:ext uri="{FF2B5EF4-FFF2-40B4-BE49-F238E27FC236}">
                <a16:creationId xmlns:a16="http://schemas.microsoft.com/office/drawing/2014/main" id="{0E31A45B-DDF2-4601-A703-C448EE7723B8}"/>
              </a:ext>
            </a:extLst>
          </p:cNvPr>
          <p:cNvCxnSpPr>
            <a:cxnSpLocks/>
            <a:stCxn id="32" idx="3"/>
            <a:endCxn id="43" idx="1"/>
          </p:cNvCxnSpPr>
          <p:nvPr/>
        </p:nvCxnSpPr>
        <p:spPr>
          <a:xfrm>
            <a:off x="7431326" y="3033961"/>
            <a:ext cx="456871" cy="22081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직선 화살표 연결선 117">
            <a:extLst>
              <a:ext uri="{FF2B5EF4-FFF2-40B4-BE49-F238E27FC236}">
                <a16:creationId xmlns:a16="http://schemas.microsoft.com/office/drawing/2014/main" id="{D2B1F49F-AA7F-4208-91D2-564DFFD4127F}"/>
              </a:ext>
            </a:extLst>
          </p:cNvPr>
          <p:cNvCxnSpPr>
            <a:cxnSpLocks/>
            <a:stCxn id="33" idx="3"/>
            <a:endCxn id="41" idx="1"/>
          </p:cNvCxnSpPr>
          <p:nvPr/>
        </p:nvCxnSpPr>
        <p:spPr>
          <a:xfrm flipV="1">
            <a:off x="7545140" y="3834626"/>
            <a:ext cx="332580" cy="30396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직선 화살표 연결선 130">
            <a:extLst>
              <a:ext uri="{FF2B5EF4-FFF2-40B4-BE49-F238E27FC236}">
                <a16:creationId xmlns:a16="http://schemas.microsoft.com/office/drawing/2014/main" id="{951A58AC-36AB-46CE-9154-F0A2236C7CF9}"/>
              </a:ext>
            </a:extLst>
          </p:cNvPr>
          <p:cNvCxnSpPr>
            <a:cxnSpLocks/>
            <a:stCxn id="40" idx="3"/>
            <a:endCxn id="42" idx="1"/>
          </p:cNvCxnSpPr>
          <p:nvPr/>
        </p:nvCxnSpPr>
        <p:spPr>
          <a:xfrm flipV="1">
            <a:off x="8821273" y="2495116"/>
            <a:ext cx="258624" cy="29799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2F927DC-69A8-4361-8584-D90C092A11EF}"/>
              </a:ext>
            </a:extLst>
          </p:cNvPr>
          <p:cNvCxnSpPr>
            <a:cxnSpLocks/>
            <a:stCxn id="40" idx="3"/>
            <a:endCxn id="46" idx="1"/>
          </p:cNvCxnSpPr>
          <p:nvPr/>
        </p:nvCxnSpPr>
        <p:spPr>
          <a:xfrm>
            <a:off x="8821273" y="2793114"/>
            <a:ext cx="258624" cy="1270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5475BE4B-C791-4175-9688-5DE11D388E9B}"/>
              </a:ext>
            </a:extLst>
          </p:cNvPr>
          <p:cNvCxnSpPr>
            <a:cxnSpLocks/>
            <a:stCxn id="41" idx="3"/>
            <a:endCxn id="45" idx="1"/>
          </p:cNvCxnSpPr>
          <p:nvPr/>
        </p:nvCxnSpPr>
        <p:spPr>
          <a:xfrm>
            <a:off x="8882854" y="3834626"/>
            <a:ext cx="181141" cy="7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885A2243-6ED5-4746-8BCD-F26CC72CB87E}"/>
              </a:ext>
            </a:extLst>
          </p:cNvPr>
          <p:cNvCxnSpPr>
            <a:cxnSpLocks/>
            <a:stCxn id="42" idx="3"/>
            <a:endCxn id="47" idx="1"/>
          </p:cNvCxnSpPr>
          <p:nvPr/>
        </p:nvCxnSpPr>
        <p:spPr>
          <a:xfrm flipV="1">
            <a:off x="10106140" y="1901822"/>
            <a:ext cx="333414" cy="59329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A17D5246-0F43-4298-8136-4E1F934C86BA}"/>
              </a:ext>
            </a:extLst>
          </p:cNvPr>
          <p:cNvCxnSpPr>
            <a:cxnSpLocks/>
            <a:stCxn id="42" idx="3"/>
            <a:endCxn id="49" idx="1"/>
          </p:cNvCxnSpPr>
          <p:nvPr/>
        </p:nvCxnSpPr>
        <p:spPr>
          <a:xfrm flipV="1">
            <a:off x="10106140" y="2215759"/>
            <a:ext cx="333413" cy="27935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49777FD9-4C53-4A6B-868C-8C99DFADEA1F}"/>
              </a:ext>
            </a:extLst>
          </p:cNvPr>
          <p:cNvCxnSpPr>
            <a:cxnSpLocks/>
            <a:stCxn id="42" idx="3"/>
            <a:endCxn id="50" idx="1"/>
          </p:cNvCxnSpPr>
          <p:nvPr/>
        </p:nvCxnSpPr>
        <p:spPr>
          <a:xfrm>
            <a:off x="10106140" y="2495116"/>
            <a:ext cx="333414" cy="345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직선 화살표 연결선 150">
            <a:extLst>
              <a:ext uri="{FF2B5EF4-FFF2-40B4-BE49-F238E27FC236}">
                <a16:creationId xmlns:a16="http://schemas.microsoft.com/office/drawing/2014/main" id="{2CC40872-C834-4EEB-BB2D-C6DABFD83CAA}"/>
              </a:ext>
            </a:extLst>
          </p:cNvPr>
          <p:cNvCxnSpPr>
            <a:cxnSpLocks/>
            <a:stCxn id="45" idx="3"/>
            <a:endCxn id="52" idx="1"/>
          </p:cNvCxnSpPr>
          <p:nvPr/>
        </p:nvCxnSpPr>
        <p:spPr>
          <a:xfrm flipV="1">
            <a:off x="10090361" y="3831460"/>
            <a:ext cx="349193" cy="390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직선 화살표 연결선 153">
            <a:extLst>
              <a:ext uri="{FF2B5EF4-FFF2-40B4-BE49-F238E27FC236}">
                <a16:creationId xmlns:a16="http://schemas.microsoft.com/office/drawing/2014/main" id="{3F8F68CC-2AA1-43EB-9F64-A0C2D2BFF78C}"/>
              </a:ext>
            </a:extLst>
          </p:cNvPr>
          <p:cNvCxnSpPr>
            <a:cxnSpLocks/>
            <a:stCxn id="45" idx="3"/>
            <a:endCxn id="54" idx="1"/>
          </p:cNvCxnSpPr>
          <p:nvPr/>
        </p:nvCxnSpPr>
        <p:spPr>
          <a:xfrm>
            <a:off x="10090361" y="3835369"/>
            <a:ext cx="349193" cy="31284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직선 화살표 연결선 156">
            <a:extLst>
              <a:ext uri="{FF2B5EF4-FFF2-40B4-BE49-F238E27FC236}">
                <a16:creationId xmlns:a16="http://schemas.microsoft.com/office/drawing/2014/main" id="{3BEE125B-E78C-4122-AB6A-88B9E44FA1B8}"/>
              </a:ext>
            </a:extLst>
          </p:cNvPr>
          <p:cNvCxnSpPr>
            <a:cxnSpLocks/>
            <a:stCxn id="45" idx="3"/>
            <a:endCxn id="55" idx="1"/>
          </p:cNvCxnSpPr>
          <p:nvPr/>
        </p:nvCxnSpPr>
        <p:spPr>
          <a:xfrm>
            <a:off x="10090361" y="3835369"/>
            <a:ext cx="349193" cy="62959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그룹 175">
            <a:extLst>
              <a:ext uri="{FF2B5EF4-FFF2-40B4-BE49-F238E27FC236}">
                <a16:creationId xmlns:a16="http://schemas.microsoft.com/office/drawing/2014/main" id="{1C67C094-BB1F-4046-A335-52325DF7199E}"/>
              </a:ext>
            </a:extLst>
          </p:cNvPr>
          <p:cNvGrpSpPr/>
          <p:nvPr/>
        </p:nvGrpSpPr>
        <p:grpSpPr>
          <a:xfrm>
            <a:off x="10439554" y="3700655"/>
            <a:ext cx="1125629" cy="1528620"/>
            <a:chOff x="10439554" y="3509820"/>
            <a:chExt cx="1125629" cy="1528620"/>
          </a:xfrm>
        </p:grpSpPr>
        <p:sp>
          <p:nvSpPr>
            <p:cNvPr id="52" name="TextBox 51">
              <a:extLst>
                <a:ext uri="{FF2B5EF4-FFF2-40B4-BE49-F238E27FC236}">
                  <a16:creationId xmlns:a16="http://schemas.microsoft.com/office/drawing/2014/main" id="{DE7BD2A1-2A9F-4C56-B0F0-510A10F0630F}"/>
                </a:ext>
              </a:extLst>
            </p:cNvPr>
            <p:cNvSpPr txBox="1"/>
            <p:nvPr/>
          </p:nvSpPr>
          <p:spPr>
            <a:xfrm>
              <a:off x="10439554" y="3509820"/>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m/44'/60'/0'/0/0</a:t>
              </a:r>
            </a:p>
          </p:txBody>
        </p:sp>
        <p:sp>
          <p:nvSpPr>
            <p:cNvPr id="54" name="TextBox 53">
              <a:extLst>
                <a:ext uri="{FF2B5EF4-FFF2-40B4-BE49-F238E27FC236}">
                  <a16:creationId xmlns:a16="http://schemas.microsoft.com/office/drawing/2014/main" id="{9D022A9F-B67E-4E5D-9004-2CCEA77FC72F}"/>
                </a:ext>
              </a:extLst>
            </p:cNvPr>
            <p:cNvSpPr txBox="1"/>
            <p:nvPr/>
          </p:nvSpPr>
          <p:spPr>
            <a:xfrm>
              <a:off x="10439554" y="3826572"/>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m/44'/60'/0'/0/1</a:t>
              </a:r>
            </a:p>
          </p:txBody>
        </p:sp>
        <p:sp>
          <p:nvSpPr>
            <p:cNvPr id="55" name="TextBox 54">
              <a:extLst>
                <a:ext uri="{FF2B5EF4-FFF2-40B4-BE49-F238E27FC236}">
                  <a16:creationId xmlns:a16="http://schemas.microsoft.com/office/drawing/2014/main" id="{344EF437-1431-470D-B6C2-4699C77BD187}"/>
                </a:ext>
              </a:extLst>
            </p:cNvPr>
            <p:cNvSpPr txBox="1"/>
            <p:nvPr/>
          </p:nvSpPr>
          <p:spPr>
            <a:xfrm>
              <a:off x="10439554" y="4143324"/>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m/44'/60'/0'/0/2</a:t>
              </a:r>
            </a:p>
          </p:txBody>
        </p:sp>
        <p:sp>
          <p:nvSpPr>
            <p:cNvPr id="58" name="TextBox 57">
              <a:extLst>
                <a:ext uri="{FF2B5EF4-FFF2-40B4-BE49-F238E27FC236}">
                  <a16:creationId xmlns:a16="http://schemas.microsoft.com/office/drawing/2014/main" id="{BEF4B4C9-820C-4532-BB30-247548FF0C38}"/>
                </a:ext>
              </a:extLst>
            </p:cNvPr>
            <p:cNvSpPr txBox="1"/>
            <p:nvPr/>
          </p:nvSpPr>
          <p:spPr>
            <a:xfrm>
              <a:off x="10849120" y="4776830"/>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1" name="TextBox 160">
              <a:extLst>
                <a:ext uri="{FF2B5EF4-FFF2-40B4-BE49-F238E27FC236}">
                  <a16:creationId xmlns:a16="http://schemas.microsoft.com/office/drawing/2014/main" id="{AFCEFBC1-A955-4C7F-91A2-0E17280D5594}"/>
                </a:ext>
              </a:extLst>
            </p:cNvPr>
            <p:cNvSpPr txBox="1"/>
            <p:nvPr/>
          </p:nvSpPr>
          <p:spPr>
            <a:xfrm>
              <a:off x="10439554" y="4460076"/>
              <a:ext cx="1125629"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m/44'/60'/0'/0/3</a:t>
              </a:r>
            </a:p>
          </p:txBody>
        </p:sp>
      </p:grpSp>
      <p:grpSp>
        <p:nvGrpSpPr>
          <p:cNvPr id="177" name="그룹 176">
            <a:extLst>
              <a:ext uri="{FF2B5EF4-FFF2-40B4-BE49-F238E27FC236}">
                <a16:creationId xmlns:a16="http://schemas.microsoft.com/office/drawing/2014/main" id="{E271FAB3-6D86-49C3-BB69-C1B30A4CCE35}"/>
              </a:ext>
            </a:extLst>
          </p:cNvPr>
          <p:cNvGrpSpPr/>
          <p:nvPr/>
        </p:nvGrpSpPr>
        <p:grpSpPr>
          <a:xfrm>
            <a:off x="10439553" y="1771017"/>
            <a:ext cx="1047084" cy="1517358"/>
            <a:chOff x="10439553" y="1270081"/>
            <a:chExt cx="1047084" cy="1517358"/>
          </a:xfrm>
        </p:grpSpPr>
        <p:sp>
          <p:nvSpPr>
            <p:cNvPr id="47" name="TextBox 46">
              <a:extLst>
                <a:ext uri="{FF2B5EF4-FFF2-40B4-BE49-F238E27FC236}">
                  <a16:creationId xmlns:a16="http://schemas.microsoft.com/office/drawing/2014/main" id="{AC6CE36A-0FB9-44B1-B138-53469392BFD2}"/>
                </a:ext>
              </a:extLst>
            </p:cNvPr>
            <p:cNvSpPr txBox="1"/>
            <p:nvPr/>
          </p:nvSpPr>
          <p:spPr>
            <a:xfrm>
              <a:off x="10439554" y="1270081"/>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m/44'/0'/0'/0/0</a:t>
              </a:r>
            </a:p>
          </p:txBody>
        </p:sp>
        <p:sp>
          <p:nvSpPr>
            <p:cNvPr id="49" name="TextBox 48">
              <a:extLst>
                <a:ext uri="{FF2B5EF4-FFF2-40B4-BE49-F238E27FC236}">
                  <a16:creationId xmlns:a16="http://schemas.microsoft.com/office/drawing/2014/main" id="{3ABECE99-425D-4B3C-A8C4-58864E422111}"/>
                </a:ext>
              </a:extLst>
            </p:cNvPr>
            <p:cNvSpPr txBox="1"/>
            <p:nvPr/>
          </p:nvSpPr>
          <p:spPr>
            <a:xfrm>
              <a:off x="10439553" y="1584018"/>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m/44'/0'/0'/0/1</a:t>
              </a:r>
            </a:p>
          </p:txBody>
        </p:sp>
        <p:sp>
          <p:nvSpPr>
            <p:cNvPr id="50" name="TextBox 49">
              <a:extLst>
                <a:ext uri="{FF2B5EF4-FFF2-40B4-BE49-F238E27FC236}">
                  <a16:creationId xmlns:a16="http://schemas.microsoft.com/office/drawing/2014/main" id="{D4D5BB32-F053-473D-ADEA-328C1D6E2F2A}"/>
                </a:ext>
              </a:extLst>
            </p:cNvPr>
            <p:cNvSpPr txBox="1"/>
            <p:nvPr/>
          </p:nvSpPr>
          <p:spPr>
            <a:xfrm>
              <a:off x="10439554" y="1897955"/>
              <a:ext cx="1047083"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m/44'/0'/0'/0/2</a:t>
              </a:r>
            </a:p>
          </p:txBody>
        </p:sp>
        <p:sp>
          <p:nvSpPr>
            <p:cNvPr id="51" name="TextBox 50">
              <a:extLst>
                <a:ext uri="{FF2B5EF4-FFF2-40B4-BE49-F238E27FC236}">
                  <a16:creationId xmlns:a16="http://schemas.microsoft.com/office/drawing/2014/main" id="{A66A71B4-1668-4274-A446-2A5086DFF30B}"/>
                </a:ext>
              </a:extLst>
            </p:cNvPr>
            <p:cNvSpPr txBox="1"/>
            <p:nvPr/>
          </p:nvSpPr>
          <p:spPr>
            <a:xfrm>
              <a:off x="10765556" y="2525829"/>
              <a:ext cx="227948"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a:t>
              </a:r>
            </a:p>
          </p:txBody>
        </p:sp>
        <p:sp>
          <p:nvSpPr>
            <p:cNvPr id="167" name="TextBox 166">
              <a:extLst>
                <a:ext uri="{FF2B5EF4-FFF2-40B4-BE49-F238E27FC236}">
                  <a16:creationId xmlns:a16="http://schemas.microsoft.com/office/drawing/2014/main" id="{F897BE69-68B5-44B6-A471-ED8352B7E8E1}"/>
                </a:ext>
              </a:extLst>
            </p:cNvPr>
            <p:cNvSpPr txBox="1"/>
            <p:nvPr/>
          </p:nvSpPr>
          <p:spPr>
            <a:xfrm>
              <a:off x="10439554" y="2211892"/>
              <a:ext cx="1047082" cy="261610"/>
            </a:xfrm>
            <a:prstGeom prst="rect">
              <a:avLst/>
            </a:prstGeom>
            <a:noFill/>
          </p:spPr>
          <p:txBody>
            <a:bodyPr wrap="none" rtlCol="0">
              <a:spAutoFit/>
            </a:bodyPr>
            <a:lstStyle/>
            <a:p>
              <a:r>
                <a:rPr lang="en-US" altLang="ko-KR" sz="1100" dirty="0">
                  <a:solidFill>
                    <a:schemeClr val="bg1">
                      <a:lumMod val="85000"/>
                    </a:schemeClr>
                  </a:solidFill>
                  <a:latin typeface="Arial" panose="020B0604020202020204" pitchFamily="34" charset="0"/>
                </a:rPr>
                <a:t>m/44'/0'/0'/0/3</a:t>
              </a:r>
            </a:p>
          </p:txBody>
        </p:sp>
      </p:grpSp>
      <p:cxnSp>
        <p:nvCxnSpPr>
          <p:cNvPr id="168" name="직선 화살표 연결선 167">
            <a:extLst>
              <a:ext uri="{FF2B5EF4-FFF2-40B4-BE49-F238E27FC236}">
                <a16:creationId xmlns:a16="http://schemas.microsoft.com/office/drawing/2014/main" id="{FEF0BE9D-A330-43B9-95EF-8AF8E11C2A62}"/>
              </a:ext>
            </a:extLst>
          </p:cNvPr>
          <p:cNvCxnSpPr>
            <a:cxnSpLocks/>
            <a:stCxn id="42" idx="3"/>
            <a:endCxn id="167" idx="1"/>
          </p:cNvCxnSpPr>
          <p:nvPr/>
        </p:nvCxnSpPr>
        <p:spPr>
          <a:xfrm>
            <a:off x="10106140" y="2495116"/>
            <a:ext cx="333414" cy="3485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직선 화살표 연결선 170">
            <a:extLst>
              <a:ext uri="{FF2B5EF4-FFF2-40B4-BE49-F238E27FC236}">
                <a16:creationId xmlns:a16="http://schemas.microsoft.com/office/drawing/2014/main" id="{A9387317-A4F7-456C-BB4E-35B395A34CB9}"/>
              </a:ext>
            </a:extLst>
          </p:cNvPr>
          <p:cNvCxnSpPr>
            <a:cxnSpLocks/>
            <a:stCxn id="45" idx="3"/>
            <a:endCxn id="161" idx="1"/>
          </p:cNvCxnSpPr>
          <p:nvPr/>
        </p:nvCxnSpPr>
        <p:spPr>
          <a:xfrm>
            <a:off x="10090361" y="3835369"/>
            <a:ext cx="349193" cy="94634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A1BA82B4-B7D7-4672-BEEC-029212B823E0}"/>
              </a:ext>
            </a:extLst>
          </p:cNvPr>
          <p:cNvSpPr txBox="1"/>
          <p:nvPr/>
        </p:nvSpPr>
        <p:spPr>
          <a:xfrm>
            <a:off x="3736462"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0</a:t>
            </a:r>
          </a:p>
        </p:txBody>
      </p:sp>
      <p:sp>
        <p:nvSpPr>
          <p:cNvPr id="180" name="TextBox 179">
            <a:extLst>
              <a:ext uri="{FF2B5EF4-FFF2-40B4-BE49-F238E27FC236}">
                <a16:creationId xmlns:a16="http://schemas.microsoft.com/office/drawing/2014/main" id="{73F1C590-8F4F-49A3-A39F-5DFC2ED8D6F2}"/>
              </a:ext>
            </a:extLst>
          </p:cNvPr>
          <p:cNvSpPr txBox="1"/>
          <p:nvPr/>
        </p:nvSpPr>
        <p:spPr>
          <a:xfrm>
            <a:off x="5274905"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1</a:t>
            </a:r>
          </a:p>
        </p:txBody>
      </p:sp>
      <p:sp>
        <p:nvSpPr>
          <p:cNvPr id="181" name="TextBox 180">
            <a:extLst>
              <a:ext uri="{FF2B5EF4-FFF2-40B4-BE49-F238E27FC236}">
                <a16:creationId xmlns:a16="http://schemas.microsoft.com/office/drawing/2014/main" id="{3F158086-31BC-4D09-A9F0-4BB80A818535}"/>
              </a:ext>
            </a:extLst>
          </p:cNvPr>
          <p:cNvSpPr txBox="1"/>
          <p:nvPr/>
        </p:nvSpPr>
        <p:spPr>
          <a:xfrm>
            <a:off x="656172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2</a:t>
            </a:r>
          </a:p>
        </p:txBody>
      </p:sp>
      <p:sp>
        <p:nvSpPr>
          <p:cNvPr id="182" name="TextBox 181">
            <a:extLst>
              <a:ext uri="{FF2B5EF4-FFF2-40B4-BE49-F238E27FC236}">
                <a16:creationId xmlns:a16="http://schemas.microsoft.com/office/drawing/2014/main" id="{9E9DF603-6F20-468F-8B84-3B486F3780A9}"/>
              </a:ext>
            </a:extLst>
          </p:cNvPr>
          <p:cNvSpPr txBox="1"/>
          <p:nvPr/>
        </p:nvSpPr>
        <p:spPr>
          <a:xfrm>
            <a:off x="7878020"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3</a:t>
            </a:r>
          </a:p>
        </p:txBody>
      </p:sp>
      <p:sp>
        <p:nvSpPr>
          <p:cNvPr id="183" name="TextBox 182">
            <a:extLst>
              <a:ext uri="{FF2B5EF4-FFF2-40B4-BE49-F238E27FC236}">
                <a16:creationId xmlns:a16="http://schemas.microsoft.com/office/drawing/2014/main" id="{114F7722-C558-402D-BD50-5A7F0283A13A}"/>
              </a:ext>
            </a:extLst>
          </p:cNvPr>
          <p:cNvSpPr txBox="1"/>
          <p:nvPr/>
        </p:nvSpPr>
        <p:spPr>
          <a:xfrm>
            <a:off x="9018523"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4</a:t>
            </a:r>
          </a:p>
        </p:txBody>
      </p:sp>
      <p:sp>
        <p:nvSpPr>
          <p:cNvPr id="184" name="TextBox 183">
            <a:extLst>
              <a:ext uri="{FF2B5EF4-FFF2-40B4-BE49-F238E27FC236}">
                <a16:creationId xmlns:a16="http://schemas.microsoft.com/office/drawing/2014/main" id="{04056AFA-2CEB-44BE-A236-8AA0C1FC3AD3}"/>
              </a:ext>
            </a:extLst>
          </p:cNvPr>
          <p:cNvSpPr txBox="1"/>
          <p:nvPr/>
        </p:nvSpPr>
        <p:spPr>
          <a:xfrm>
            <a:off x="10506306" y="990712"/>
            <a:ext cx="965328"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Depth = 5</a:t>
            </a:r>
          </a:p>
        </p:txBody>
      </p:sp>
      <p:sp>
        <p:nvSpPr>
          <p:cNvPr id="186" name="TextBox 185">
            <a:extLst>
              <a:ext uri="{FF2B5EF4-FFF2-40B4-BE49-F238E27FC236}">
                <a16:creationId xmlns:a16="http://schemas.microsoft.com/office/drawing/2014/main" id="{F153DA07-37AC-40F1-A0E8-17B4BE753C96}"/>
              </a:ext>
            </a:extLst>
          </p:cNvPr>
          <p:cNvSpPr txBox="1"/>
          <p:nvPr/>
        </p:nvSpPr>
        <p:spPr>
          <a:xfrm>
            <a:off x="241313" y="3482756"/>
            <a:ext cx="1276503"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12</a:t>
            </a:r>
            <a:r>
              <a:rPr lang="ko-KR" altLang="en-US" sz="2000" dirty="0">
                <a:solidFill>
                  <a:schemeClr val="bg1">
                    <a:lumMod val="85000"/>
                  </a:schemeClr>
                </a:solidFill>
                <a:latin typeface="Arial" panose="020B0604020202020204" pitchFamily="34" charset="0"/>
              </a:rPr>
              <a:t> </a:t>
            </a:r>
            <a:r>
              <a:rPr lang="en-US" altLang="ko-KR" sz="2000" dirty="0">
                <a:solidFill>
                  <a:schemeClr val="bg1">
                    <a:lumMod val="85000"/>
                  </a:schemeClr>
                </a:solidFill>
                <a:latin typeface="Arial" panose="020B0604020202020204" pitchFamily="34" charset="0"/>
              </a:rPr>
              <a:t>Words</a:t>
            </a:r>
            <a:endParaRPr lang="en-US" altLang="ko-KR" sz="1600" dirty="0">
              <a:solidFill>
                <a:schemeClr val="bg1">
                  <a:lumMod val="85000"/>
                </a:schemeClr>
              </a:solidFill>
              <a:latin typeface="Arial" panose="020B0604020202020204" pitchFamily="34" charset="0"/>
            </a:endParaRPr>
          </a:p>
        </p:txBody>
      </p:sp>
      <p:cxnSp>
        <p:nvCxnSpPr>
          <p:cNvPr id="187" name="직선 화살표 연결선 186">
            <a:extLst>
              <a:ext uri="{FF2B5EF4-FFF2-40B4-BE49-F238E27FC236}">
                <a16:creationId xmlns:a16="http://schemas.microsoft.com/office/drawing/2014/main" id="{9F4EA9A9-09FC-4E21-915E-DA12F789A894}"/>
              </a:ext>
            </a:extLst>
          </p:cNvPr>
          <p:cNvCxnSpPr>
            <a:cxnSpLocks/>
            <a:stCxn id="186" idx="3"/>
            <a:endCxn id="16" idx="1"/>
          </p:cNvCxnSpPr>
          <p:nvPr/>
        </p:nvCxnSpPr>
        <p:spPr>
          <a:xfrm>
            <a:off x="1517816" y="3682811"/>
            <a:ext cx="434840" cy="563"/>
          </a:xfrm>
          <a:prstGeom prst="straightConnector1">
            <a:avLst/>
          </a:prstGeom>
          <a:ln w="254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8CF4C1BA-AD32-4400-80A8-E96EB99D4772}"/>
              </a:ext>
            </a:extLst>
          </p:cNvPr>
          <p:cNvSpPr txBox="1"/>
          <p:nvPr/>
        </p:nvSpPr>
        <p:spPr>
          <a:xfrm>
            <a:off x="1629963" y="3931135"/>
            <a:ext cx="1818004"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0x</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5729710d1126ca66</a:t>
            </a:r>
          </a:p>
          <a:p>
            <a:r>
              <a:rPr lang="en-US" altLang="ko-KR" sz="1400" dirty="0">
                <a:solidFill>
                  <a:schemeClr val="bg1">
                    <a:lumMod val="85000"/>
                  </a:schemeClr>
                </a:solidFill>
                <a:latin typeface="Arial" panose="020B0604020202020204" pitchFamily="34" charset="0"/>
              </a:rPr>
              <a:t>35ea4d493727dd89</a:t>
            </a:r>
          </a:p>
        </p:txBody>
      </p:sp>
      <p:sp>
        <p:nvSpPr>
          <p:cNvPr id="202" name="TextBox 201">
            <a:extLst>
              <a:ext uri="{FF2B5EF4-FFF2-40B4-BE49-F238E27FC236}">
                <a16:creationId xmlns:a16="http://schemas.microsoft.com/office/drawing/2014/main" id="{B8AEB3CC-76FF-4CB0-AC9B-8C5E6B54333B}"/>
              </a:ext>
            </a:extLst>
          </p:cNvPr>
          <p:cNvSpPr txBox="1"/>
          <p:nvPr/>
        </p:nvSpPr>
        <p:spPr>
          <a:xfrm>
            <a:off x="467186" y="3869315"/>
            <a:ext cx="861133" cy="2677656"/>
          </a:xfrm>
          <a:prstGeom prst="rect">
            <a:avLst/>
          </a:prstGeom>
          <a:noFill/>
          <a:ln w="6350">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fire</a:t>
            </a:r>
          </a:p>
          <a:p>
            <a:r>
              <a:rPr lang="en-US" altLang="ko-KR" sz="1400" dirty="0">
                <a:solidFill>
                  <a:schemeClr val="bg1">
                    <a:lumMod val="85000"/>
                  </a:schemeClr>
                </a:solidFill>
                <a:latin typeface="Arial" panose="020B0604020202020204" pitchFamily="34" charset="0"/>
              </a:rPr>
              <a:t>entire</a:t>
            </a:r>
          </a:p>
          <a:p>
            <a:r>
              <a:rPr lang="en-US" altLang="ko-KR" sz="1400" dirty="0">
                <a:solidFill>
                  <a:schemeClr val="bg1">
                    <a:lumMod val="85000"/>
                  </a:schemeClr>
                </a:solidFill>
                <a:latin typeface="Arial" panose="020B0604020202020204" pitchFamily="34" charset="0"/>
              </a:rPr>
              <a:t>drive</a:t>
            </a:r>
          </a:p>
          <a:p>
            <a:r>
              <a:rPr lang="en-US" altLang="ko-KR" sz="1400" dirty="0">
                <a:solidFill>
                  <a:schemeClr val="bg1">
                    <a:lumMod val="85000"/>
                  </a:schemeClr>
                </a:solidFill>
                <a:latin typeface="Arial" panose="020B0604020202020204" pitchFamily="34" charset="0"/>
              </a:rPr>
              <a:t>car </a:t>
            </a:r>
          </a:p>
          <a:p>
            <a:r>
              <a:rPr lang="en-US" altLang="ko-KR" sz="1400" dirty="0">
                <a:solidFill>
                  <a:schemeClr val="bg1">
                    <a:lumMod val="85000"/>
                  </a:schemeClr>
                </a:solidFill>
                <a:latin typeface="Arial" panose="020B0604020202020204" pitchFamily="34" charset="0"/>
              </a:rPr>
              <a:t>hole </a:t>
            </a:r>
          </a:p>
          <a:p>
            <a:r>
              <a:rPr lang="en-US" altLang="ko-KR" sz="1400" dirty="0">
                <a:solidFill>
                  <a:schemeClr val="bg1">
                    <a:lumMod val="85000"/>
                  </a:schemeClr>
                </a:solidFill>
                <a:latin typeface="Arial" panose="020B0604020202020204" pitchFamily="34" charset="0"/>
              </a:rPr>
              <a:t>credit </a:t>
            </a:r>
          </a:p>
          <a:p>
            <a:r>
              <a:rPr lang="en-US" altLang="ko-KR" sz="1400" dirty="0">
                <a:solidFill>
                  <a:schemeClr val="bg1">
                    <a:lumMod val="85000"/>
                  </a:schemeClr>
                </a:solidFill>
                <a:latin typeface="Arial" panose="020B0604020202020204" pitchFamily="34" charset="0"/>
              </a:rPr>
              <a:t>stumble </a:t>
            </a:r>
          </a:p>
          <a:p>
            <a:r>
              <a:rPr lang="en-US" altLang="ko-KR" sz="1400" dirty="0">
                <a:solidFill>
                  <a:schemeClr val="bg1">
                    <a:lumMod val="85000"/>
                  </a:schemeClr>
                </a:solidFill>
                <a:latin typeface="Arial" panose="020B0604020202020204" pitchFamily="34" charset="0"/>
              </a:rPr>
              <a:t>endless </a:t>
            </a:r>
          </a:p>
          <a:p>
            <a:r>
              <a:rPr lang="en-US" altLang="ko-KR" sz="1400" dirty="0">
                <a:solidFill>
                  <a:schemeClr val="bg1">
                    <a:lumMod val="85000"/>
                  </a:schemeClr>
                </a:solidFill>
                <a:latin typeface="Arial" panose="020B0604020202020204" pitchFamily="34" charset="0"/>
              </a:rPr>
              <a:t>empty </a:t>
            </a:r>
          </a:p>
          <a:p>
            <a:r>
              <a:rPr lang="en-US" altLang="ko-KR" sz="1400" dirty="0">
                <a:solidFill>
                  <a:schemeClr val="bg1">
                    <a:lumMod val="85000"/>
                  </a:schemeClr>
                </a:solidFill>
                <a:latin typeface="Arial" panose="020B0604020202020204" pitchFamily="34" charset="0"/>
              </a:rPr>
              <a:t>rice </a:t>
            </a:r>
          </a:p>
          <a:p>
            <a:r>
              <a:rPr lang="en-US" altLang="ko-KR" sz="1400" dirty="0">
                <a:solidFill>
                  <a:schemeClr val="bg1">
                    <a:lumMod val="85000"/>
                  </a:schemeClr>
                </a:solidFill>
                <a:latin typeface="Arial" panose="020B0604020202020204" pitchFamily="34" charset="0"/>
              </a:rPr>
              <a:t>wash </a:t>
            </a:r>
          </a:p>
          <a:p>
            <a:r>
              <a:rPr lang="en-US" altLang="ko-KR" sz="1400" dirty="0">
                <a:solidFill>
                  <a:schemeClr val="bg1">
                    <a:lumMod val="85000"/>
                  </a:schemeClr>
                </a:solidFill>
                <a:latin typeface="Arial" panose="020B0604020202020204" pitchFamily="34" charset="0"/>
              </a:rPr>
              <a:t>banner</a:t>
            </a:r>
          </a:p>
        </p:txBody>
      </p:sp>
      <p:sp>
        <p:nvSpPr>
          <p:cNvPr id="224" name="TextBox 223">
            <a:extLst>
              <a:ext uri="{FF2B5EF4-FFF2-40B4-BE49-F238E27FC236}">
                <a16:creationId xmlns:a16="http://schemas.microsoft.com/office/drawing/2014/main" id="{47BE61A3-CDF5-409A-A25A-0394E747343E}"/>
              </a:ext>
            </a:extLst>
          </p:cNvPr>
          <p:cNvSpPr txBox="1"/>
          <p:nvPr/>
        </p:nvSpPr>
        <p:spPr>
          <a:xfrm>
            <a:off x="2234261" y="2615931"/>
            <a:ext cx="1899879"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PBKDF2 HMAC-SHA512</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(Entropy, Salt)</a:t>
            </a:r>
            <a:endParaRPr lang="ko-KR" altLang="en-US" sz="1200" dirty="0">
              <a:solidFill>
                <a:schemeClr val="bg1">
                  <a:lumMod val="85000"/>
                </a:schemeClr>
              </a:solidFill>
              <a:latin typeface="Arial" panose="020B0604020202020204" pitchFamily="34" charset="0"/>
            </a:endParaRPr>
          </a:p>
        </p:txBody>
      </p:sp>
      <p:cxnSp>
        <p:nvCxnSpPr>
          <p:cNvPr id="226" name="직선 화살표 연결선 225">
            <a:extLst>
              <a:ext uri="{FF2B5EF4-FFF2-40B4-BE49-F238E27FC236}">
                <a16:creationId xmlns:a16="http://schemas.microsoft.com/office/drawing/2014/main" id="{FFF6CEDC-7D66-4473-8163-93CE3D1C0B9C}"/>
              </a:ext>
            </a:extLst>
          </p:cNvPr>
          <p:cNvCxnSpPr>
            <a:cxnSpLocks/>
          </p:cNvCxnSpPr>
          <p:nvPr/>
        </p:nvCxnSpPr>
        <p:spPr>
          <a:xfrm>
            <a:off x="3182668" y="3155532"/>
            <a:ext cx="0" cy="38304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5766A0A9-1223-4E86-A5D0-01EF114C51A9}"/>
              </a:ext>
            </a:extLst>
          </p:cNvPr>
          <p:cNvSpPr txBox="1"/>
          <p:nvPr/>
        </p:nvSpPr>
        <p:spPr>
          <a:xfrm>
            <a:off x="9054714" y="2573531"/>
            <a:ext cx="946093" cy="276999"/>
          </a:xfrm>
          <a:prstGeom prst="rect">
            <a:avLst/>
          </a:prstGeom>
          <a:noFill/>
        </p:spPr>
        <p:txBody>
          <a:bodyPr wrap="none" rtlCol="0">
            <a:spAutoFit/>
          </a:bodyPr>
          <a:lstStyle/>
          <a:p>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입금 주소</a:t>
            </a:r>
            <a:r>
              <a:rPr lang="en-US" altLang="ko-KR" sz="1200" dirty="0">
                <a:solidFill>
                  <a:schemeClr val="bg1">
                    <a:lumMod val="85000"/>
                  </a:schemeClr>
                </a:solidFill>
                <a:latin typeface="Arial" panose="020B0604020202020204" pitchFamily="34" charset="0"/>
              </a:rPr>
              <a:t>)</a:t>
            </a:r>
          </a:p>
        </p:txBody>
      </p:sp>
      <p:sp>
        <p:nvSpPr>
          <p:cNvPr id="93" name="TextBox 92">
            <a:extLst>
              <a:ext uri="{FF2B5EF4-FFF2-40B4-BE49-F238E27FC236}">
                <a16:creationId xmlns:a16="http://schemas.microsoft.com/office/drawing/2014/main" id="{17A73439-BE97-4492-9C60-7AD1A2A044A5}"/>
              </a:ext>
            </a:extLst>
          </p:cNvPr>
          <p:cNvSpPr txBox="1"/>
          <p:nvPr/>
        </p:nvSpPr>
        <p:spPr>
          <a:xfrm>
            <a:off x="9071443" y="3008323"/>
            <a:ext cx="946093" cy="276999"/>
          </a:xfrm>
          <a:prstGeom prst="rect">
            <a:avLst/>
          </a:prstGeom>
          <a:noFill/>
        </p:spPr>
        <p:txBody>
          <a:bodyPr wrap="none" rtlCol="0">
            <a:spAutoFit/>
          </a:bodyPr>
          <a:lstStyle/>
          <a:p>
            <a:r>
              <a:rPr lang="en-US" altLang="ko-KR" sz="120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잔액 주소</a:t>
            </a:r>
            <a:r>
              <a:rPr lang="en-US" altLang="ko-KR" sz="1200" dirty="0">
                <a:solidFill>
                  <a:schemeClr val="bg1">
                    <a:lumMod val="85000"/>
                  </a:schemeClr>
                </a:solidFill>
                <a:latin typeface="Arial" panose="020B0604020202020204" pitchFamily="34" charset="0"/>
              </a:rPr>
              <a:t>)</a:t>
            </a:r>
          </a:p>
        </p:txBody>
      </p:sp>
      <p:sp>
        <p:nvSpPr>
          <p:cNvPr id="94" name="TextBox 93">
            <a:extLst>
              <a:ext uri="{FF2B5EF4-FFF2-40B4-BE49-F238E27FC236}">
                <a16:creationId xmlns:a16="http://schemas.microsoft.com/office/drawing/2014/main" id="{FF1D43A6-F8C9-487F-8680-6029D1FCA8A0}"/>
              </a:ext>
            </a:extLst>
          </p:cNvPr>
          <p:cNvSpPr txBox="1"/>
          <p:nvPr/>
        </p:nvSpPr>
        <p:spPr>
          <a:xfrm>
            <a:off x="6580943" y="4221439"/>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a:solidFill>
                  <a:srgbClr val="B99FFF"/>
                </a:solidFill>
                <a:latin typeface="Arial" panose="020B0604020202020204" pitchFamily="34" charset="0"/>
              </a:rPr>
              <a:t>이더리움</a:t>
            </a:r>
            <a:r>
              <a:rPr lang="en-US" altLang="ko-KR" sz="1200" dirty="0">
                <a:solidFill>
                  <a:schemeClr val="bg1">
                    <a:lumMod val="85000"/>
                  </a:schemeClr>
                </a:solidFill>
                <a:latin typeface="Arial" panose="020B0604020202020204" pitchFamily="34" charset="0"/>
              </a:rPr>
              <a:t>)</a:t>
            </a:r>
          </a:p>
        </p:txBody>
      </p:sp>
      <p:sp>
        <p:nvSpPr>
          <p:cNvPr id="95" name="TextBox 94">
            <a:extLst>
              <a:ext uri="{FF2B5EF4-FFF2-40B4-BE49-F238E27FC236}">
                <a16:creationId xmlns:a16="http://schemas.microsoft.com/office/drawing/2014/main" id="{85CBA3A0-4EA6-4EB6-90B5-D38B16A51E7D}"/>
              </a:ext>
            </a:extLst>
          </p:cNvPr>
          <p:cNvSpPr txBox="1"/>
          <p:nvPr/>
        </p:nvSpPr>
        <p:spPr>
          <a:xfrm>
            <a:off x="6494663" y="3113053"/>
            <a:ext cx="902811" cy="276999"/>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a:t>
            </a:r>
            <a:r>
              <a:rPr lang="ko-KR" altLang="en-US" sz="1200" dirty="0" err="1">
                <a:solidFill>
                  <a:srgbClr val="FFC700"/>
                </a:solidFill>
                <a:latin typeface="Arial" panose="020B0604020202020204" pitchFamily="34" charset="0"/>
              </a:rPr>
              <a:t>비트코인</a:t>
            </a:r>
            <a:r>
              <a:rPr lang="en-US" altLang="ko-KR" sz="1200" dirty="0">
                <a:solidFill>
                  <a:schemeClr val="bg1">
                    <a:lumMod val="85000"/>
                  </a:schemeClr>
                </a:solidFill>
                <a:latin typeface="Arial" panose="020B0604020202020204" pitchFamily="34" charset="0"/>
              </a:rPr>
              <a:t>)</a:t>
            </a:r>
          </a:p>
        </p:txBody>
      </p:sp>
    </p:spTree>
    <p:extLst>
      <p:ext uri="{BB962C8B-B14F-4D97-AF65-F5344CB8AC3E}">
        <p14:creationId xmlns:p14="http://schemas.microsoft.com/office/powerpoint/2010/main" val="141904143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스마트 계약 </a:t>
            </a:r>
            <a:r>
              <a:rPr lang="en-US" altLang="ko-KR" dirty="0"/>
              <a:t>(Smart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4" y="1579830"/>
            <a:ext cx="7083992"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75C76591-7B86-4347-975F-9492DC4197E9}"/>
              </a:ext>
            </a:extLst>
          </p:cNvPr>
          <p:cNvSpPr txBox="1"/>
          <p:nvPr/>
        </p:nvSpPr>
        <p:spPr>
          <a:xfrm>
            <a:off x="1942459" y="3691394"/>
            <a:ext cx="8307082" cy="707886"/>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블록체인 상에서 동작하는 프로그램</a:t>
            </a:r>
          </a:p>
        </p:txBody>
      </p:sp>
    </p:spTree>
    <p:extLst>
      <p:ext uri="{BB962C8B-B14F-4D97-AF65-F5344CB8AC3E}">
        <p14:creationId xmlns:p14="http://schemas.microsoft.com/office/powerpoint/2010/main" val="2179765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a:xfrm>
            <a:off x="241299" y="674860"/>
            <a:ext cx="11683999" cy="5922790"/>
          </a:xfrm>
        </p:spPr>
        <p:txBody>
          <a:bodyPr>
            <a:normAutofit/>
          </a:bodyPr>
          <a:lstStyle/>
          <a:p>
            <a:pPr marL="144000"/>
            <a:r>
              <a:rPr lang="ko-KR" altLang="en-US" dirty="0"/>
              <a:t>블록체인 상에서 동작하는 프로그램</a:t>
            </a:r>
            <a:endParaRPr lang="en-US" altLang="ko-KR" dirty="0"/>
          </a:p>
          <a:p>
            <a:pPr marL="144000"/>
            <a:r>
              <a:rPr lang="en-US" altLang="ko-KR" dirty="0"/>
              <a:t>1994</a:t>
            </a:r>
            <a:r>
              <a:rPr lang="ko-KR" altLang="en-US" dirty="0"/>
              <a:t>년 닉 재보</a:t>
            </a:r>
            <a:r>
              <a:rPr lang="en-US" altLang="ko-KR" dirty="0"/>
              <a:t>(Nick Szabo)</a:t>
            </a:r>
            <a:r>
              <a:rPr lang="ko-KR" altLang="en-US" dirty="0"/>
              <a:t>가</a:t>
            </a:r>
            <a:r>
              <a:rPr lang="en-US" altLang="ko-KR" dirty="0"/>
              <a:t> </a:t>
            </a:r>
            <a:r>
              <a:rPr lang="ko-KR" altLang="en-US" dirty="0"/>
              <a:t>처음 고안한 개념</a:t>
            </a:r>
            <a:endParaRPr lang="en-US" altLang="ko-KR" dirty="0"/>
          </a:p>
          <a:p>
            <a:pPr marL="504000" lvl="1"/>
            <a:r>
              <a:rPr lang="ko-KR" altLang="en-US" dirty="0">
                <a:solidFill>
                  <a:srgbClr val="00C8EB"/>
                </a:solidFill>
              </a:rPr>
              <a:t>계약에 필요한 요소를 코드를 통해 스스로 실행되게 하는 전산화된 거래 약속</a:t>
            </a:r>
            <a:r>
              <a:rPr lang="en-US" altLang="ko-KR" dirty="0">
                <a:solidFill>
                  <a:srgbClr val="00C8EB"/>
                </a:solidFill>
              </a:rPr>
              <a:t> </a:t>
            </a:r>
            <a:br>
              <a:rPr lang="en-US" altLang="ko-KR" dirty="0"/>
            </a:br>
            <a:r>
              <a:rPr lang="en-US" altLang="ko-KR" dirty="0"/>
              <a:t>    </a:t>
            </a:r>
            <a:r>
              <a:rPr lang="ko-KR" altLang="en-US" dirty="0"/>
              <a:t>일정한 조건이 충족되는 자동으로 계약이 실행</a:t>
            </a:r>
            <a:br>
              <a:rPr lang="en-US" altLang="ko-KR" dirty="0"/>
            </a:br>
            <a:r>
              <a:rPr lang="en-US" altLang="ko-KR" dirty="0"/>
              <a:t>    </a:t>
            </a:r>
            <a:r>
              <a:rPr lang="ko-KR" altLang="en-US" dirty="0"/>
              <a:t>예</a:t>
            </a:r>
            <a:r>
              <a:rPr lang="en-US" altLang="ko-KR" dirty="0"/>
              <a:t>) </a:t>
            </a:r>
            <a:r>
              <a:rPr lang="ko-KR" altLang="en-US" dirty="0"/>
              <a:t>자동 판매기 </a:t>
            </a:r>
            <a:r>
              <a:rPr lang="en-US" altLang="ko-KR" dirty="0"/>
              <a:t>: </a:t>
            </a:r>
            <a:r>
              <a:rPr lang="ko-KR" altLang="en-US" dirty="0"/>
              <a:t>미리 정해진 액수 이상의 돈을 투입 ➡ 자동으로 원하는 상품을 구매</a:t>
            </a:r>
            <a:endParaRPr lang="en-US" altLang="ko-KR" dirty="0"/>
          </a:p>
          <a:p>
            <a:pPr marL="504000" lvl="1"/>
            <a:endParaRPr lang="en-US" altLang="ko-KR" sz="900" dirty="0"/>
          </a:p>
          <a:p>
            <a:pPr marL="504000" lvl="1"/>
            <a:r>
              <a:rPr lang="ko-KR" altLang="en-US" dirty="0">
                <a:solidFill>
                  <a:srgbClr val="DBAC7D"/>
                </a:solidFill>
              </a:rPr>
              <a:t>계약 조건을 실행하는 </a:t>
            </a:r>
            <a:r>
              <a:rPr lang="ko-KR" altLang="en-US" dirty="0" err="1">
                <a:solidFill>
                  <a:srgbClr val="DBAC7D"/>
                </a:solidFill>
              </a:rPr>
              <a:t>컴퓨터화된</a:t>
            </a:r>
            <a:r>
              <a:rPr lang="ko-KR" altLang="en-US" dirty="0">
                <a:solidFill>
                  <a:srgbClr val="DBAC7D"/>
                </a:solidFill>
              </a:rPr>
              <a:t> 거래 프로토콜</a:t>
            </a:r>
            <a:r>
              <a:rPr lang="ko-KR" altLang="en-US" dirty="0"/>
              <a:t> </a:t>
            </a:r>
            <a:r>
              <a:rPr lang="en-US" altLang="ko-KR" sz="1400" dirty="0"/>
              <a:t>(</a:t>
            </a:r>
            <a:r>
              <a:rPr lang="en-US" altLang="ko-KR" sz="1400" dirty="0">
                <a:hlinkClick r:id="rId3"/>
              </a:rPr>
              <a:t>Smart Contracts</a:t>
            </a:r>
            <a:r>
              <a:rPr lang="en-US" altLang="ko-KR" sz="1400" dirty="0"/>
              <a:t>, 1994)</a:t>
            </a:r>
            <a:br>
              <a:rPr lang="en-US" altLang="ko-KR" sz="1400" dirty="0"/>
            </a:br>
            <a:r>
              <a:rPr lang="en-US" altLang="ko-KR" sz="1400" dirty="0"/>
              <a:t>a computerized transaction protocol that executes the terms of a contract</a:t>
            </a:r>
          </a:p>
          <a:p>
            <a:pPr marL="504000" lvl="1"/>
            <a:endParaRPr lang="en-US" altLang="ko-KR" sz="900" dirty="0"/>
          </a:p>
          <a:p>
            <a:pPr marL="504000" lvl="1"/>
            <a:r>
              <a:rPr lang="ko-KR" altLang="en-US" dirty="0">
                <a:solidFill>
                  <a:srgbClr val="DBAC7D"/>
                </a:solidFill>
              </a:rPr>
              <a:t>프로토콜을 포함하는 약속 집합</a:t>
            </a:r>
            <a:r>
              <a:rPr lang="en-US" altLang="ko-KR" dirty="0">
                <a:solidFill>
                  <a:srgbClr val="DBAC7D"/>
                </a:solidFill>
              </a:rPr>
              <a:t>, </a:t>
            </a:r>
            <a:r>
              <a:rPr lang="ko-KR" altLang="en-US" dirty="0">
                <a:solidFill>
                  <a:srgbClr val="DBAC7D"/>
                </a:solidFill>
              </a:rPr>
              <a:t>프로그램으로 구현된 계약은 종이 기반 계약보다 </a:t>
            </a:r>
            <a:r>
              <a:rPr lang="en-US" altLang="ko-KR" dirty="0">
                <a:solidFill>
                  <a:srgbClr val="FFC700"/>
                </a:solidFill>
              </a:rPr>
              <a:t>"</a:t>
            </a:r>
            <a:r>
              <a:rPr lang="ko-KR" altLang="en-US" dirty="0">
                <a:solidFill>
                  <a:srgbClr val="FFC700"/>
                </a:solidFill>
              </a:rPr>
              <a:t>스마트</a:t>
            </a:r>
            <a:r>
              <a:rPr lang="en-US" altLang="ko-KR" dirty="0">
                <a:solidFill>
                  <a:srgbClr val="FFC700"/>
                </a:solidFill>
              </a:rPr>
              <a:t>"</a:t>
            </a:r>
            <a:r>
              <a:rPr lang="en-US" altLang="ko-KR" dirty="0"/>
              <a:t> </a:t>
            </a:r>
            <a:r>
              <a:rPr lang="en-US" altLang="ko-KR" sz="1400" dirty="0"/>
              <a:t>(</a:t>
            </a:r>
            <a:r>
              <a:rPr lang="en-US" altLang="ko-KR" sz="1400" dirty="0">
                <a:hlinkClick r:id="rId4"/>
              </a:rPr>
              <a:t>Smart Contracts Glossary</a:t>
            </a:r>
            <a:r>
              <a:rPr lang="en-US" altLang="ko-KR" sz="1400" dirty="0"/>
              <a:t>, 1995)</a:t>
            </a:r>
            <a:br>
              <a:rPr lang="en-US" altLang="ko-KR" dirty="0"/>
            </a:br>
            <a:r>
              <a:rPr lang="en-US" altLang="ko-KR" sz="1400" dirty="0"/>
              <a:t>A set of promises, including protocols within which the parties perform on the other promises. The protocols are usually implemented with programs on a computer network, or in other forms of digital electronics, thus these contracts are "smarter" than their paper-based ancestors. No use of artificial intelligence is implied.</a:t>
            </a:r>
            <a:br>
              <a:rPr lang="en-US" altLang="ko-KR" sz="1400" dirty="0"/>
            </a:br>
            <a:r>
              <a:rPr lang="en-US" altLang="ko-KR" sz="1400" dirty="0"/>
              <a:t>Protocol: A sequence of messages between multiple agents.</a:t>
            </a:r>
            <a:br>
              <a:rPr lang="en-US" altLang="ko-KR" sz="1400" dirty="0"/>
            </a:br>
            <a:endParaRPr lang="en-US" altLang="ko-KR" sz="1400" dirty="0"/>
          </a:p>
          <a:p>
            <a:pPr marL="144000"/>
            <a:r>
              <a:rPr lang="ko-KR" altLang="en-US" dirty="0"/>
              <a:t>스마트 계약 </a:t>
            </a:r>
            <a:r>
              <a:rPr lang="ko-KR" altLang="en-US" dirty="0">
                <a:solidFill>
                  <a:srgbClr val="00C8EB"/>
                </a:solidFill>
              </a:rPr>
              <a:t>설계의 기본 원칙</a:t>
            </a:r>
            <a:r>
              <a:rPr lang="en-US" altLang="ko-KR" dirty="0"/>
              <a:t>(Some Basic Principals of Contract Design)</a:t>
            </a:r>
            <a:br>
              <a:rPr lang="en-US" altLang="ko-KR" dirty="0"/>
            </a:br>
            <a:r>
              <a:rPr lang="en-US" altLang="ko-KR" sz="1600" dirty="0"/>
              <a:t>(</a:t>
            </a:r>
            <a:r>
              <a:rPr lang="en-US" altLang="ko-KR" sz="1600" dirty="0">
                <a:hlinkClick r:id="rId5"/>
              </a:rPr>
              <a:t>Smart Contracts: Building Blocks for Digital Markets</a:t>
            </a:r>
            <a:r>
              <a:rPr lang="en-US" altLang="ko-KR" sz="1600" dirty="0"/>
              <a:t>, Nick Szabo, 1996)</a:t>
            </a:r>
          </a:p>
          <a:p>
            <a:pPr marL="504000" lvl="1"/>
            <a:r>
              <a:rPr lang="ko-KR" altLang="en-US" dirty="0">
                <a:solidFill>
                  <a:srgbClr val="DBAC7D"/>
                </a:solidFill>
              </a:rPr>
              <a:t>관측 가능성</a:t>
            </a:r>
            <a:r>
              <a:rPr lang="en-US" altLang="ko-KR" dirty="0"/>
              <a:t>(observability) : </a:t>
            </a:r>
            <a:r>
              <a:rPr lang="ko-KR" altLang="en-US" dirty="0"/>
              <a:t>서로의 계약 이행 가능성을 관찰하거나 성과를 입증할 수 있어야 한다</a:t>
            </a:r>
            <a:r>
              <a:rPr lang="en-US" altLang="ko-KR" dirty="0"/>
              <a:t>.</a:t>
            </a:r>
          </a:p>
          <a:p>
            <a:pPr marL="504000" lvl="1"/>
            <a:r>
              <a:rPr lang="ko-KR" altLang="en-US" dirty="0">
                <a:solidFill>
                  <a:srgbClr val="DBAC7D"/>
                </a:solidFill>
              </a:rPr>
              <a:t>검증 가능성</a:t>
            </a:r>
            <a:r>
              <a:rPr lang="en-US" altLang="ko-KR" dirty="0"/>
              <a:t>(verifiability) : </a:t>
            </a:r>
            <a:r>
              <a:rPr lang="ko-KR" altLang="en-US" dirty="0"/>
              <a:t>계약을 이행 또는 위반했을 때 이를 알 수 있어야 한다</a:t>
            </a:r>
            <a:r>
              <a:rPr lang="en-US" altLang="ko-KR" dirty="0"/>
              <a:t>.</a:t>
            </a:r>
          </a:p>
          <a:p>
            <a:pPr marL="504000" lvl="1"/>
            <a:r>
              <a:rPr lang="ko-KR" altLang="en-US" dirty="0">
                <a:solidFill>
                  <a:srgbClr val="DBAC7D"/>
                </a:solidFill>
              </a:rPr>
              <a:t>사생활 보호</a:t>
            </a:r>
            <a:r>
              <a:rPr lang="en-US" altLang="ko-KR" dirty="0"/>
              <a:t>(privacy) : </a:t>
            </a:r>
            <a:r>
              <a:rPr lang="ko-KR" altLang="en-US" dirty="0"/>
              <a:t>계약 내용은 계약에 관련된 당사자들에게만 알려져야 한다</a:t>
            </a:r>
            <a:r>
              <a:rPr lang="en-US" altLang="ko-KR" dirty="0"/>
              <a:t>.</a:t>
            </a:r>
          </a:p>
          <a:p>
            <a:pPr marL="504000" lvl="1"/>
            <a:r>
              <a:rPr lang="ko-KR" altLang="en-US" dirty="0">
                <a:solidFill>
                  <a:srgbClr val="DBAC7D"/>
                </a:solidFill>
              </a:rPr>
              <a:t>강제 가능성</a:t>
            </a:r>
            <a:r>
              <a:rPr lang="en-US" altLang="ko-KR" dirty="0"/>
              <a:t>(enforceability) : </a:t>
            </a:r>
            <a:r>
              <a:rPr lang="ko-KR" altLang="en-US" dirty="0"/>
              <a:t>계약을 강제로 이행할 수 있는 구속력이 있어야 한다</a:t>
            </a:r>
            <a:r>
              <a:rPr lang="en-US" altLang="ko-KR" dirty="0"/>
              <a:t>. </a:t>
            </a:r>
            <a:r>
              <a:rPr lang="ko-KR" altLang="en-US" dirty="0"/>
              <a:t>단</a:t>
            </a:r>
            <a:r>
              <a:rPr lang="en-US" altLang="ko-KR" dirty="0"/>
              <a:t>, </a:t>
            </a:r>
            <a:r>
              <a:rPr lang="ko-KR" altLang="en-US" dirty="0"/>
              <a:t>강제 가능성은 최소화해야 한다</a:t>
            </a:r>
            <a:r>
              <a:rPr lang="en-US" altLang="ko-KR" dirty="0"/>
              <a:t>.</a:t>
            </a:r>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en-US" altLang="ko-KR" dirty="0"/>
              <a:t>Smart Contract (</a:t>
            </a:r>
            <a:r>
              <a:rPr lang="ko-KR" altLang="en-US" dirty="0"/>
              <a:t>스마트 계약</a:t>
            </a:r>
            <a:r>
              <a:rPr lang="en-US" altLang="ko-KR" dirty="0"/>
              <a: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B3B2BC7-66CD-41CC-8C5D-54A75D77B262}"/>
              </a:ext>
            </a:extLst>
          </p:cNvPr>
          <p:cNvSpPr>
            <a:spLocks noGrp="1"/>
          </p:cNvSpPr>
          <p:nvPr>
            <p:ph type="title"/>
          </p:nvPr>
        </p:nvSpPr>
        <p:spPr/>
        <p:txBody>
          <a:bodyPr/>
          <a:lstStyle/>
          <a:p>
            <a:endParaRPr lang="ko-KR" altLang="en-US"/>
          </a:p>
        </p:txBody>
      </p:sp>
      <p:sp>
        <p:nvSpPr>
          <p:cNvPr id="4" name="TextBox 3">
            <a:extLst>
              <a:ext uri="{FF2B5EF4-FFF2-40B4-BE49-F238E27FC236}">
                <a16:creationId xmlns:a16="http://schemas.microsoft.com/office/drawing/2014/main" id="{289AA144-5406-4A9E-8738-8EA881D61328}"/>
              </a:ext>
            </a:extLst>
          </p:cNvPr>
          <p:cNvSpPr txBox="1"/>
          <p:nvPr/>
        </p:nvSpPr>
        <p:spPr>
          <a:xfrm>
            <a:off x="1916079" y="1391048"/>
            <a:ext cx="2600392" cy="147732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e-</a:t>
            </a:r>
            <a:r>
              <a:rPr lang="en-US" altLang="ko-KR" sz="3000" dirty="0" err="1">
                <a:solidFill>
                  <a:schemeClr val="bg1">
                    <a:lumMod val="85000"/>
                  </a:schemeClr>
                </a:solidFill>
                <a:latin typeface="Arial" panose="020B0604020202020204" pitchFamily="34" charset="0"/>
              </a:rPr>
              <a:t>Chash</a:t>
            </a:r>
            <a:endParaRPr lang="en-US" altLang="ko-KR" sz="3000" dirty="0">
              <a:solidFill>
                <a:schemeClr val="bg1">
                  <a:lumMod val="85000"/>
                </a:schemeClr>
              </a:solidFill>
              <a:latin typeface="Arial" panose="020B0604020202020204" pitchFamily="34" charset="0"/>
            </a:endParaRPr>
          </a:p>
          <a:p>
            <a:pPr algn="ct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데이비드 </a:t>
            </a:r>
            <a:r>
              <a:rPr lang="ko-KR" altLang="en-US" sz="3000" dirty="0" err="1">
                <a:solidFill>
                  <a:schemeClr val="bg1">
                    <a:lumMod val="85000"/>
                  </a:schemeClr>
                </a:solidFill>
                <a:latin typeface="Arial" panose="020B0604020202020204" pitchFamily="34" charset="0"/>
              </a:rPr>
              <a:t>차움</a:t>
            </a:r>
            <a:endParaRPr lang="en-US" altLang="ko-KR" sz="3000" dirty="0">
              <a:solidFill>
                <a:schemeClr val="bg1">
                  <a:lumMod val="85000"/>
                </a:schemeClr>
              </a:solidFill>
              <a:latin typeface="Arial" panose="020B0604020202020204" pitchFamily="34" charset="0"/>
            </a:endParaRPr>
          </a:p>
        </p:txBody>
      </p:sp>
      <p:sp>
        <p:nvSpPr>
          <p:cNvPr id="5" name="TextBox 4">
            <a:extLst>
              <a:ext uri="{FF2B5EF4-FFF2-40B4-BE49-F238E27FC236}">
                <a16:creationId xmlns:a16="http://schemas.microsoft.com/office/drawing/2014/main" id="{5578F228-334E-4899-97DC-E777271A7355}"/>
              </a:ext>
            </a:extLst>
          </p:cNvPr>
          <p:cNvSpPr txBox="1"/>
          <p:nvPr/>
        </p:nvSpPr>
        <p:spPr>
          <a:xfrm>
            <a:off x="1257243" y="3030342"/>
            <a:ext cx="3918060"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사토시</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나카모토</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(Satoshi Nakamoto)</a:t>
            </a:r>
            <a:endParaRPr lang="ko-KR" altLang="en-US" sz="30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70417257-15BA-4231-8484-52A7C55060F6}"/>
              </a:ext>
            </a:extLst>
          </p:cNvPr>
          <p:cNvSpPr txBox="1"/>
          <p:nvPr/>
        </p:nvSpPr>
        <p:spPr>
          <a:xfrm>
            <a:off x="1513724" y="4669636"/>
            <a:ext cx="3405099"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비탈릭</a:t>
            </a:r>
            <a:r>
              <a:rPr lang="ko-KR" altLang="en-US" sz="4000" dirty="0">
                <a:solidFill>
                  <a:schemeClr val="bg1">
                    <a:lumMod val="85000"/>
                  </a:schemeClr>
                </a:solidFill>
                <a:latin typeface="Arial" panose="020B0604020202020204" pitchFamily="34" charset="0"/>
              </a:rPr>
              <a:t> </a:t>
            </a:r>
            <a:r>
              <a:rPr lang="ko-KR" altLang="en-US" sz="4000" dirty="0" err="1">
                <a:solidFill>
                  <a:schemeClr val="bg1">
                    <a:lumMod val="85000"/>
                  </a:schemeClr>
                </a:solidFill>
                <a:latin typeface="Arial" panose="020B0604020202020204" pitchFamily="34" charset="0"/>
              </a:rPr>
              <a:t>부테린</a:t>
            </a:r>
            <a:endParaRPr lang="en-US" altLang="ko-KR" sz="4000" dirty="0">
              <a:solidFill>
                <a:schemeClr val="bg1">
                  <a:lumMod val="85000"/>
                </a:schemeClr>
              </a:solidFill>
              <a:latin typeface="Arial" panose="020B0604020202020204" pitchFamily="34" charset="0"/>
            </a:endParaRPr>
          </a:p>
          <a:p>
            <a:pPr algn="ctr"/>
            <a:r>
              <a:rPr lang="en-US" altLang="ko-KR" sz="3000" dirty="0">
                <a:solidFill>
                  <a:schemeClr val="bg1">
                    <a:lumMod val="85000"/>
                  </a:schemeClr>
                </a:solidFill>
                <a:latin typeface="Arial" panose="020B0604020202020204" pitchFamily="34" charset="0"/>
              </a:rPr>
              <a:t>(</a:t>
            </a:r>
            <a:r>
              <a:rPr lang="en-US" altLang="ko-KR" sz="3000" dirty="0" err="1">
                <a:solidFill>
                  <a:schemeClr val="bg1">
                    <a:lumMod val="85000"/>
                  </a:schemeClr>
                </a:solidFill>
                <a:latin typeface="Arial" panose="020B0604020202020204" pitchFamily="34" charset="0"/>
              </a:rPr>
              <a:t>Vitalik</a:t>
            </a:r>
            <a:r>
              <a:rPr lang="en-US" altLang="ko-KR" sz="3000" dirty="0">
                <a:solidFill>
                  <a:schemeClr val="bg1">
                    <a:lumMod val="85000"/>
                  </a:schemeClr>
                </a:solidFill>
                <a:latin typeface="Arial" panose="020B0604020202020204" pitchFamily="34" charset="0"/>
              </a:rPr>
              <a:t> </a:t>
            </a:r>
            <a:r>
              <a:rPr lang="en-US" altLang="ko-KR" sz="3000" dirty="0" err="1">
                <a:solidFill>
                  <a:schemeClr val="bg1">
                    <a:lumMod val="85000"/>
                  </a:schemeClr>
                </a:solidFill>
                <a:latin typeface="Arial" panose="020B0604020202020204" pitchFamily="34" charset="0"/>
              </a:rPr>
              <a:t>Buterin</a:t>
            </a:r>
            <a:r>
              <a:rPr lang="en-US" altLang="ko-KR" sz="3000" dirty="0">
                <a:solidFill>
                  <a:schemeClr val="bg1">
                    <a:lumMod val="85000"/>
                  </a:schemeClr>
                </a:solidFill>
                <a:latin typeface="Arial" panose="020B0604020202020204" pitchFamily="34" charset="0"/>
              </a:rPr>
              <a:t>)</a:t>
            </a:r>
            <a:endParaRPr lang="ko-KR" altLang="en-US" sz="30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59C1A65E-F664-4FCF-89C1-1764D2D2A65B}"/>
              </a:ext>
            </a:extLst>
          </p:cNvPr>
          <p:cNvSpPr txBox="1"/>
          <p:nvPr/>
        </p:nvSpPr>
        <p:spPr>
          <a:xfrm>
            <a:off x="7057944" y="1391048"/>
            <a:ext cx="3863557"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비트골드 </a:t>
            </a:r>
            <a:r>
              <a:rPr lang="en-US" altLang="ko-KR" sz="4000" dirty="0">
                <a:solidFill>
                  <a:schemeClr val="bg1">
                    <a:lumMod val="85000"/>
                  </a:schemeClr>
                </a:solidFill>
                <a:latin typeface="Arial" panose="020B0604020202020204" pitchFamily="34" charset="0"/>
              </a:rPr>
              <a:t>(1998)</a:t>
            </a:r>
          </a:p>
          <a:p>
            <a:pPr algn="ctr"/>
            <a:r>
              <a:rPr lang="ko-KR" altLang="en-US" sz="3000" dirty="0" err="1">
                <a:solidFill>
                  <a:schemeClr val="bg1">
                    <a:lumMod val="85000"/>
                  </a:schemeClr>
                </a:solidFill>
                <a:latin typeface="Arial" panose="020B0604020202020204" pitchFamily="34" charset="0"/>
              </a:rPr>
              <a:t>미구현</a:t>
            </a:r>
            <a:endParaRPr lang="en-US" altLang="ko-KR" sz="3000"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E1DAF449-8727-43F0-BF43-9473A2967C8F}"/>
              </a:ext>
            </a:extLst>
          </p:cNvPr>
          <p:cNvSpPr txBox="1"/>
          <p:nvPr/>
        </p:nvSpPr>
        <p:spPr>
          <a:xfrm>
            <a:off x="7057943" y="3030342"/>
            <a:ext cx="3863558" cy="1169551"/>
          </a:xfrm>
          <a:prstGeom prst="rect">
            <a:avLst/>
          </a:prstGeom>
          <a:noFill/>
        </p:spPr>
        <p:txBody>
          <a:bodyPr wrap="none" rtlCol="0">
            <a:spAutoFit/>
          </a:bodyPr>
          <a:lstStyle/>
          <a:p>
            <a:pPr algn="ctr"/>
            <a:r>
              <a:rPr lang="ko-KR" altLang="en-US" sz="4000" dirty="0" err="1">
                <a:solidFill>
                  <a:schemeClr val="bg1">
                    <a:lumMod val="85000"/>
                  </a:schemeClr>
                </a:solidFill>
                <a:latin typeface="Arial" panose="020B0604020202020204" pitchFamily="34" charset="0"/>
              </a:rPr>
              <a:t>비트코인</a:t>
            </a:r>
            <a:r>
              <a:rPr lang="ko-KR" altLang="en-US" sz="4000" dirty="0">
                <a:solidFill>
                  <a:schemeClr val="bg1">
                    <a:lumMod val="85000"/>
                  </a:schemeClr>
                </a:solidFill>
                <a:latin typeface="Arial" panose="020B0604020202020204" pitchFamily="34" charset="0"/>
              </a:rPr>
              <a:t> </a:t>
            </a:r>
            <a:r>
              <a:rPr lang="en-US" altLang="ko-KR" sz="4000" dirty="0">
                <a:solidFill>
                  <a:schemeClr val="bg1">
                    <a:lumMod val="85000"/>
                  </a:schemeClr>
                </a:solidFill>
                <a:latin typeface="Arial" panose="020B0604020202020204" pitchFamily="34" charset="0"/>
              </a:rPr>
              <a:t>(2009)</a:t>
            </a:r>
            <a:br>
              <a:rPr lang="en-US" altLang="ko-KR" sz="4000" dirty="0">
                <a:solidFill>
                  <a:schemeClr val="bg1">
                    <a:lumMod val="85000"/>
                  </a:schemeClr>
                </a:solidFill>
                <a:latin typeface="Arial" panose="020B0604020202020204" pitchFamily="34" charset="0"/>
              </a:rPr>
            </a:br>
            <a:r>
              <a:rPr lang="ko-KR" altLang="en-US" sz="3000" dirty="0" err="1">
                <a:solidFill>
                  <a:schemeClr val="bg1">
                    <a:lumMod val="85000"/>
                  </a:schemeClr>
                </a:solidFill>
                <a:latin typeface="Arial" panose="020B0604020202020204" pitchFamily="34" charset="0"/>
              </a:rPr>
              <a:t>비트코인</a:t>
            </a:r>
            <a:r>
              <a:rPr lang="ko-KR" altLang="en-US" sz="3000" dirty="0">
                <a:solidFill>
                  <a:schemeClr val="bg1">
                    <a:lumMod val="85000"/>
                  </a:schemeClr>
                </a:solidFill>
                <a:latin typeface="Arial" panose="020B0604020202020204" pitchFamily="34" charset="0"/>
              </a:rPr>
              <a:t> 스크립트</a:t>
            </a:r>
          </a:p>
        </p:txBody>
      </p:sp>
      <p:sp>
        <p:nvSpPr>
          <p:cNvPr id="9" name="TextBox 8">
            <a:extLst>
              <a:ext uri="{FF2B5EF4-FFF2-40B4-BE49-F238E27FC236}">
                <a16:creationId xmlns:a16="http://schemas.microsoft.com/office/drawing/2014/main" id="{7947906B-15EC-48B2-ADF5-02F1361A59DE}"/>
              </a:ext>
            </a:extLst>
          </p:cNvPr>
          <p:cNvSpPr txBox="1"/>
          <p:nvPr/>
        </p:nvSpPr>
        <p:spPr>
          <a:xfrm>
            <a:off x="7057943" y="4669636"/>
            <a:ext cx="3863558" cy="1169551"/>
          </a:xfrm>
          <a:prstGeom prst="rect">
            <a:avLst/>
          </a:prstGeom>
          <a:noFill/>
        </p:spPr>
        <p:txBody>
          <a:bodyPr wrap="none" rtlCol="0">
            <a:spAutoFit/>
          </a:bodyPr>
          <a:lstStyle/>
          <a:p>
            <a:pPr algn="ctr"/>
            <a:r>
              <a:rPr lang="ko-KR" altLang="en-US" sz="4000" dirty="0">
                <a:solidFill>
                  <a:schemeClr val="bg1">
                    <a:lumMod val="85000"/>
                  </a:schemeClr>
                </a:solidFill>
                <a:latin typeface="Arial" panose="020B0604020202020204" pitchFamily="34" charset="0"/>
              </a:rPr>
              <a:t>이더리움 </a:t>
            </a:r>
            <a:r>
              <a:rPr lang="en-US" altLang="ko-KR" sz="4000" dirty="0">
                <a:solidFill>
                  <a:schemeClr val="bg1">
                    <a:lumMod val="85000"/>
                  </a:schemeClr>
                </a:solidFill>
                <a:latin typeface="Arial" panose="020B0604020202020204" pitchFamily="34" charset="0"/>
              </a:rPr>
              <a:t>(2015)</a:t>
            </a:r>
            <a:br>
              <a:rPr lang="en-US" altLang="ko-KR" sz="4000" dirty="0">
                <a:solidFill>
                  <a:schemeClr val="bg1">
                    <a:lumMod val="85000"/>
                  </a:schemeClr>
                </a:solidFill>
                <a:latin typeface="Arial" panose="020B0604020202020204" pitchFamily="34" charset="0"/>
              </a:rPr>
            </a:br>
            <a:r>
              <a:rPr lang="ko-KR" altLang="en-US" sz="3000" dirty="0">
                <a:solidFill>
                  <a:schemeClr val="bg1">
                    <a:lumMod val="85000"/>
                  </a:schemeClr>
                </a:solidFill>
                <a:latin typeface="Arial" panose="020B0604020202020204" pitchFamily="34" charset="0"/>
              </a:rPr>
              <a:t>스마트 </a:t>
            </a:r>
            <a:r>
              <a:rPr lang="ko-KR" altLang="en-US" sz="3000" dirty="0" err="1">
                <a:solidFill>
                  <a:schemeClr val="bg1">
                    <a:lumMod val="85000"/>
                  </a:schemeClr>
                </a:solidFill>
                <a:latin typeface="Arial" panose="020B0604020202020204" pitchFamily="34" charset="0"/>
              </a:rPr>
              <a:t>컨트랙트</a:t>
            </a:r>
            <a:endParaRPr lang="ko-KR" altLang="en-US" sz="3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04726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97AEE28-ED36-4DA5-9F8E-2154CBBADD08}"/>
              </a:ext>
            </a:extLst>
          </p:cNvPr>
          <p:cNvSpPr>
            <a:spLocks noGrp="1"/>
          </p:cNvSpPr>
          <p:nvPr>
            <p:ph idx="1"/>
          </p:nvPr>
        </p:nvSpPr>
        <p:spPr>
          <a:xfrm>
            <a:off x="241299" y="674859"/>
            <a:ext cx="11683999" cy="6183141"/>
          </a:xfrm>
        </p:spPr>
        <p:txBody>
          <a:bodyPr>
            <a:normAutofit/>
          </a:bodyPr>
          <a:lstStyle/>
          <a:p>
            <a:pPr indent="0">
              <a:buNone/>
            </a:pP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B0F0"/>
                </a:solidFill>
              </a:rPr>
              <a:t>가장 중요 합니다</a:t>
            </a:r>
            <a:r>
              <a:rPr lang="en-US" altLang="ko-KR" dirty="0">
                <a:solidFill>
                  <a:srgbClr val="00B0F0"/>
                </a:solidFill>
              </a:rPr>
              <a:t>.</a:t>
            </a:r>
            <a:r>
              <a:rPr lang="en-US" altLang="ko-KR" dirty="0"/>
              <a:t> </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EF296B"/>
                </a:solidFill>
              </a:rPr>
              <a:t>두 번째로 중요합니다</a:t>
            </a:r>
            <a:r>
              <a:rPr lang="en-US" altLang="ko-KR" dirty="0">
                <a:solidFill>
                  <a:srgbClr val="EF296B"/>
                </a:solidFill>
              </a:rPr>
              <a:t>.</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DBAC7D"/>
                </a:solidFill>
              </a:rPr>
              <a:t>여기에 집중해 주세요</a:t>
            </a:r>
            <a:r>
              <a:rPr lang="en-US" altLang="ko-KR" dirty="0">
                <a:solidFill>
                  <a:srgbClr val="DBAC7D"/>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t>이 내용도 중요하나 지금 이 시간에는 아닙니다</a:t>
            </a:r>
            <a:r>
              <a:rPr lang="en-US" altLang="ko-KR" dirty="0"/>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FFC700"/>
                </a:solidFill>
              </a:rPr>
              <a:t>여기에 집중해 주세요</a:t>
            </a:r>
            <a:r>
              <a:rPr lang="en-US" altLang="ko-KR" dirty="0">
                <a:solidFill>
                  <a:srgbClr val="FFC700"/>
                </a:solidFill>
              </a:rPr>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 </a:t>
            </a:r>
            <a:r>
              <a:rPr lang="ko-KR" altLang="en-US" dirty="0">
                <a:solidFill>
                  <a:srgbClr val="00D35A"/>
                </a:solidFill>
              </a:rPr>
              <a:t>여기에 집중해 주세요</a:t>
            </a:r>
            <a:r>
              <a:rPr lang="en-US" altLang="ko-KR" dirty="0">
                <a:solidFill>
                  <a:srgbClr val="00D35A"/>
                </a:solidFill>
              </a:rPr>
              <a:t>.</a:t>
            </a:r>
            <a:r>
              <a:rPr lang="en-US" altLang="ko-KR" dirty="0">
                <a:solidFill>
                  <a:srgbClr val="FFC700"/>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 이 내용도 중요하나 지금 이 시간에는 아닙니다</a:t>
            </a:r>
            <a:r>
              <a:rPr lang="en-US" altLang="ko-KR" dirty="0"/>
              <a:t>. </a:t>
            </a:r>
            <a:r>
              <a:rPr lang="ko-KR" altLang="en-US" dirty="0">
                <a:solidFill>
                  <a:srgbClr val="B99FFF"/>
                </a:solidFill>
              </a:rPr>
              <a:t>여기에 집중해 주세요</a:t>
            </a:r>
            <a:r>
              <a:rPr lang="en-US" altLang="ko-KR" dirty="0">
                <a:solidFill>
                  <a:srgbClr val="B99FFF"/>
                </a:solidFill>
              </a:rPr>
              <a:t>. </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r>
              <a:rPr lang="ko-KR" altLang="en-US" dirty="0"/>
              <a:t>이 내용도 중요하나 지금 이 시간에는 아닙니다</a:t>
            </a:r>
            <a:r>
              <a:rPr lang="en-US" altLang="ko-KR" dirty="0"/>
              <a:t>.</a:t>
            </a:r>
            <a:endParaRPr lang="ko-KR" altLang="en-US" dirty="0"/>
          </a:p>
        </p:txBody>
      </p:sp>
      <p:sp>
        <p:nvSpPr>
          <p:cNvPr id="3" name="제목 2">
            <a:extLst>
              <a:ext uri="{FF2B5EF4-FFF2-40B4-BE49-F238E27FC236}">
                <a16:creationId xmlns:a16="http://schemas.microsoft.com/office/drawing/2014/main" id="{DBBEA93E-FB50-4FE6-BB2D-DC6A4E2E9B5D}"/>
              </a:ext>
            </a:extLst>
          </p:cNvPr>
          <p:cNvSpPr>
            <a:spLocks noGrp="1"/>
          </p:cNvSpPr>
          <p:nvPr>
            <p:ph type="title"/>
          </p:nvPr>
        </p:nvSpPr>
        <p:spPr/>
        <p:txBody>
          <a:bodyPr/>
          <a:lstStyle/>
          <a:p>
            <a:r>
              <a:rPr lang="ko-KR" altLang="en-US" dirty="0"/>
              <a:t>발표 자료 보는 </a:t>
            </a:r>
            <a:r>
              <a:rPr lang="ko-KR" altLang="en-US" dirty="0" err="1"/>
              <a:t>방버</a:t>
            </a:r>
            <a:endParaRPr lang="ko-KR" altLang="en-US" dirty="0"/>
          </a:p>
        </p:txBody>
      </p:sp>
    </p:spTree>
    <p:extLst>
      <p:ext uri="{BB962C8B-B14F-4D97-AF65-F5344CB8AC3E}">
        <p14:creationId xmlns:p14="http://schemas.microsoft.com/office/powerpoint/2010/main" val="415800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dirty="0">
                <a:solidFill>
                  <a:srgbClr val="00C8EB"/>
                </a:solidFill>
              </a:rPr>
              <a:t>SHA-256</a:t>
            </a:r>
            <a:r>
              <a:rPr lang="en-US" altLang="ko-KR" sz="1500" dirty="0"/>
              <a:t>, SHA-384, SHA-512</a:t>
            </a:r>
          </a:p>
          <a:p>
            <a:pPr lvl="1"/>
            <a:r>
              <a:rPr lang="ko-KR" altLang="en-US" sz="1500" dirty="0" err="1">
                <a:solidFill>
                  <a:srgbClr val="F7931A"/>
                </a:solidFill>
              </a:rPr>
              <a:t>비트코인</a:t>
            </a:r>
            <a:r>
              <a:rPr lang="ko-KR" altLang="en-US" sz="1500" dirty="0">
                <a:solidFill>
                  <a:srgbClr val="F7931A"/>
                </a:solidFill>
              </a:rPr>
              <a:t> </a:t>
            </a:r>
            <a:r>
              <a:rPr lang="en-US" altLang="ko-KR" sz="1500"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dirty="0" err="1">
                <a:solidFill>
                  <a:srgbClr val="B99FFF"/>
                </a:solidFill>
              </a:rPr>
              <a:t>이더리움</a:t>
            </a:r>
            <a:r>
              <a:rPr lang="ko-KR" altLang="en-US" sz="1500" dirty="0">
                <a:solidFill>
                  <a:srgbClr val="B99FFF"/>
                </a:solidFill>
              </a:rPr>
              <a:t> </a:t>
            </a:r>
            <a:r>
              <a:rPr lang="en-US" altLang="ko-KR" sz="1500" dirty="0">
                <a:solidFill>
                  <a:srgbClr val="B99FFF"/>
                </a:solidFill>
              </a:rPr>
              <a:t>: keccak256(message)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AFA9BC-313C-4DB8-9941-A31BABBE780B}"/>
              </a:ext>
            </a:extLst>
          </p:cNvPr>
          <p:cNvSpPr>
            <a:spLocks noGrp="1"/>
          </p:cNvSpPr>
          <p:nvPr>
            <p:ph idx="1"/>
          </p:nvPr>
        </p:nvSpPr>
        <p:spPr>
          <a:xfrm>
            <a:off x="241299" y="674860"/>
            <a:ext cx="11683999" cy="478079"/>
          </a:xfrm>
        </p:spPr>
        <p:txBody>
          <a:bodyPr/>
          <a:lstStyle/>
          <a:p>
            <a:pPr indent="0">
              <a:buNone/>
            </a:pPr>
            <a:r>
              <a:rPr lang="en-US" altLang="ko-KR" dirty="0"/>
              <a:t>2 + 3 </a:t>
            </a:r>
            <a:r>
              <a:rPr lang="ko-KR" altLang="en-US" dirty="0"/>
              <a:t>을 컴퓨터가 계산하는 방법</a:t>
            </a:r>
            <a:r>
              <a:rPr lang="en-US" altLang="ko-KR" dirty="0"/>
              <a:t>?</a:t>
            </a:r>
            <a:endParaRPr lang="ko-KR" altLang="en-US" dirty="0"/>
          </a:p>
        </p:txBody>
      </p:sp>
      <p:sp>
        <p:nvSpPr>
          <p:cNvPr id="3" name="제목 2">
            <a:extLst>
              <a:ext uri="{FF2B5EF4-FFF2-40B4-BE49-F238E27FC236}">
                <a16:creationId xmlns:a16="http://schemas.microsoft.com/office/drawing/2014/main" id="{A7C3A316-043C-40C9-AE25-BDF44BCA7829}"/>
              </a:ext>
            </a:extLst>
          </p:cNvPr>
          <p:cNvSpPr>
            <a:spLocks noGrp="1"/>
          </p:cNvSpPr>
          <p:nvPr>
            <p:ph type="title"/>
          </p:nvPr>
        </p:nvSpPr>
        <p:spPr/>
        <p:txBody>
          <a:bodyPr/>
          <a:lstStyle/>
          <a:p>
            <a:r>
              <a:rPr lang="en-US" altLang="ko-KR" dirty="0"/>
              <a:t>Smart Contract [ Stack Machine ]</a:t>
            </a:r>
            <a:endParaRPr lang="ko-KR" altLang="en-US" dirty="0"/>
          </a:p>
        </p:txBody>
      </p:sp>
      <p:sp>
        <p:nvSpPr>
          <p:cNvPr id="4" name="내용 개체 틀 1">
            <a:extLst>
              <a:ext uri="{FF2B5EF4-FFF2-40B4-BE49-F238E27FC236}">
                <a16:creationId xmlns:a16="http://schemas.microsoft.com/office/drawing/2014/main" id="{0EFA9AF5-3ECC-43D8-8D21-81B3C3A34DE5}"/>
              </a:ext>
            </a:extLst>
          </p:cNvPr>
          <p:cNvSpPr txBox="1">
            <a:spLocks/>
          </p:cNvSpPr>
          <p:nvPr/>
        </p:nvSpPr>
        <p:spPr>
          <a:xfrm>
            <a:off x="241299" y="1781356"/>
            <a:ext cx="5854701" cy="917156"/>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Stack</a:t>
            </a:r>
            <a:r>
              <a:rPr lang="ko-KR" altLang="en-US" dirty="0"/>
              <a:t> </a:t>
            </a:r>
            <a:r>
              <a:rPr lang="en-US" altLang="ko-KR" dirty="0"/>
              <a:t>Machine</a:t>
            </a:r>
            <a:r>
              <a:rPr lang="ko-KR" altLang="en-US" dirty="0"/>
              <a:t>을 이용하는 방법</a:t>
            </a:r>
            <a:endParaRPr lang="en-US" altLang="ko-KR" dirty="0"/>
          </a:p>
          <a:p>
            <a:pPr marL="285750" indent="-285750"/>
            <a:r>
              <a:rPr lang="en-US" altLang="ko-KR" dirty="0"/>
              <a:t>Stack (LIFO : Last-in First-out) : Push(), Pop()</a:t>
            </a:r>
          </a:p>
        </p:txBody>
      </p:sp>
      <p:sp>
        <p:nvSpPr>
          <p:cNvPr id="5" name="내용 개체 틀 1">
            <a:extLst>
              <a:ext uri="{FF2B5EF4-FFF2-40B4-BE49-F238E27FC236}">
                <a16:creationId xmlns:a16="http://schemas.microsoft.com/office/drawing/2014/main" id="{DF4E2A0B-4785-464D-BF6E-B153F7D7B0F0}"/>
              </a:ext>
            </a:extLst>
          </p:cNvPr>
          <p:cNvSpPr txBox="1">
            <a:spLocks/>
          </p:cNvSpPr>
          <p:nvPr/>
        </p:nvSpPr>
        <p:spPr>
          <a:xfrm>
            <a:off x="6096000" y="2239935"/>
            <a:ext cx="6008914" cy="140208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ko-KR" dirty="0"/>
              <a:t>2 </a:t>
            </a:r>
            <a:r>
              <a:rPr lang="en-US" altLang="ko-KR" dirty="0">
                <a:solidFill>
                  <a:srgbClr val="00C8EB"/>
                </a:solidFill>
              </a:rPr>
              <a:t>+</a:t>
            </a:r>
            <a:r>
              <a:rPr lang="en-US" altLang="ko-KR" dirty="0"/>
              <a:t> 3 : </a:t>
            </a:r>
            <a:r>
              <a:rPr lang="ko-KR" altLang="en-US" dirty="0" err="1"/>
              <a:t>중위법</a:t>
            </a:r>
            <a:r>
              <a:rPr lang="ko-KR" altLang="en-US" dirty="0"/>
              <a:t> ➡ </a:t>
            </a:r>
            <a:r>
              <a:rPr lang="en-US" altLang="ko-KR" dirty="0"/>
              <a:t>2 3 </a:t>
            </a:r>
            <a:r>
              <a:rPr lang="en-US" altLang="ko-KR" dirty="0">
                <a:solidFill>
                  <a:srgbClr val="00C8EB"/>
                </a:solidFill>
              </a:rPr>
              <a:t>+</a:t>
            </a:r>
            <a:r>
              <a:rPr lang="en-US" altLang="ko-KR" dirty="0"/>
              <a:t> : </a:t>
            </a:r>
            <a:r>
              <a:rPr lang="ko-KR" altLang="en-US" dirty="0" err="1"/>
              <a:t>후위법</a:t>
            </a:r>
            <a:endParaRPr lang="en-US" altLang="ko-KR" dirty="0"/>
          </a:p>
          <a:p>
            <a:pPr marL="285750" indent="-285750"/>
            <a:r>
              <a:rPr lang="en-US" altLang="ko-KR" dirty="0"/>
              <a:t>PUSH 2</a:t>
            </a:r>
            <a:br>
              <a:rPr lang="en-US" altLang="ko-KR" dirty="0"/>
            </a:br>
            <a:r>
              <a:rPr lang="en-US" altLang="ko-KR" dirty="0"/>
              <a:t>PUSH 3</a:t>
            </a:r>
            <a:br>
              <a:rPr lang="en-US" altLang="ko-KR" dirty="0"/>
            </a:br>
            <a:r>
              <a:rPr lang="en-US" altLang="ko-KR" dirty="0">
                <a:solidFill>
                  <a:srgbClr val="00C8EB"/>
                </a:solidFill>
              </a:rPr>
              <a:t>ADD</a:t>
            </a:r>
          </a:p>
        </p:txBody>
      </p:sp>
      <p:grpSp>
        <p:nvGrpSpPr>
          <p:cNvPr id="14" name="그룹 13">
            <a:extLst>
              <a:ext uri="{FF2B5EF4-FFF2-40B4-BE49-F238E27FC236}">
                <a16:creationId xmlns:a16="http://schemas.microsoft.com/office/drawing/2014/main" id="{3B50B59E-ACA3-4695-8682-1C46BBE6B534}"/>
              </a:ext>
            </a:extLst>
          </p:cNvPr>
          <p:cNvGrpSpPr/>
          <p:nvPr/>
        </p:nvGrpSpPr>
        <p:grpSpPr>
          <a:xfrm>
            <a:off x="1140458" y="4712282"/>
            <a:ext cx="876206" cy="1080000"/>
            <a:chOff x="723331" y="3681413"/>
            <a:chExt cx="876206" cy="1080000"/>
          </a:xfrm>
        </p:grpSpPr>
        <p:cxnSp>
          <p:nvCxnSpPr>
            <p:cNvPr id="8" name="직선 연결선 7">
              <a:extLst>
                <a:ext uri="{FF2B5EF4-FFF2-40B4-BE49-F238E27FC236}">
                  <a16:creationId xmlns:a16="http://schemas.microsoft.com/office/drawing/2014/main" id="{87A9C063-CA07-402F-8DD5-62F87F2CDA87}"/>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7CA8DA-60FD-4948-887F-285FAA75518D}"/>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7958F41F-013D-4016-BCBA-10600CE212E6}"/>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6" name="그룹 35">
            <a:extLst>
              <a:ext uri="{FF2B5EF4-FFF2-40B4-BE49-F238E27FC236}">
                <a16:creationId xmlns:a16="http://schemas.microsoft.com/office/drawing/2014/main" id="{D645DF20-516F-4718-8BEE-06A38EF9BC92}"/>
              </a:ext>
            </a:extLst>
          </p:cNvPr>
          <p:cNvGrpSpPr/>
          <p:nvPr/>
        </p:nvGrpSpPr>
        <p:grpSpPr>
          <a:xfrm>
            <a:off x="2172910" y="4220731"/>
            <a:ext cx="1056700" cy="1571551"/>
            <a:chOff x="1498146" y="3427828"/>
            <a:chExt cx="1056700" cy="1571551"/>
          </a:xfrm>
        </p:grpSpPr>
        <p:sp>
          <p:nvSpPr>
            <p:cNvPr id="15" name="TextBox 14">
              <a:extLst>
                <a:ext uri="{FF2B5EF4-FFF2-40B4-BE49-F238E27FC236}">
                  <a16:creationId xmlns:a16="http://schemas.microsoft.com/office/drawing/2014/main" id="{C7580C20-AB52-467F-A6CD-E700B26BB9AB}"/>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16" name="그룹 15">
              <a:extLst>
                <a:ext uri="{FF2B5EF4-FFF2-40B4-BE49-F238E27FC236}">
                  <a16:creationId xmlns:a16="http://schemas.microsoft.com/office/drawing/2014/main" id="{F0CFFE26-46E9-4759-B93D-A2AA218EDFCE}"/>
                </a:ext>
              </a:extLst>
            </p:cNvPr>
            <p:cNvGrpSpPr/>
            <p:nvPr/>
          </p:nvGrpSpPr>
          <p:grpSpPr>
            <a:xfrm>
              <a:off x="1588393" y="3919379"/>
              <a:ext cx="876206" cy="1080000"/>
              <a:chOff x="723331" y="3681413"/>
              <a:chExt cx="876206" cy="1080000"/>
            </a:xfrm>
          </p:grpSpPr>
          <p:cxnSp>
            <p:nvCxnSpPr>
              <p:cNvPr id="17" name="직선 연결선 16">
                <a:extLst>
                  <a:ext uri="{FF2B5EF4-FFF2-40B4-BE49-F238E27FC236}">
                    <a16:creationId xmlns:a16="http://schemas.microsoft.com/office/drawing/2014/main" id="{D5A43BAE-8557-464F-A1BC-9BC0D815B26A}"/>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DF060736-48D2-4575-B5A2-23CA695CA08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 18">
                <a:extLst>
                  <a:ext uri="{FF2B5EF4-FFF2-40B4-BE49-F238E27FC236}">
                    <a16:creationId xmlns:a16="http://schemas.microsoft.com/office/drawing/2014/main" id="{8BB4CE89-927A-467C-84A4-71DB8FA37E5F}"/>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 name="직사각형 19">
              <a:extLst>
                <a:ext uri="{FF2B5EF4-FFF2-40B4-BE49-F238E27FC236}">
                  <a16:creationId xmlns:a16="http://schemas.microsoft.com/office/drawing/2014/main" id="{60831106-5134-4433-A659-03E93437ABC9}"/>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5" name="그룹 34">
            <a:extLst>
              <a:ext uri="{FF2B5EF4-FFF2-40B4-BE49-F238E27FC236}">
                <a16:creationId xmlns:a16="http://schemas.microsoft.com/office/drawing/2014/main" id="{DFD6A4C7-9E44-4AE0-8B54-AC74E2C6E315}"/>
              </a:ext>
            </a:extLst>
          </p:cNvPr>
          <p:cNvGrpSpPr/>
          <p:nvPr/>
        </p:nvGrpSpPr>
        <p:grpSpPr>
          <a:xfrm>
            <a:off x="3281348" y="4220731"/>
            <a:ext cx="1056700" cy="1571551"/>
            <a:chOff x="2619876" y="3429000"/>
            <a:chExt cx="1056700" cy="1571551"/>
          </a:xfrm>
        </p:grpSpPr>
        <p:sp>
          <p:nvSpPr>
            <p:cNvPr id="21" name="TextBox 20">
              <a:extLst>
                <a:ext uri="{FF2B5EF4-FFF2-40B4-BE49-F238E27FC236}">
                  <a16:creationId xmlns:a16="http://schemas.microsoft.com/office/drawing/2014/main" id="{7D9E840A-C272-4307-B352-84BD47F46E10}"/>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6EA9C64-D52D-4725-A4F6-4D641FDDF862}"/>
                </a:ext>
              </a:extLst>
            </p:cNvPr>
            <p:cNvGrpSpPr/>
            <p:nvPr/>
          </p:nvGrpSpPr>
          <p:grpSpPr>
            <a:xfrm>
              <a:off x="2710123" y="3920551"/>
              <a:ext cx="876206" cy="1080000"/>
              <a:chOff x="723331" y="3681413"/>
              <a:chExt cx="876206" cy="1080000"/>
            </a:xfrm>
          </p:grpSpPr>
          <p:cxnSp>
            <p:nvCxnSpPr>
              <p:cNvPr id="23" name="직선 연결선 22">
                <a:extLst>
                  <a:ext uri="{FF2B5EF4-FFF2-40B4-BE49-F238E27FC236}">
                    <a16:creationId xmlns:a16="http://schemas.microsoft.com/office/drawing/2014/main" id="{468E500D-D5E3-4E89-AC53-3F6645C9BE25}"/>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 23">
                <a:extLst>
                  <a:ext uri="{FF2B5EF4-FFF2-40B4-BE49-F238E27FC236}">
                    <a16:creationId xmlns:a16="http://schemas.microsoft.com/office/drawing/2014/main" id="{D8DC0292-897F-4235-A5E6-8E437D92BA4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2B3DD93A-8EE9-4D04-A61C-F1AFDBAFBAE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6" name="직사각형 25">
              <a:extLst>
                <a:ext uri="{FF2B5EF4-FFF2-40B4-BE49-F238E27FC236}">
                  <a16:creationId xmlns:a16="http://schemas.microsoft.com/office/drawing/2014/main" id="{62CEC5CC-1E68-42A3-8BA0-DA6A2A800DE4}"/>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27" name="직사각형 26">
              <a:extLst>
                <a:ext uri="{FF2B5EF4-FFF2-40B4-BE49-F238E27FC236}">
                  <a16:creationId xmlns:a16="http://schemas.microsoft.com/office/drawing/2014/main" id="{B1A38675-15EB-47AA-A6BB-58E462651BEF}"/>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34" name="그룹 33">
            <a:extLst>
              <a:ext uri="{FF2B5EF4-FFF2-40B4-BE49-F238E27FC236}">
                <a16:creationId xmlns:a16="http://schemas.microsoft.com/office/drawing/2014/main" id="{EFEF0BDA-36E8-460E-A146-3B4E2DE9B564}"/>
              </a:ext>
            </a:extLst>
          </p:cNvPr>
          <p:cNvGrpSpPr/>
          <p:nvPr/>
        </p:nvGrpSpPr>
        <p:grpSpPr>
          <a:xfrm>
            <a:off x="4389786" y="4220731"/>
            <a:ext cx="1069525" cy="1571551"/>
            <a:chOff x="3806392" y="3413882"/>
            <a:chExt cx="1069525" cy="1571551"/>
          </a:xfrm>
        </p:grpSpPr>
        <p:sp>
          <p:nvSpPr>
            <p:cNvPr id="28" name="TextBox 27">
              <a:extLst>
                <a:ext uri="{FF2B5EF4-FFF2-40B4-BE49-F238E27FC236}">
                  <a16:creationId xmlns:a16="http://schemas.microsoft.com/office/drawing/2014/main" id="{06100087-442A-4080-9DD1-10388F81C3A2}"/>
                </a:ext>
              </a:extLst>
            </p:cNvPr>
            <p:cNvSpPr txBox="1"/>
            <p:nvPr/>
          </p:nvSpPr>
          <p:spPr>
            <a:xfrm>
              <a:off x="3806392" y="3413882"/>
              <a:ext cx="1069525"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Pop() : 3</a:t>
              </a:r>
              <a:endParaRPr lang="ko-KR" altLang="en-US" dirty="0">
                <a:solidFill>
                  <a:schemeClr val="bg1">
                    <a:lumMod val="85000"/>
                  </a:schemeClr>
                </a:solidFill>
                <a:latin typeface="Arial" panose="020B0604020202020204" pitchFamily="34" charset="0"/>
              </a:endParaRPr>
            </a:p>
          </p:txBody>
        </p:sp>
        <p:grpSp>
          <p:nvGrpSpPr>
            <p:cNvPr id="29" name="그룹 28">
              <a:extLst>
                <a:ext uri="{FF2B5EF4-FFF2-40B4-BE49-F238E27FC236}">
                  <a16:creationId xmlns:a16="http://schemas.microsoft.com/office/drawing/2014/main" id="{FEA5C542-26F3-45CF-8DC2-0FF5A7698335}"/>
                </a:ext>
              </a:extLst>
            </p:cNvPr>
            <p:cNvGrpSpPr/>
            <p:nvPr/>
          </p:nvGrpSpPr>
          <p:grpSpPr>
            <a:xfrm>
              <a:off x="3903051" y="3905433"/>
              <a:ext cx="876206" cy="1080000"/>
              <a:chOff x="723331" y="3681413"/>
              <a:chExt cx="876206" cy="1080000"/>
            </a:xfrm>
          </p:grpSpPr>
          <p:cxnSp>
            <p:nvCxnSpPr>
              <p:cNvPr id="30" name="직선 연결선 29">
                <a:extLst>
                  <a:ext uri="{FF2B5EF4-FFF2-40B4-BE49-F238E27FC236}">
                    <a16:creationId xmlns:a16="http://schemas.microsoft.com/office/drawing/2014/main" id="{19C570A5-C628-4602-A5FE-0FB1EC68A936}"/>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E02887D5-490C-420F-84B1-4F7C1ADC456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353A28E4-D235-4869-BCE2-C263B7BAE1C3}"/>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3" name="직사각형 32">
              <a:extLst>
                <a:ext uri="{FF2B5EF4-FFF2-40B4-BE49-F238E27FC236}">
                  <a16:creationId xmlns:a16="http://schemas.microsoft.com/office/drawing/2014/main" id="{D4D972E8-945E-4AB9-852C-788AFA3714D4}"/>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sp>
        <p:nvSpPr>
          <p:cNvPr id="37" name="TextBox 36">
            <a:extLst>
              <a:ext uri="{FF2B5EF4-FFF2-40B4-BE49-F238E27FC236}">
                <a16:creationId xmlns:a16="http://schemas.microsoft.com/office/drawing/2014/main" id="{1D81D5FE-10C9-494E-89FC-46DA26AF033C}"/>
              </a:ext>
            </a:extLst>
          </p:cNvPr>
          <p:cNvSpPr txBox="1"/>
          <p:nvPr/>
        </p:nvSpPr>
        <p:spPr>
          <a:xfrm>
            <a:off x="574604" y="4670750"/>
            <a:ext cx="556627"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Top</a:t>
            </a:r>
            <a:endParaRPr lang="ko-KR" altLang="en-US" dirty="0">
              <a:solidFill>
                <a:schemeClr val="bg1">
                  <a:lumMod val="85000"/>
                </a:schemeClr>
              </a:solidFill>
              <a:latin typeface="Arial" panose="020B0604020202020204" pitchFamily="34" charset="0"/>
            </a:endParaRPr>
          </a:p>
        </p:txBody>
      </p:sp>
      <p:grpSp>
        <p:nvGrpSpPr>
          <p:cNvPr id="39" name="그룹 38">
            <a:extLst>
              <a:ext uri="{FF2B5EF4-FFF2-40B4-BE49-F238E27FC236}">
                <a16:creationId xmlns:a16="http://schemas.microsoft.com/office/drawing/2014/main" id="{BE210ED3-A457-4745-85E1-2F5ACDC67ABE}"/>
              </a:ext>
            </a:extLst>
          </p:cNvPr>
          <p:cNvGrpSpPr/>
          <p:nvPr/>
        </p:nvGrpSpPr>
        <p:grpSpPr>
          <a:xfrm>
            <a:off x="6600256" y="4694178"/>
            <a:ext cx="876206" cy="1080000"/>
            <a:chOff x="723331" y="3681413"/>
            <a:chExt cx="876206" cy="1080000"/>
          </a:xfrm>
        </p:grpSpPr>
        <p:cxnSp>
          <p:nvCxnSpPr>
            <p:cNvPr id="40" name="직선 연결선 39">
              <a:extLst>
                <a:ext uri="{FF2B5EF4-FFF2-40B4-BE49-F238E27FC236}">
                  <a16:creationId xmlns:a16="http://schemas.microsoft.com/office/drawing/2014/main" id="{C6E10414-C06A-4B96-8B13-DB643074F254}"/>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 40">
              <a:extLst>
                <a:ext uri="{FF2B5EF4-FFF2-40B4-BE49-F238E27FC236}">
                  <a16:creationId xmlns:a16="http://schemas.microsoft.com/office/drawing/2014/main" id="{976BCDDF-2E8E-4FAF-9681-4DA0B0BEDD48}"/>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 41">
              <a:extLst>
                <a:ext uri="{FF2B5EF4-FFF2-40B4-BE49-F238E27FC236}">
                  <a16:creationId xmlns:a16="http://schemas.microsoft.com/office/drawing/2014/main" id="{301225C7-D917-413C-9FCB-8F586EAB7039}"/>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3" name="그룹 42">
            <a:extLst>
              <a:ext uri="{FF2B5EF4-FFF2-40B4-BE49-F238E27FC236}">
                <a16:creationId xmlns:a16="http://schemas.microsoft.com/office/drawing/2014/main" id="{8B21155F-F25C-4703-BE20-6D468CA2C340}"/>
              </a:ext>
            </a:extLst>
          </p:cNvPr>
          <p:cNvGrpSpPr/>
          <p:nvPr/>
        </p:nvGrpSpPr>
        <p:grpSpPr>
          <a:xfrm>
            <a:off x="7632708" y="4202627"/>
            <a:ext cx="1056700" cy="1571551"/>
            <a:chOff x="1498146" y="3427828"/>
            <a:chExt cx="1056700" cy="1571551"/>
          </a:xfrm>
        </p:grpSpPr>
        <p:sp>
          <p:nvSpPr>
            <p:cNvPr id="44" name="TextBox 43">
              <a:extLst>
                <a:ext uri="{FF2B5EF4-FFF2-40B4-BE49-F238E27FC236}">
                  <a16:creationId xmlns:a16="http://schemas.microsoft.com/office/drawing/2014/main" id="{20F2FD74-3693-4145-9553-9E055AF16042}"/>
                </a:ext>
              </a:extLst>
            </p:cNvPr>
            <p:cNvSpPr txBox="1"/>
            <p:nvPr/>
          </p:nvSpPr>
          <p:spPr>
            <a:xfrm>
              <a:off x="1498146" y="3427828"/>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(2)</a:t>
              </a:r>
              <a:endParaRPr lang="ko-KR" altLang="en-US" dirty="0">
                <a:solidFill>
                  <a:schemeClr val="bg1">
                    <a:lumMod val="85000"/>
                  </a:schemeClr>
                </a:solidFill>
                <a:latin typeface="Arial" panose="020B0604020202020204" pitchFamily="34" charset="0"/>
              </a:endParaRPr>
            </a:p>
          </p:txBody>
        </p:sp>
        <p:grpSp>
          <p:nvGrpSpPr>
            <p:cNvPr id="45" name="그룹 44">
              <a:extLst>
                <a:ext uri="{FF2B5EF4-FFF2-40B4-BE49-F238E27FC236}">
                  <a16:creationId xmlns:a16="http://schemas.microsoft.com/office/drawing/2014/main" id="{4A6B4938-2979-4FE6-8D62-FBCAF891291E}"/>
                </a:ext>
              </a:extLst>
            </p:cNvPr>
            <p:cNvGrpSpPr/>
            <p:nvPr/>
          </p:nvGrpSpPr>
          <p:grpSpPr>
            <a:xfrm>
              <a:off x="1588393" y="3919379"/>
              <a:ext cx="876206" cy="1080000"/>
              <a:chOff x="723331" y="3681413"/>
              <a:chExt cx="876206" cy="1080000"/>
            </a:xfrm>
          </p:grpSpPr>
          <p:cxnSp>
            <p:nvCxnSpPr>
              <p:cNvPr id="47" name="직선 연결선 46">
                <a:extLst>
                  <a:ext uri="{FF2B5EF4-FFF2-40B4-BE49-F238E27FC236}">
                    <a16:creationId xmlns:a16="http://schemas.microsoft.com/office/drawing/2014/main" id="{EC79A531-162D-4CD2-9C23-45DE2C6D745A}"/>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4F3CD703-2B5D-4425-87C4-6DA48BC631F1}"/>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 48">
                <a:extLst>
                  <a:ext uri="{FF2B5EF4-FFF2-40B4-BE49-F238E27FC236}">
                    <a16:creationId xmlns:a16="http://schemas.microsoft.com/office/drawing/2014/main" id="{9A2E2B7B-BEBB-4063-9E8C-423AD697B75D}"/>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6" name="직사각형 45">
              <a:extLst>
                <a:ext uri="{FF2B5EF4-FFF2-40B4-BE49-F238E27FC236}">
                  <a16:creationId xmlns:a16="http://schemas.microsoft.com/office/drawing/2014/main" id="{60327D5B-F74D-4BE9-9D8B-15E9560DA54A}"/>
                </a:ext>
              </a:extLst>
            </p:cNvPr>
            <p:cNvSpPr/>
            <p:nvPr/>
          </p:nvSpPr>
          <p:spPr>
            <a:xfrm>
              <a:off x="1666496" y="3933325"/>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0" name="그룹 49">
            <a:extLst>
              <a:ext uri="{FF2B5EF4-FFF2-40B4-BE49-F238E27FC236}">
                <a16:creationId xmlns:a16="http://schemas.microsoft.com/office/drawing/2014/main" id="{B0594574-67B7-4E41-AB5F-B2E59FBED3A7}"/>
              </a:ext>
            </a:extLst>
          </p:cNvPr>
          <p:cNvGrpSpPr/>
          <p:nvPr/>
        </p:nvGrpSpPr>
        <p:grpSpPr>
          <a:xfrm>
            <a:off x="8741146" y="4202627"/>
            <a:ext cx="1056700" cy="1571551"/>
            <a:chOff x="2619876" y="3429000"/>
            <a:chExt cx="1056700" cy="1571551"/>
          </a:xfrm>
        </p:grpSpPr>
        <p:sp>
          <p:nvSpPr>
            <p:cNvPr id="51" name="TextBox 50">
              <a:extLst>
                <a:ext uri="{FF2B5EF4-FFF2-40B4-BE49-F238E27FC236}">
                  <a16:creationId xmlns:a16="http://schemas.microsoft.com/office/drawing/2014/main" id="{6C947589-682D-4314-8A8E-7C4AECDBFB96}"/>
                </a:ext>
              </a:extLst>
            </p:cNvPr>
            <p:cNvSpPr txBox="1"/>
            <p:nvPr/>
          </p:nvSpPr>
          <p:spPr>
            <a:xfrm>
              <a:off x="2619876" y="3429000"/>
              <a:ext cx="1056700"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Push (3)</a:t>
              </a:r>
              <a:endParaRPr lang="ko-KR" altLang="en-US" dirty="0">
                <a:solidFill>
                  <a:schemeClr val="bg1">
                    <a:lumMod val="85000"/>
                  </a:schemeClr>
                </a:solidFill>
                <a:latin typeface="Arial" panose="020B0604020202020204" pitchFamily="34" charset="0"/>
              </a:endParaRPr>
            </a:p>
          </p:txBody>
        </p:sp>
        <p:grpSp>
          <p:nvGrpSpPr>
            <p:cNvPr id="52" name="그룹 51">
              <a:extLst>
                <a:ext uri="{FF2B5EF4-FFF2-40B4-BE49-F238E27FC236}">
                  <a16:creationId xmlns:a16="http://schemas.microsoft.com/office/drawing/2014/main" id="{1B4CA0C2-58CA-4258-8BBF-436F54536182}"/>
                </a:ext>
              </a:extLst>
            </p:cNvPr>
            <p:cNvGrpSpPr/>
            <p:nvPr/>
          </p:nvGrpSpPr>
          <p:grpSpPr>
            <a:xfrm>
              <a:off x="2710123" y="3920551"/>
              <a:ext cx="876206" cy="1080000"/>
              <a:chOff x="723331" y="3681413"/>
              <a:chExt cx="876206" cy="1080000"/>
            </a:xfrm>
          </p:grpSpPr>
          <p:cxnSp>
            <p:nvCxnSpPr>
              <p:cNvPr id="55" name="직선 연결선 54">
                <a:extLst>
                  <a:ext uri="{FF2B5EF4-FFF2-40B4-BE49-F238E27FC236}">
                    <a16:creationId xmlns:a16="http://schemas.microsoft.com/office/drawing/2014/main" id="{4814B822-066E-443B-B711-F18422FEAF2E}"/>
                  </a:ext>
                </a:extLst>
              </p:cNvPr>
              <p:cNvCxnSpPr/>
              <p:nvPr/>
            </p:nvCxnSpPr>
            <p:spPr>
              <a:xfrm>
                <a:off x="744058"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F48F5CA-C6F0-4683-8A8B-2043640B7750}"/>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F6E350F4-6BA3-46CA-BC7E-26D53EF01635}"/>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3" name="직사각형 52">
              <a:extLst>
                <a:ext uri="{FF2B5EF4-FFF2-40B4-BE49-F238E27FC236}">
                  <a16:creationId xmlns:a16="http://schemas.microsoft.com/office/drawing/2014/main" id="{360150CB-6805-4D42-BC81-5B4ABDCE7161}"/>
                </a:ext>
              </a:extLst>
            </p:cNvPr>
            <p:cNvSpPr/>
            <p:nvPr/>
          </p:nvSpPr>
          <p:spPr>
            <a:xfrm>
              <a:off x="2788226" y="3934497"/>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sp>
          <p:nvSpPr>
            <p:cNvPr id="54" name="직사각형 53">
              <a:extLst>
                <a:ext uri="{FF2B5EF4-FFF2-40B4-BE49-F238E27FC236}">
                  <a16:creationId xmlns:a16="http://schemas.microsoft.com/office/drawing/2014/main" id="{02B501D0-B693-4756-9194-2BE7880A62F7}"/>
                </a:ext>
              </a:extLst>
            </p:cNvPr>
            <p:cNvSpPr/>
            <p:nvPr/>
          </p:nvSpPr>
          <p:spPr>
            <a:xfrm>
              <a:off x="2788226" y="4295908"/>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grpSp>
      <p:grpSp>
        <p:nvGrpSpPr>
          <p:cNvPr id="58" name="그룹 57">
            <a:extLst>
              <a:ext uri="{FF2B5EF4-FFF2-40B4-BE49-F238E27FC236}">
                <a16:creationId xmlns:a16="http://schemas.microsoft.com/office/drawing/2014/main" id="{9B01F337-CA28-4054-BEDE-008BF2932880}"/>
              </a:ext>
            </a:extLst>
          </p:cNvPr>
          <p:cNvGrpSpPr/>
          <p:nvPr/>
        </p:nvGrpSpPr>
        <p:grpSpPr>
          <a:xfrm>
            <a:off x="9946243" y="4202627"/>
            <a:ext cx="876206" cy="1571551"/>
            <a:chOff x="3903051" y="3413882"/>
            <a:chExt cx="876206" cy="1571551"/>
          </a:xfrm>
        </p:grpSpPr>
        <p:sp>
          <p:nvSpPr>
            <p:cNvPr id="59" name="TextBox 58">
              <a:extLst>
                <a:ext uri="{FF2B5EF4-FFF2-40B4-BE49-F238E27FC236}">
                  <a16:creationId xmlns:a16="http://schemas.microsoft.com/office/drawing/2014/main" id="{3D2B9192-6792-4F3A-A424-303423BDCBF2}"/>
                </a:ext>
              </a:extLst>
            </p:cNvPr>
            <p:cNvSpPr txBox="1"/>
            <p:nvPr/>
          </p:nvSpPr>
          <p:spPr>
            <a:xfrm>
              <a:off x="4005166" y="3413882"/>
              <a:ext cx="671979" cy="369332"/>
            </a:xfrm>
            <a:prstGeom prst="rect">
              <a:avLst/>
            </a:prstGeom>
            <a:noFill/>
          </p:spPr>
          <p:txBody>
            <a:bodyPr wrap="none" rtlCol="0">
              <a:spAutoFit/>
            </a:bodyPr>
            <a:lstStyle/>
            <a:p>
              <a:pPr algn="ctr"/>
              <a:r>
                <a:rPr lang="en-US" altLang="ko-KR" dirty="0">
                  <a:solidFill>
                    <a:schemeClr val="bg1">
                      <a:lumMod val="85000"/>
                    </a:schemeClr>
                  </a:solidFill>
                  <a:latin typeface="Arial" panose="020B0604020202020204" pitchFamily="34" charset="0"/>
                </a:rPr>
                <a:t>ADD</a:t>
              </a:r>
              <a:endParaRPr lang="ko-KR" altLang="en-US" dirty="0">
                <a:solidFill>
                  <a:schemeClr val="bg1">
                    <a:lumMod val="85000"/>
                  </a:schemeClr>
                </a:solidFill>
                <a:latin typeface="Arial" panose="020B0604020202020204" pitchFamily="34" charset="0"/>
              </a:endParaRPr>
            </a:p>
          </p:txBody>
        </p:sp>
        <p:grpSp>
          <p:nvGrpSpPr>
            <p:cNvPr id="60" name="그룹 59">
              <a:extLst>
                <a:ext uri="{FF2B5EF4-FFF2-40B4-BE49-F238E27FC236}">
                  <a16:creationId xmlns:a16="http://schemas.microsoft.com/office/drawing/2014/main" id="{60F044A7-729E-4995-853B-91B3F2BBC142}"/>
                </a:ext>
              </a:extLst>
            </p:cNvPr>
            <p:cNvGrpSpPr/>
            <p:nvPr/>
          </p:nvGrpSpPr>
          <p:grpSpPr>
            <a:xfrm>
              <a:off x="3903051" y="3905433"/>
              <a:ext cx="876206" cy="1080000"/>
              <a:chOff x="723331" y="3681413"/>
              <a:chExt cx="876206" cy="1080000"/>
            </a:xfrm>
          </p:grpSpPr>
          <p:cxnSp>
            <p:nvCxnSpPr>
              <p:cNvPr id="62" name="직선 연결선 61">
                <a:extLst>
                  <a:ext uri="{FF2B5EF4-FFF2-40B4-BE49-F238E27FC236}">
                    <a16:creationId xmlns:a16="http://schemas.microsoft.com/office/drawing/2014/main" id="{A6AE91C5-1DAC-4512-8F85-2C79793A30F3}"/>
                  </a:ext>
                </a:extLst>
              </p:cNvPr>
              <p:cNvCxnSpPr/>
              <p:nvPr/>
            </p:nvCxnSpPr>
            <p:spPr>
              <a:xfrm>
                <a:off x="735349"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ED1BAC37-5214-4130-AFEC-2150020D7713}"/>
                  </a:ext>
                </a:extLst>
              </p:cNvPr>
              <p:cNvCxnSpPr/>
              <p:nvPr/>
            </p:nvCxnSpPr>
            <p:spPr>
              <a:xfrm>
                <a:off x="1581341" y="3681413"/>
                <a:ext cx="0" cy="108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BAA8E93C-9128-43B4-986A-5C39B2763E4C}"/>
                  </a:ext>
                </a:extLst>
              </p:cNvPr>
              <p:cNvCxnSpPr>
                <a:cxnSpLocks/>
              </p:cNvCxnSpPr>
              <p:nvPr/>
            </p:nvCxnSpPr>
            <p:spPr>
              <a:xfrm>
                <a:off x="723331" y="4747467"/>
                <a:ext cx="876206" cy="4597"/>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1" name="직사각형 60">
              <a:extLst>
                <a:ext uri="{FF2B5EF4-FFF2-40B4-BE49-F238E27FC236}">
                  <a16:creationId xmlns:a16="http://schemas.microsoft.com/office/drawing/2014/main" id="{C0AB004E-ABD8-4204-9587-DEB418F1F222}"/>
                </a:ext>
              </a:extLst>
            </p:cNvPr>
            <p:cNvSpPr/>
            <p:nvPr/>
          </p:nvSpPr>
          <p:spPr>
            <a:xfrm>
              <a:off x="3981154" y="3919379"/>
              <a:ext cx="720000" cy="310343"/>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rgbClr val="00C8EB"/>
                  </a:solidFill>
                  <a:latin typeface="Arial" panose="020B0604020202020204" pitchFamily="34" charset="0"/>
                </a:rPr>
                <a:t>5</a:t>
              </a:r>
              <a:endParaRPr lang="ko-KR" altLang="en-US" dirty="0">
                <a:solidFill>
                  <a:srgbClr val="00C8EB"/>
                </a:solidFill>
                <a:latin typeface="Arial" panose="020B0604020202020204" pitchFamily="34" charset="0"/>
              </a:endParaRPr>
            </a:p>
          </p:txBody>
        </p:sp>
      </p:grpSp>
      <p:sp>
        <p:nvSpPr>
          <p:cNvPr id="66" name="내용 개체 틀 1">
            <a:extLst>
              <a:ext uri="{FF2B5EF4-FFF2-40B4-BE49-F238E27FC236}">
                <a16:creationId xmlns:a16="http://schemas.microsoft.com/office/drawing/2014/main" id="{350D87A8-73A5-4306-9A67-B46AC74AA97E}"/>
              </a:ext>
            </a:extLst>
          </p:cNvPr>
          <p:cNvSpPr txBox="1">
            <a:spLocks/>
          </p:cNvSpPr>
          <p:nvPr/>
        </p:nvSpPr>
        <p:spPr>
          <a:xfrm>
            <a:off x="7239426" y="2661777"/>
            <a:ext cx="3467561" cy="979471"/>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dirty="0"/>
              <a:t>: 2</a:t>
            </a:r>
            <a:r>
              <a:rPr lang="ko-KR" altLang="en-US" dirty="0"/>
              <a:t>를</a:t>
            </a:r>
            <a:r>
              <a:rPr lang="en-US" altLang="ko-KR" dirty="0"/>
              <a:t> PUSH </a:t>
            </a:r>
            <a:r>
              <a:rPr lang="ko-KR" altLang="en-US" dirty="0"/>
              <a:t>해라</a:t>
            </a:r>
            <a:br>
              <a:rPr lang="en-US" altLang="ko-KR" dirty="0"/>
            </a:br>
            <a:r>
              <a:rPr lang="en-US" altLang="ko-KR" dirty="0"/>
              <a:t>: 3</a:t>
            </a:r>
            <a:r>
              <a:rPr lang="ko-KR" altLang="en-US" dirty="0"/>
              <a:t>을 </a:t>
            </a:r>
            <a:r>
              <a:rPr lang="en-US" altLang="ko-KR" dirty="0"/>
              <a:t>PUSH </a:t>
            </a:r>
            <a:r>
              <a:rPr lang="ko-KR" altLang="en-US" dirty="0"/>
              <a:t>해라</a:t>
            </a:r>
            <a:br>
              <a:rPr lang="en-US" altLang="ko-KR" dirty="0"/>
            </a:br>
            <a:r>
              <a:rPr lang="en-US" altLang="ko-KR" dirty="0"/>
              <a:t>: 2</a:t>
            </a:r>
            <a:r>
              <a:rPr lang="ko-KR" altLang="en-US" dirty="0"/>
              <a:t>개를 </a:t>
            </a:r>
            <a:r>
              <a:rPr lang="en-US" altLang="ko-KR" dirty="0"/>
              <a:t>POP </a:t>
            </a:r>
            <a:r>
              <a:rPr lang="ko-KR" altLang="en-US" dirty="0"/>
              <a:t>후 더하고 </a:t>
            </a:r>
            <a:r>
              <a:rPr lang="en-US" altLang="ko-KR" dirty="0"/>
              <a:t>PUSH </a:t>
            </a:r>
            <a:r>
              <a:rPr lang="ko-KR" altLang="en-US" dirty="0"/>
              <a:t>해라</a:t>
            </a:r>
            <a:endParaRPr lang="en-US" altLang="ko-KR" dirty="0">
              <a:solidFill>
                <a:srgbClr val="00C8EB"/>
              </a:solidFill>
            </a:endParaRPr>
          </a:p>
        </p:txBody>
      </p:sp>
      <p:grpSp>
        <p:nvGrpSpPr>
          <p:cNvPr id="91" name="그룹 90">
            <a:extLst>
              <a:ext uri="{FF2B5EF4-FFF2-40B4-BE49-F238E27FC236}">
                <a16:creationId xmlns:a16="http://schemas.microsoft.com/office/drawing/2014/main" id="{301B14EC-C5EC-44AB-AF8F-0E91F8D33683}"/>
              </a:ext>
            </a:extLst>
          </p:cNvPr>
          <p:cNvGrpSpPr/>
          <p:nvPr/>
        </p:nvGrpSpPr>
        <p:grpSpPr>
          <a:xfrm>
            <a:off x="8181479" y="948355"/>
            <a:ext cx="1341281" cy="1094399"/>
            <a:chOff x="8142393" y="721414"/>
            <a:chExt cx="1341281" cy="1094399"/>
          </a:xfrm>
        </p:grpSpPr>
        <p:sp>
          <p:nvSpPr>
            <p:cNvPr id="68" name="타원 67">
              <a:extLst>
                <a:ext uri="{FF2B5EF4-FFF2-40B4-BE49-F238E27FC236}">
                  <a16:creationId xmlns:a16="http://schemas.microsoft.com/office/drawing/2014/main" id="{5A268FB4-3B89-4195-9CBE-044B3AB2BC8C}"/>
                </a:ext>
              </a:extLst>
            </p:cNvPr>
            <p:cNvSpPr/>
            <p:nvPr/>
          </p:nvSpPr>
          <p:spPr>
            <a:xfrm>
              <a:off x="8674309" y="72141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a:t>
              </a:r>
              <a:endParaRPr lang="ko-KR" altLang="en-US" dirty="0">
                <a:latin typeface="Arial" panose="020B0604020202020204" pitchFamily="34" charset="0"/>
              </a:endParaRPr>
            </a:p>
          </p:txBody>
        </p:sp>
        <p:sp>
          <p:nvSpPr>
            <p:cNvPr id="69" name="타원 68">
              <a:extLst>
                <a:ext uri="{FF2B5EF4-FFF2-40B4-BE49-F238E27FC236}">
                  <a16:creationId xmlns:a16="http://schemas.microsoft.com/office/drawing/2014/main" id="{D441AF38-B494-4DB7-9675-584E81D3C4FF}"/>
                </a:ext>
              </a:extLst>
            </p:cNvPr>
            <p:cNvSpPr/>
            <p:nvPr/>
          </p:nvSpPr>
          <p:spPr>
            <a:xfrm>
              <a:off x="8333787" y="1237955"/>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2</a:t>
              </a:r>
              <a:endParaRPr lang="ko-KR" altLang="en-US" dirty="0">
                <a:latin typeface="Arial" panose="020B0604020202020204" pitchFamily="34" charset="0"/>
              </a:endParaRPr>
            </a:p>
          </p:txBody>
        </p:sp>
        <p:sp>
          <p:nvSpPr>
            <p:cNvPr id="70" name="타원 69">
              <a:extLst>
                <a:ext uri="{FF2B5EF4-FFF2-40B4-BE49-F238E27FC236}">
                  <a16:creationId xmlns:a16="http://schemas.microsoft.com/office/drawing/2014/main" id="{9DE50C49-757B-4053-A86C-DD31CC25EFCC}"/>
                </a:ext>
              </a:extLst>
            </p:cNvPr>
            <p:cNvSpPr/>
            <p:nvPr/>
          </p:nvSpPr>
          <p:spPr>
            <a:xfrm>
              <a:off x="8994199" y="1229226"/>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3</a:t>
              </a:r>
              <a:endParaRPr lang="ko-KR" altLang="en-US" dirty="0">
                <a:latin typeface="Arial" panose="020B0604020202020204" pitchFamily="34" charset="0"/>
              </a:endParaRPr>
            </a:p>
          </p:txBody>
        </p:sp>
        <p:cxnSp>
          <p:nvCxnSpPr>
            <p:cNvPr id="72" name="직선 연결선 71">
              <a:extLst>
                <a:ext uri="{FF2B5EF4-FFF2-40B4-BE49-F238E27FC236}">
                  <a16:creationId xmlns:a16="http://schemas.microsoft.com/office/drawing/2014/main" id="{5BC5689A-A9D8-40D9-AF10-3BACC1AD367A}"/>
                </a:ext>
              </a:extLst>
            </p:cNvPr>
            <p:cNvCxnSpPr>
              <a:stCxn id="68" idx="3"/>
              <a:endCxn id="69" idx="0"/>
            </p:cNvCxnSpPr>
            <p:nvPr/>
          </p:nvCxnSpPr>
          <p:spPr>
            <a:xfrm flipH="1">
              <a:off x="8511598" y="1024956"/>
              <a:ext cx="214790" cy="212999"/>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직선 연결선 72">
              <a:extLst>
                <a:ext uri="{FF2B5EF4-FFF2-40B4-BE49-F238E27FC236}">
                  <a16:creationId xmlns:a16="http://schemas.microsoft.com/office/drawing/2014/main" id="{8A278A13-FD7B-4957-AF8A-D3440ED7FBFF}"/>
                </a:ext>
              </a:extLst>
            </p:cNvPr>
            <p:cNvCxnSpPr>
              <a:cxnSpLocks/>
              <a:stCxn id="68" idx="5"/>
              <a:endCxn id="70" idx="0"/>
            </p:cNvCxnSpPr>
            <p:nvPr/>
          </p:nvCxnSpPr>
          <p:spPr>
            <a:xfrm>
              <a:off x="8977851" y="1024956"/>
              <a:ext cx="194159" cy="20427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5" name="자유형: 도형 84">
              <a:extLst>
                <a:ext uri="{FF2B5EF4-FFF2-40B4-BE49-F238E27FC236}">
                  <a16:creationId xmlns:a16="http://schemas.microsoft.com/office/drawing/2014/main" id="{200F7B43-9D88-4ACC-942F-3BA50709963D}"/>
                </a:ext>
              </a:extLst>
            </p:cNvPr>
            <p:cNvSpPr/>
            <p:nvPr/>
          </p:nvSpPr>
          <p:spPr>
            <a:xfrm>
              <a:off x="8142393" y="827314"/>
              <a:ext cx="1341281" cy="988499"/>
            </a:xfrm>
            <a:custGeom>
              <a:avLst/>
              <a:gdLst>
                <a:gd name="connsiteX0" fmla="*/ 400716 w 1341281"/>
                <a:gd name="connsiteY0" fmla="*/ 34835 h 988499"/>
                <a:gd name="connsiteX1" fmla="*/ 121 w 1341281"/>
                <a:gd name="connsiteY1" fmla="*/ 618309 h 988499"/>
                <a:gd name="connsiteX2" fmla="*/ 435550 w 1341281"/>
                <a:gd name="connsiteY2" fmla="*/ 984069 h 988499"/>
                <a:gd name="connsiteX3" fmla="*/ 688098 w 1341281"/>
                <a:gd name="connsiteY3" fmla="*/ 374469 h 988499"/>
                <a:gd name="connsiteX4" fmla="*/ 958064 w 1341281"/>
                <a:gd name="connsiteY4" fmla="*/ 940526 h 988499"/>
                <a:gd name="connsiteX5" fmla="*/ 1341241 w 1341281"/>
                <a:gd name="connsiteY5" fmla="*/ 566057 h 988499"/>
                <a:gd name="connsiteX6" fmla="*/ 984190 w 1341281"/>
                <a:gd name="connsiteY6" fmla="*/ 0 h 98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1281" h="988499">
                  <a:moveTo>
                    <a:pt x="400716" y="34835"/>
                  </a:moveTo>
                  <a:cubicBezTo>
                    <a:pt x="197515" y="247469"/>
                    <a:pt x="-5685" y="460104"/>
                    <a:pt x="121" y="618309"/>
                  </a:cubicBezTo>
                  <a:cubicBezTo>
                    <a:pt x="5927" y="776514"/>
                    <a:pt x="320887" y="1024709"/>
                    <a:pt x="435550" y="984069"/>
                  </a:cubicBezTo>
                  <a:cubicBezTo>
                    <a:pt x="550213" y="943429"/>
                    <a:pt x="601012" y="381726"/>
                    <a:pt x="688098" y="374469"/>
                  </a:cubicBezTo>
                  <a:cubicBezTo>
                    <a:pt x="775184" y="367212"/>
                    <a:pt x="849207" y="908595"/>
                    <a:pt x="958064" y="940526"/>
                  </a:cubicBezTo>
                  <a:cubicBezTo>
                    <a:pt x="1066921" y="972457"/>
                    <a:pt x="1336887" y="722811"/>
                    <a:pt x="1341241" y="566057"/>
                  </a:cubicBezTo>
                  <a:cubicBezTo>
                    <a:pt x="1345595" y="409303"/>
                    <a:pt x="1001607" y="98697"/>
                    <a:pt x="984190" y="0"/>
                  </a:cubicBezTo>
                </a:path>
              </a:pathLst>
            </a:custGeom>
            <a:noFill/>
            <a:ln>
              <a:solidFill>
                <a:schemeClr val="bg1">
                  <a:lumMod val="85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0" name="그룹 89">
            <a:extLst>
              <a:ext uri="{FF2B5EF4-FFF2-40B4-BE49-F238E27FC236}">
                <a16:creationId xmlns:a16="http://schemas.microsoft.com/office/drawing/2014/main" id="{9F781628-6D74-4BDA-AABF-D913D5BD3011}"/>
              </a:ext>
            </a:extLst>
          </p:cNvPr>
          <p:cNvGrpSpPr/>
          <p:nvPr/>
        </p:nvGrpSpPr>
        <p:grpSpPr>
          <a:xfrm>
            <a:off x="6081807" y="997964"/>
            <a:ext cx="1921862" cy="955886"/>
            <a:chOff x="5888352" y="855074"/>
            <a:chExt cx="1921862" cy="955886"/>
          </a:xfrm>
        </p:grpSpPr>
        <p:sp>
          <p:nvSpPr>
            <p:cNvPr id="86" name="타원 85">
              <a:extLst>
                <a:ext uri="{FF2B5EF4-FFF2-40B4-BE49-F238E27FC236}">
                  <a16:creationId xmlns:a16="http://schemas.microsoft.com/office/drawing/2014/main" id="{A0492CF7-A776-4D9A-BE62-B84C0DEC4B29}"/>
                </a:ext>
              </a:extLst>
            </p:cNvPr>
            <p:cNvSpPr/>
            <p:nvPr/>
          </p:nvSpPr>
          <p:spPr>
            <a:xfrm>
              <a:off x="6640225" y="938874"/>
              <a:ext cx="355621" cy="355621"/>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Arial" panose="020B0604020202020204" pitchFamily="34" charset="0"/>
              </a:endParaRPr>
            </a:p>
          </p:txBody>
        </p:sp>
        <p:sp>
          <p:nvSpPr>
            <p:cNvPr id="87" name="TextBox 86">
              <a:extLst>
                <a:ext uri="{FF2B5EF4-FFF2-40B4-BE49-F238E27FC236}">
                  <a16:creationId xmlns:a16="http://schemas.microsoft.com/office/drawing/2014/main" id="{EDBEF53C-0567-46DF-9C24-69F8B9C639F0}"/>
                </a:ext>
              </a:extLst>
            </p:cNvPr>
            <p:cNvSpPr txBox="1"/>
            <p:nvPr/>
          </p:nvSpPr>
          <p:spPr>
            <a:xfrm>
              <a:off x="5888352" y="855074"/>
              <a:ext cx="740907"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전위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(prefix)</a:t>
              </a:r>
              <a:endParaRPr lang="ko-KR" altLang="en-US" sz="1400" dirty="0">
                <a:solidFill>
                  <a:schemeClr val="bg1">
                    <a:lumMod val="85000"/>
                  </a:schemeClr>
                </a:solidFill>
                <a:latin typeface="Arial" panose="020B0604020202020204" pitchFamily="34" charset="0"/>
              </a:endParaRPr>
            </a:p>
          </p:txBody>
        </p:sp>
        <p:sp>
          <p:nvSpPr>
            <p:cNvPr id="88" name="TextBox 87">
              <a:extLst>
                <a:ext uri="{FF2B5EF4-FFF2-40B4-BE49-F238E27FC236}">
                  <a16:creationId xmlns:a16="http://schemas.microsoft.com/office/drawing/2014/main" id="{986B2FD2-802D-419F-ABB0-988EA447BD9C}"/>
                </a:ext>
              </a:extLst>
            </p:cNvPr>
            <p:cNvSpPr txBox="1"/>
            <p:nvPr/>
          </p:nvSpPr>
          <p:spPr>
            <a:xfrm>
              <a:off x="6989156" y="855074"/>
              <a:ext cx="821058"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후위</a:t>
              </a:r>
              <a:br>
                <a:rPr lang="en-US" altLang="ko-KR" sz="1400" dirty="0">
                  <a:solidFill>
                    <a:schemeClr val="bg1">
                      <a:lumMod val="85000"/>
                    </a:schemeClr>
                  </a:solidFill>
                  <a:latin typeface="Arial" panose="020B0604020202020204" pitchFamily="34" charset="0"/>
                </a:rPr>
              </a:br>
              <a:r>
                <a:rPr lang="en-US" altLang="ko-KR" sz="1400" dirty="0">
                  <a:solidFill>
                    <a:schemeClr val="bg1">
                      <a:lumMod val="85000"/>
                    </a:schemeClr>
                  </a:solidFill>
                  <a:latin typeface="Arial" panose="020B0604020202020204" pitchFamily="34" charset="0"/>
                </a:rPr>
                <a:t>(postfix)</a:t>
              </a:r>
              <a:endParaRPr lang="ko-KR" altLang="en-US" sz="1400" dirty="0">
                <a:solidFill>
                  <a:schemeClr val="bg1">
                    <a:lumMod val="85000"/>
                  </a:schemeClr>
                </a:solidFill>
                <a:latin typeface="Arial" panose="020B0604020202020204" pitchFamily="34" charset="0"/>
              </a:endParaRPr>
            </a:p>
          </p:txBody>
        </p:sp>
        <p:sp>
          <p:nvSpPr>
            <p:cNvPr id="89" name="TextBox 88">
              <a:extLst>
                <a:ext uri="{FF2B5EF4-FFF2-40B4-BE49-F238E27FC236}">
                  <a16:creationId xmlns:a16="http://schemas.microsoft.com/office/drawing/2014/main" id="{5598837C-68DC-4F0A-978C-F15CCA3E2133}"/>
                </a:ext>
              </a:extLst>
            </p:cNvPr>
            <p:cNvSpPr txBox="1"/>
            <p:nvPr/>
          </p:nvSpPr>
          <p:spPr>
            <a:xfrm>
              <a:off x="6506891" y="1287740"/>
              <a:ext cx="622286" cy="523220"/>
            </a:xfrm>
            <a:prstGeom prst="rect">
              <a:avLst/>
            </a:prstGeom>
            <a:noFill/>
          </p:spPr>
          <p:txBody>
            <a:bodyPr wrap="none" rtlCol="0">
              <a:spAutoFit/>
            </a:bodyPr>
            <a:lstStyle/>
            <a:p>
              <a:pPr algn="ctr"/>
              <a:r>
                <a:rPr lang="ko-KR" altLang="en-US" sz="1400" dirty="0">
                  <a:solidFill>
                    <a:schemeClr val="bg1">
                      <a:lumMod val="85000"/>
                    </a:schemeClr>
                  </a:solidFill>
                  <a:latin typeface="Arial" panose="020B0604020202020204" pitchFamily="34" charset="0"/>
                </a:rPr>
                <a:t>중위</a:t>
              </a:r>
              <a:endParaRPr lang="en-US" altLang="ko-KR" sz="1400" dirty="0">
                <a:solidFill>
                  <a:schemeClr val="bg1">
                    <a:lumMod val="85000"/>
                  </a:schemeClr>
                </a:solidFill>
                <a:latin typeface="Arial" panose="020B0604020202020204" pitchFamily="34" charset="0"/>
              </a:endParaRPr>
            </a:p>
            <a:p>
              <a:pPr algn="ctr"/>
              <a:r>
                <a:rPr lang="en-US" altLang="ko-KR" sz="1400" dirty="0">
                  <a:solidFill>
                    <a:schemeClr val="bg1">
                      <a:lumMod val="85000"/>
                    </a:schemeClr>
                  </a:solidFill>
                  <a:latin typeface="Arial" panose="020B0604020202020204" pitchFamily="34" charset="0"/>
                </a:rPr>
                <a:t>(infix)</a:t>
              </a:r>
              <a:endParaRPr lang="ko-KR" altLang="en-US" sz="14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223730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37" grpId="0"/>
      <p:bldP spid="66"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err="1"/>
              <a:t>비트코인</a:t>
            </a:r>
            <a:r>
              <a:rPr lang="ko-KR" altLang="en-US" dirty="0"/>
              <a:t> </a:t>
            </a:r>
            <a:r>
              <a:rPr lang="en-US" altLang="ko-KR" dirty="0"/>
              <a:t>: </a:t>
            </a:r>
            <a:r>
              <a:rPr lang="ko-KR" altLang="en-US" dirty="0"/>
              <a:t>화폐기능만 제공</a:t>
            </a:r>
            <a:r>
              <a:rPr lang="en-US" altLang="ko-KR" dirty="0"/>
              <a:t>, </a:t>
            </a:r>
            <a:r>
              <a:rPr lang="ko-KR" altLang="en-US" dirty="0" err="1"/>
              <a:t>비트코인</a:t>
            </a:r>
            <a:r>
              <a:rPr lang="ko-KR" altLang="en-US" dirty="0"/>
              <a:t> 스크립트로 구현</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grpSp>
        <p:nvGrpSpPr>
          <p:cNvPr id="28" name="그룹 27">
            <a:extLst>
              <a:ext uri="{FF2B5EF4-FFF2-40B4-BE49-F238E27FC236}">
                <a16:creationId xmlns:a16="http://schemas.microsoft.com/office/drawing/2014/main" id="{C154EBC9-0783-4833-A19C-202A3C0E3FEE}"/>
              </a:ext>
            </a:extLst>
          </p:cNvPr>
          <p:cNvGrpSpPr/>
          <p:nvPr/>
        </p:nvGrpSpPr>
        <p:grpSpPr>
          <a:xfrm>
            <a:off x="1716294" y="2828012"/>
            <a:ext cx="3315465" cy="1123362"/>
            <a:chOff x="4419389" y="1885334"/>
            <a:chExt cx="3315465" cy="1123362"/>
          </a:xfrm>
        </p:grpSpPr>
        <p:sp>
          <p:nvSpPr>
            <p:cNvPr id="29" name="TextBox 28">
              <a:extLst>
                <a:ext uri="{FF2B5EF4-FFF2-40B4-BE49-F238E27FC236}">
                  <a16:creationId xmlns:a16="http://schemas.microsoft.com/office/drawing/2014/main" id="{592BB13B-F3F5-4329-89A2-2ACB32DCA410}"/>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#99811, Transaction #13</a:t>
              </a:r>
              <a:endParaRPr lang="ko-KR" altLang="en-US" dirty="0">
                <a:solidFill>
                  <a:srgbClr val="00C8EB"/>
                </a:solidFill>
                <a:latin typeface="Arial" panose="020B0604020202020204" pitchFamily="34" charset="0"/>
              </a:endParaRPr>
            </a:p>
          </p:txBody>
        </p:sp>
        <p:sp>
          <p:nvSpPr>
            <p:cNvPr id="30" name="직사각형 29">
              <a:extLst>
                <a:ext uri="{FF2B5EF4-FFF2-40B4-BE49-F238E27FC236}">
                  <a16:creationId xmlns:a16="http://schemas.microsoft.com/office/drawing/2014/main" id="{E6ED1B4B-D94A-4487-9B72-047F2EBA78B6}"/>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1" name="TextBox 30">
              <a:extLst>
                <a:ext uri="{FF2B5EF4-FFF2-40B4-BE49-F238E27FC236}">
                  <a16:creationId xmlns:a16="http://schemas.microsoft.com/office/drawing/2014/main" id="{E199393B-E9E9-42EA-8FBB-AD41B07E9769}"/>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8ADEF71A-0BFB-4D55-9F75-D7CD4BEDB980}"/>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input 0</a:t>
              </a:r>
              <a:endParaRPr lang="ko-KR" altLang="en-US" sz="1400" dirty="0">
                <a:solidFill>
                  <a:srgbClr val="00C8EB"/>
                </a:solidFill>
                <a:latin typeface="Arial" panose="020B0604020202020204" pitchFamily="34" charset="0"/>
              </a:endParaRPr>
            </a:p>
          </p:txBody>
        </p:sp>
        <p:sp>
          <p:nvSpPr>
            <p:cNvPr id="33" name="TextBox 32">
              <a:extLst>
                <a:ext uri="{FF2B5EF4-FFF2-40B4-BE49-F238E27FC236}">
                  <a16:creationId xmlns:a16="http://schemas.microsoft.com/office/drawing/2014/main" id="{6BDD8491-D90B-4428-9872-A3902D922F9E}"/>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C7F2E1AE-A704-431F-BC7B-F91DA7318FA7}"/>
                </a:ext>
              </a:extLst>
            </p:cNvPr>
            <p:cNvSpPr txBox="1"/>
            <p:nvPr/>
          </p:nvSpPr>
          <p:spPr>
            <a:xfrm>
              <a:off x="6166504" y="2538596"/>
              <a:ext cx="1458000" cy="307777"/>
            </a:xfrm>
            <a:prstGeom prst="rect">
              <a:avLst/>
            </a:prstGeom>
            <a:solidFill>
              <a:srgbClr val="EF296B"/>
            </a:solidFill>
            <a:ln w="6350">
              <a:solidFill>
                <a:srgbClr val="3F3F3F"/>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cxnSp>
        <p:nvCxnSpPr>
          <p:cNvPr id="36" name="직선 화살표 연결선 35">
            <a:extLst>
              <a:ext uri="{FF2B5EF4-FFF2-40B4-BE49-F238E27FC236}">
                <a16:creationId xmlns:a16="http://schemas.microsoft.com/office/drawing/2014/main" id="{C1A371A6-BD48-429B-927D-4A16327392CD}"/>
              </a:ext>
            </a:extLst>
          </p:cNvPr>
          <p:cNvCxnSpPr>
            <a:cxnSpLocks/>
            <a:stCxn id="34" idx="3"/>
            <a:endCxn id="42" idx="1"/>
          </p:cNvCxnSpPr>
          <p:nvPr/>
        </p:nvCxnSpPr>
        <p:spPr>
          <a:xfrm>
            <a:off x="4921409" y="3635163"/>
            <a:ext cx="2141986"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8" name="그룹 37">
            <a:extLst>
              <a:ext uri="{FF2B5EF4-FFF2-40B4-BE49-F238E27FC236}">
                <a16:creationId xmlns:a16="http://schemas.microsoft.com/office/drawing/2014/main" id="{287B8007-B808-4648-A747-AB2A6EEDABDD}"/>
              </a:ext>
            </a:extLst>
          </p:cNvPr>
          <p:cNvGrpSpPr/>
          <p:nvPr/>
        </p:nvGrpSpPr>
        <p:grpSpPr>
          <a:xfrm>
            <a:off x="6915813" y="2828012"/>
            <a:ext cx="3315465" cy="1123362"/>
            <a:chOff x="4419389" y="1885334"/>
            <a:chExt cx="3315465" cy="1123362"/>
          </a:xfrm>
        </p:grpSpPr>
        <p:sp>
          <p:nvSpPr>
            <p:cNvPr id="39" name="TextBox 38">
              <a:extLst>
                <a:ext uri="{FF2B5EF4-FFF2-40B4-BE49-F238E27FC236}">
                  <a16:creationId xmlns:a16="http://schemas.microsoft.com/office/drawing/2014/main" id="{2EB41743-51F8-4A6A-BDAC-8CAC764D6D62}"/>
                </a:ext>
              </a:extLst>
            </p:cNvPr>
            <p:cNvSpPr txBox="1"/>
            <p:nvPr/>
          </p:nvSpPr>
          <p:spPr>
            <a:xfrm>
              <a:off x="4419389" y="1885334"/>
              <a:ext cx="3311999"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Block #100000, Transaction #3</a:t>
              </a:r>
              <a:endParaRPr lang="ko-KR" altLang="en-US" dirty="0">
                <a:solidFill>
                  <a:srgbClr val="00C8EB"/>
                </a:solidFill>
                <a:latin typeface="Arial" panose="020B0604020202020204" pitchFamily="34" charset="0"/>
              </a:endParaRPr>
            </a:p>
          </p:txBody>
        </p:sp>
        <p:sp>
          <p:nvSpPr>
            <p:cNvPr id="40" name="직사각형 39">
              <a:extLst>
                <a:ext uri="{FF2B5EF4-FFF2-40B4-BE49-F238E27FC236}">
                  <a16:creationId xmlns:a16="http://schemas.microsoft.com/office/drawing/2014/main" id="{1EA1B176-90A7-4A85-856C-80662F4656FA}"/>
                </a:ext>
              </a:extLst>
            </p:cNvPr>
            <p:cNvSpPr/>
            <p:nvPr/>
          </p:nvSpPr>
          <p:spPr>
            <a:xfrm>
              <a:off x="4422854" y="2253992"/>
              <a:ext cx="3312000" cy="75470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1" name="TextBox 40">
              <a:extLst>
                <a:ext uri="{FF2B5EF4-FFF2-40B4-BE49-F238E27FC236}">
                  <a16:creationId xmlns:a16="http://schemas.microsoft.com/office/drawing/2014/main" id="{7C8500DA-56C4-40AD-8FE8-D074140B194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42" name="TextBox 41">
              <a:extLst>
                <a:ext uri="{FF2B5EF4-FFF2-40B4-BE49-F238E27FC236}">
                  <a16:creationId xmlns:a16="http://schemas.microsoft.com/office/drawing/2014/main" id="{EF7BBBE6-8B25-43FA-92FC-95E1EC9A3063}"/>
                </a:ext>
              </a:extLst>
            </p:cNvPr>
            <p:cNvSpPr txBox="1"/>
            <p:nvPr/>
          </p:nvSpPr>
          <p:spPr>
            <a:xfrm>
              <a:off x="4566971" y="2538596"/>
              <a:ext cx="1458000" cy="307777"/>
            </a:xfrm>
            <a:prstGeom prst="rect">
              <a:avLst/>
            </a:prstGeom>
            <a:solidFill>
              <a:srgbClr val="00D35A"/>
            </a:solidFill>
            <a:ln w="6350">
              <a:solidFill>
                <a:srgbClr val="3F3F3F"/>
              </a:solidFill>
            </a:ln>
          </p:spPr>
          <p:txBody>
            <a:bodyPr wrap="square" lIns="54000" rIns="54000" rtlCol="0">
              <a:spAutoFit/>
            </a:bodyPr>
            <a:lstStyle/>
            <a:p>
              <a:pPr algn="ctr"/>
              <a:r>
                <a:rPr lang="en-US" altLang="ko-KR" sz="1400" dirty="0">
                  <a:solidFill>
                    <a:srgbClr val="3F3F3F"/>
                  </a:solidFill>
                  <a:latin typeface="Arial" panose="020B0604020202020204" pitchFamily="34" charset="0"/>
                </a:rPr>
                <a:t>0: Unlock Script</a:t>
              </a:r>
              <a:endParaRPr lang="ko-KR" altLang="en-US" sz="1400" dirty="0">
                <a:solidFill>
                  <a:srgbClr val="3F3F3F"/>
                </a:solidFill>
                <a:latin typeface="Arial" panose="020B0604020202020204" pitchFamily="34" charset="0"/>
              </a:endParaRPr>
            </a:p>
          </p:txBody>
        </p:sp>
        <p:sp>
          <p:nvSpPr>
            <p:cNvPr id="43" name="TextBox 42">
              <a:extLst>
                <a:ext uri="{FF2B5EF4-FFF2-40B4-BE49-F238E27FC236}">
                  <a16:creationId xmlns:a16="http://schemas.microsoft.com/office/drawing/2014/main" id="{0A9A679A-2789-412F-B81C-56B47622EE87}"/>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76E8B418-2517-4697-8DB3-67A65BEF4934}"/>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Lock Script</a:t>
              </a:r>
              <a:endParaRPr lang="ko-KR" altLang="en-US" sz="1400" dirty="0">
                <a:solidFill>
                  <a:schemeClr val="bg1">
                    <a:lumMod val="85000"/>
                  </a:schemeClr>
                </a:solidFill>
                <a:latin typeface="Arial" panose="020B0604020202020204" pitchFamily="34" charset="0"/>
              </a:endParaRPr>
            </a:p>
          </p:txBody>
        </p:sp>
      </p:grpSp>
      <p:sp>
        <p:nvSpPr>
          <p:cNvPr id="74" name="TextBox 73">
            <a:extLst>
              <a:ext uri="{FF2B5EF4-FFF2-40B4-BE49-F238E27FC236}">
                <a16:creationId xmlns:a16="http://schemas.microsoft.com/office/drawing/2014/main" id="{31C7F98A-0B71-4488-883B-ABB4F95A03DA}"/>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75" name="TextBox 74">
            <a:extLst>
              <a:ext uri="{FF2B5EF4-FFF2-40B4-BE49-F238E27FC236}">
                <a16:creationId xmlns:a16="http://schemas.microsoft.com/office/drawing/2014/main" id="{CD210E55-2CE1-46E4-98FE-F028A4DFE8C2}"/>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cxnSp>
        <p:nvCxnSpPr>
          <p:cNvPr id="90" name="연결선: 꺾임 89">
            <a:extLst>
              <a:ext uri="{FF2B5EF4-FFF2-40B4-BE49-F238E27FC236}">
                <a16:creationId xmlns:a16="http://schemas.microsoft.com/office/drawing/2014/main" id="{4B31895F-27A4-4F35-8895-9F0668E389E0}"/>
              </a:ext>
            </a:extLst>
          </p:cNvPr>
          <p:cNvCxnSpPr>
            <a:cxnSpLocks/>
            <a:stCxn id="34" idx="2"/>
            <a:endCxn id="74" idx="2"/>
          </p:cNvCxnSpPr>
          <p:nvPr/>
        </p:nvCxnSpPr>
        <p:spPr>
          <a:xfrm rot="5400000" flipH="1" flipV="1">
            <a:off x="4661134" y="2312501"/>
            <a:ext cx="1007824" cy="1945275"/>
          </a:xfrm>
          <a:prstGeom prst="bentConnector3">
            <a:avLst>
              <a:gd name="adj1" fmla="val -34288"/>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92" name="연결선: 꺾임 91">
            <a:extLst>
              <a:ext uri="{FF2B5EF4-FFF2-40B4-BE49-F238E27FC236}">
                <a16:creationId xmlns:a16="http://schemas.microsoft.com/office/drawing/2014/main" id="{D1281305-DED8-4A4C-96A2-9D3B256B6559}"/>
              </a:ext>
            </a:extLst>
          </p:cNvPr>
          <p:cNvCxnSpPr>
            <a:cxnSpLocks/>
            <a:stCxn id="42" idx="2"/>
            <a:endCxn id="75" idx="1"/>
          </p:cNvCxnSpPr>
          <p:nvPr/>
        </p:nvCxnSpPr>
        <p:spPr>
          <a:xfrm rot="5400000" flipH="1">
            <a:off x="3627880" y="-375463"/>
            <a:ext cx="1330989" cy="6998041"/>
          </a:xfrm>
          <a:prstGeom prst="bentConnector4">
            <a:avLst>
              <a:gd name="adj1" fmla="val -43537"/>
              <a:gd name="adj2" fmla="val 103267"/>
            </a:avLst>
          </a:prstGeom>
          <a:ln w="12700">
            <a:solidFill>
              <a:srgbClr val="00D35A"/>
            </a:solidFill>
            <a:tailEnd type="triangle"/>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7078F4C-4350-4698-B4A6-307BB1A617C8}"/>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150" name="TextBox 149">
            <a:extLst>
              <a:ext uri="{FF2B5EF4-FFF2-40B4-BE49-F238E27FC236}">
                <a16:creationId xmlns:a16="http://schemas.microsoft.com/office/drawing/2014/main" id="{0FF014D1-31FE-47E6-B42E-83C85D4C5CF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151" name="직선 연결선 150">
            <a:extLst>
              <a:ext uri="{FF2B5EF4-FFF2-40B4-BE49-F238E27FC236}">
                <a16:creationId xmlns:a16="http://schemas.microsoft.com/office/drawing/2014/main" id="{309EDAB3-6CD0-487D-8CB3-54DCCE401CC9}"/>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152" name="직선 연결선 151">
            <a:extLst>
              <a:ext uri="{FF2B5EF4-FFF2-40B4-BE49-F238E27FC236}">
                <a16:creationId xmlns:a16="http://schemas.microsoft.com/office/drawing/2014/main" id="{6D926CEE-7AD6-4F22-8C50-AFAF8C824F9F}"/>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5DCF6B12-D037-4735-9D23-6CE8ECF589A9}"/>
              </a:ext>
            </a:extLst>
          </p:cNvPr>
          <p:cNvSpPr txBox="1"/>
          <p:nvPr/>
        </p:nvSpPr>
        <p:spPr>
          <a:xfrm>
            <a:off x="4911988" y="5994400"/>
            <a:ext cx="163859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Tx Signature</a:t>
            </a:r>
          </a:p>
          <a:p>
            <a:pPr algn="ctr"/>
            <a:r>
              <a:rPr lang="en-US" altLang="ko-KR" sz="2000" dirty="0">
                <a:solidFill>
                  <a:schemeClr val="bg1">
                    <a:lumMod val="85000"/>
                  </a:schemeClr>
                </a:solidFill>
                <a:latin typeface="Arial" panose="020B0604020202020204" pitchFamily="34" charset="0"/>
              </a:rPr>
              <a:t>{Sig}</a:t>
            </a:r>
            <a:endParaRPr lang="ko-KR" altLang="en-US" sz="2000" dirty="0">
              <a:solidFill>
                <a:schemeClr val="bg1">
                  <a:lumMod val="85000"/>
                </a:schemeClr>
              </a:solidFill>
              <a:latin typeface="Arial" panose="020B0604020202020204" pitchFamily="34" charset="0"/>
            </a:endParaRPr>
          </a:p>
        </p:txBody>
      </p:sp>
      <p:sp>
        <p:nvSpPr>
          <p:cNvPr id="165" name="TextBox 164">
            <a:extLst>
              <a:ext uri="{FF2B5EF4-FFF2-40B4-BE49-F238E27FC236}">
                <a16:creationId xmlns:a16="http://schemas.microsoft.com/office/drawing/2014/main" id="{153EE1D9-2B66-454A-B1F8-FC50AE83B5A6}"/>
              </a:ext>
            </a:extLst>
          </p:cNvPr>
          <p:cNvSpPr txBox="1"/>
          <p:nvPr/>
        </p:nvSpPr>
        <p:spPr>
          <a:xfrm>
            <a:off x="5028293" y="4818397"/>
            <a:ext cx="1398140"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6" name="TextBox 165">
            <a:extLst>
              <a:ext uri="{FF2B5EF4-FFF2-40B4-BE49-F238E27FC236}">
                <a16:creationId xmlns:a16="http://schemas.microsoft.com/office/drawing/2014/main" id="{113FD1A7-F009-4AA0-8456-8A5916851929}"/>
              </a:ext>
            </a:extLst>
          </p:cNvPr>
          <p:cNvSpPr txBox="1"/>
          <p:nvPr/>
        </p:nvSpPr>
        <p:spPr>
          <a:xfrm>
            <a:off x="321154" y="4818397"/>
            <a:ext cx="2068195"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Public Key Hash</a:t>
            </a:r>
          </a:p>
          <a:p>
            <a:pPr algn="ctr"/>
            <a:r>
              <a:rPr lang="en-US" altLang="ko-KR" sz="2000" dirty="0">
                <a:solidFill>
                  <a:schemeClr val="bg1">
                    <a:lumMod val="85000"/>
                  </a:schemeClr>
                </a:solidFill>
                <a:latin typeface="Arial" panose="020B0604020202020204" pitchFamily="34" charset="0"/>
              </a:rPr>
              <a:t>{</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67" name="TextBox 166">
            <a:extLst>
              <a:ext uri="{FF2B5EF4-FFF2-40B4-BE49-F238E27FC236}">
                <a16:creationId xmlns:a16="http://schemas.microsoft.com/office/drawing/2014/main" id="{78291E62-2183-497F-A148-6F08FB92BF6C}"/>
              </a:ext>
            </a:extLst>
          </p:cNvPr>
          <p:cNvSpPr txBox="1"/>
          <p:nvPr/>
        </p:nvSpPr>
        <p:spPr>
          <a:xfrm>
            <a:off x="8473727" y="3688666"/>
            <a:ext cx="25519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 </a:t>
            </a:r>
            <a:endParaRPr lang="ko-KR" altLang="en-US" sz="2000" dirty="0">
              <a:solidFill>
                <a:schemeClr val="bg1">
                  <a:lumMod val="85000"/>
                </a:schemeClr>
              </a:solidFill>
              <a:latin typeface="Arial" panose="020B0604020202020204" pitchFamily="34" charset="0"/>
            </a:endParaRPr>
          </a:p>
        </p:txBody>
      </p:sp>
      <p:sp>
        <p:nvSpPr>
          <p:cNvPr id="168" name="TextBox 167">
            <a:extLst>
              <a:ext uri="{FF2B5EF4-FFF2-40B4-BE49-F238E27FC236}">
                <a16:creationId xmlns:a16="http://schemas.microsoft.com/office/drawing/2014/main" id="{C6E14F7A-3099-4A32-A26F-537473F8BC0B}"/>
              </a:ext>
            </a:extLst>
          </p:cNvPr>
          <p:cNvSpPr txBox="1"/>
          <p:nvPr/>
        </p:nvSpPr>
        <p:spPr>
          <a:xfrm>
            <a:off x="6933415" y="4972285"/>
            <a:ext cx="1495922"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Private Key</a:t>
            </a:r>
            <a:endParaRPr lang="ko-KR" altLang="en-US" sz="2000" dirty="0">
              <a:solidFill>
                <a:schemeClr val="bg1">
                  <a:lumMod val="85000"/>
                </a:schemeClr>
              </a:solidFill>
              <a:latin typeface="Arial" panose="020B0604020202020204" pitchFamily="34" charset="0"/>
            </a:endParaRPr>
          </a:p>
        </p:txBody>
      </p:sp>
      <p:cxnSp>
        <p:nvCxnSpPr>
          <p:cNvPr id="170" name="연결선: 꺾임 169">
            <a:extLst>
              <a:ext uri="{FF2B5EF4-FFF2-40B4-BE49-F238E27FC236}">
                <a16:creationId xmlns:a16="http://schemas.microsoft.com/office/drawing/2014/main" id="{1D10BBF1-9740-42B1-905C-A8811F8B87E8}"/>
              </a:ext>
            </a:extLst>
          </p:cNvPr>
          <p:cNvCxnSpPr>
            <a:stCxn id="167" idx="2"/>
            <a:endCxn id="164" idx="3"/>
          </p:cNvCxnSpPr>
          <p:nvPr/>
        </p:nvCxnSpPr>
        <p:spPr>
          <a:xfrm rot="5400000">
            <a:off x="6446169" y="4193185"/>
            <a:ext cx="2259567" cy="2050748"/>
          </a:xfrm>
          <a:prstGeom prst="bentConnector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직선 화살표 연결선 174">
            <a:extLst>
              <a:ext uri="{FF2B5EF4-FFF2-40B4-BE49-F238E27FC236}">
                <a16:creationId xmlns:a16="http://schemas.microsoft.com/office/drawing/2014/main" id="{E7AB2F4B-22BA-47B4-B7C0-10CAAE82EAED}"/>
              </a:ext>
            </a:extLst>
          </p:cNvPr>
          <p:cNvCxnSpPr>
            <a:stCxn id="168" idx="1"/>
            <a:endCxn id="165" idx="3"/>
          </p:cNvCxnSpPr>
          <p:nvPr/>
        </p:nvCxnSpPr>
        <p:spPr>
          <a:xfrm flipH="1">
            <a:off x="6426433" y="5172340"/>
            <a:ext cx="50698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CDA8CC87-FA8D-4630-8691-F9D1FD458DB0}"/>
              </a:ext>
            </a:extLst>
          </p:cNvPr>
          <p:cNvSpPr txBox="1"/>
          <p:nvPr/>
        </p:nvSpPr>
        <p:spPr>
          <a:xfrm>
            <a:off x="6890711" y="5880100"/>
            <a:ext cx="1581330" cy="461665"/>
          </a:xfrm>
          <a:prstGeom prst="rect">
            <a:avLst/>
          </a:prstGeom>
          <a:noFill/>
        </p:spPr>
        <p:txBody>
          <a:bodyPr wrap="none" rtlCol="0">
            <a:spAutoFit/>
          </a:bodyPr>
          <a:lstStyle/>
          <a:p>
            <a:pPr algn="ctr"/>
            <a:r>
              <a:rPr lang="en-US" altLang="ko-KR" sz="1200" dirty="0">
                <a:solidFill>
                  <a:schemeClr val="bg1">
                    <a:lumMod val="85000"/>
                  </a:schemeClr>
                </a:solidFill>
                <a:latin typeface="Arial" panose="020B0604020202020204" pitchFamily="34" charset="0"/>
              </a:rPr>
              <a:t>ECDSA Sign</a:t>
            </a:r>
          </a:p>
          <a:p>
            <a:pPr algn="ct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cxnSp>
        <p:nvCxnSpPr>
          <p:cNvPr id="177" name="직선 화살표 연결선 176">
            <a:extLst>
              <a:ext uri="{FF2B5EF4-FFF2-40B4-BE49-F238E27FC236}">
                <a16:creationId xmlns:a16="http://schemas.microsoft.com/office/drawing/2014/main" id="{957E0816-2127-4CF2-8D56-F986668C9E78}"/>
              </a:ext>
            </a:extLst>
          </p:cNvPr>
          <p:cNvCxnSpPr>
            <a:cxnSpLocks/>
            <a:stCxn id="168" idx="2"/>
            <a:endCxn id="176" idx="0"/>
          </p:cNvCxnSpPr>
          <p:nvPr/>
        </p:nvCxnSpPr>
        <p:spPr>
          <a:xfrm>
            <a:off x="7681376" y="5372395"/>
            <a:ext cx="0" cy="50770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직선 화살표 연결선 182">
            <a:extLst>
              <a:ext uri="{FF2B5EF4-FFF2-40B4-BE49-F238E27FC236}">
                <a16:creationId xmlns:a16="http://schemas.microsoft.com/office/drawing/2014/main" id="{43EABE74-E529-4475-B419-6FF0BB2A1104}"/>
              </a:ext>
            </a:extLst>
          </p:cNvPr>
          <p:cNvCxnSpPr>
            <a:cxnSpLocks/>
            <a:stCxn id="165" idx="1"/>
            <a:endCxn id="166" idx="3"/>
          </p:cNvCxnSpPr>
          <p:nvPr/>
        </p:nvCxnSpPr>
        <p:spPr>
          <a:xfrm flipH="1">
            <a:off x="2389349" y="5172340"/>
            <a:ext cx="2638944"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0CE9CBF1-F9CD-418B-A2D1-21B91DCB0CED}"/>
              </a:ext>
            </a:extLst>
          </p:cNvPr>
          <p:cNvSpPr txBox="1"/>
          <p:nvPr/>
        </p:nvSpPr>
        <p:spPr>
          <a:xfrm>
            <a:off x="2395699" y="4894503"/>
            <a:ext cx="2632451" cy="276999"/>
          </a:xfrm>
          <a:prstGeom prst="rect">
            <a:avLst/>
          </a:prstGeom>
          <a:noFill/>
        </p:spPr>
        <p:txBody>
          <a:bodyPr wrap="none" rtlCol="0">
            <a:spAutoFit/>
          </a:bodyPr>
          <a:lstStyle/>
          <a:p>
            <a:pPr algn="ctr"/>
            <a:r>
              <a:rPr lang="en-US" altLang="ko-KR" sz="1200" b="0" baseline="0" dirty="0">
                <a:solidFill>
                  <a:schemeClr val="bg1">
                    <a:lumMod val="85000"/>
                  </a:schemeClr>
                </a:solidFill>
                <a:latin typeface="Arial" panose="020B0604020202020204" pitchFamily="34" charset="0"/>
              </a:rPr>
              <a:t>RIPEMD160(SHA-256(Public Key ))</a:t>
            </a:r>
            <a:endParaRPr lang="ko-KR" altLang="en-US" sz="1200" dirty="0">
              <a:solidFill>
                <a:schemeClr val="bg1">
                  <a:lumMod val="85000"/>
                </a:schemeClr>
              </a:solidFill>
              <a:latin typeface="Arial" panose="020B0604020202020204" pitchFamily="34" charset="0"/>
            </a:endParaRPr>
          </a:p>
        </p:txBody>
      </p:sp>
      <p:cxnSp>
        <p:nvCxnSpPr>
          <p:cNvPr id="193" name="직선 화살표 연결선 192">
            <a:extLst>
              <a:ext uri="{FF2B5EF4-FFF2-40B4-BE49-F238E27FC236}">
                <a16:creationId xmlns:a16="http://schemas.microsoft.com/office/drawing/2014/main" id="{9A0CF09C-0104-4D07-BCA9-4408B7E6872F}"/>
              </a:ext>
            </a:extLst>
          </p:cNvPr>
          <p:cNvCxnSpPr>
            <a:cxnSpLocks/>
            <a:stCxn id="165" idx="2"/>
            <a:endCxn id="164" idx="0"/>
          </p:cNvCxnSpPr>
          <p:nvPr/>
        </p:nvCxnSpPr>
        <p:spPr>
          <a:xfrm>
            <a:off x="5727363" y="5526283"/>
            <a:ext cx="3920" cy="4681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6" name="TextBox 195">
            <a:extLst>
              <a:ext uri="{FF2B5EF4-FFF2-40B4-BE49-F238E27FC236}">
                <a16:creationId xmlns:a16="http://schemas.microsoft.com/office/drawing/2014/main" id="{E3209442-15E5-4708-B532-E67559CED946}"/>
              </a:ext>
            </a:extLst>
          </p:cNvPr>
          <p:cNvSpPr txBox="1"/>
          <p:nvPr/>
        </p:nvSpPr>
        <p:spPr>
          <a:xfrm>
            <a:off x="4141226" y="5554667"/>
            <a:ext cx="1581330" cy="461665"/>
          </a:xfrm>
          <a:prstGeom prst="rect">
            <a:avLst/>
          </a:prstGeom>
          <a:noFill/>
        </p:spPr>
        <p:txBody>
          <a:bodyPr wrap="none" rtlCol="0">
            <a:spAutoFit/>
          </a:bodyPr>
          <a:lstStyle/>
          <a:p>
            <a:pPr algn="r"/>
            <a:r>
              <a:rPr lang="en-US" altLang="ko-KR" sz="1200" dirty="0">
                <a:solidFill>
                  <a:schemeClr val="bg1">
                    <a:lumMod val="85000"/>
                  </a:schemeClr>
                </a:solidFill>
                <a:latin typeface="Arial" panose="020B0604020202020204" pitchFamily="34" charset="0"/>
              </a:rPr>
              <a:t>ECDSA Verify</a:t>
            </a:r>
            <a:br>
              <a:rPr lang="en-US" altLang="ko-KR" sz="1200" dirty="0">
                <a:solidFill>
                  <a:schemeClr val="bg1">
                    <a:lumMod val="85000"/>
                  </a:schemeClr>
                </a:solidFill>
                <a:latin typeface="Arial" panose="020B0604020202020204" pitchFamily="34" charset="0"/>
              </a:rPr>
            </a:br>
            <a:r>
              <a:rPr lang="en-US" altLang="ko-KR" sz="1200" dirty="0">
                <a:solidFill>
                  <a:schemeClr val="bg1">
                    <a:lumMod val="85000"/>
                  </a:schemeClr>
                </a:solidFill>
                <a:latin typeface="Arial" panose="020B0604020202020204" pitchFamily="34" charset="0"/>
              </a:rPr>
              <a:t>Block #10000, Tx #3</a:t>
            </a:r>
            <a:endParaRPr lang="ko-KR" altLang="en-US" sz="12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49144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8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7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149" grpId="0"/>
      <p:bldP spid="150" grpId="0"/>
      <p:bldP spid="164" grpId="0"/>
      <p:bldP spid="165" grpId="0"/>
      <p:bldP spid="166" grpId="0"/>
      <p:bldP spid="167" grpId="0"/>
      <p:bldP spid="168" grpId="0"/>
      <p:bldP spid="176" grpId="0"/>
      <p:bldP spid="188" grpId="0"/>
      <p:bldP spid="196" grpId="0"/>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en-US" altLang="ko-KR" dirty="0"/>
              <a:t>Smart Contract</a:t>
            </a:r>
            <a:r>
              <a:rPr lang="ko-KR" altLang="en-US" dirty="0"/>
              <a:t> </a:t>
            </a:r>
            <a:r>
              <a:rPr lang="en-US" altLang="ko-KR" dirty="0"/>
              <a:t>[ UTXO, </a:t>
            </a:r>
            <a:r>
              <a:rPr lang="ko-KR" altLang="en-US" dirty="0" err="1"/>
              <a:t>비트코인</a:t>
            </a:r>
            <a:r>
              <a:rPr lang="ko-KR" altLang="en-US" dirty="0"/>
              <a:t> 스크립트 </a:t>
            </a:r>
            <a:r>
              <a:rPr lang="en-US" altLang="ko-KR" dirty="0"/>
              <a:t>]</a:t>
            </a:r>
            <a:endParaRPr lang="ko-KR" altLang="en-US" dirty="0"/>
          </a:p>
        </p:txBody>
      </p:sp>
      <p:sp>
        <p:nvSpPr>
          <p:cNvPr id="72" name="TextBox 71">
            <a:extLst>
              <a:ext uri="{FF2B5EF4-FFF2-40B4-BE49-F238E27FC236}">
                <a16:creationId xmlns:a16="http://schemas.microsoft.com/office/drawing/2014/main" id="{8196B22F-2385-4667-AF20-FD3A71A00DDB}"/>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73" name="TextBox 72">
            <a:extLst>
              <a:ext uri="{FF2B5EF4-FFF2-40B4-BE49-F238E27FC236}">
                <a16:creationId xmlns:a16="http://schemas.microsoft.com/office/drawing/2014/main" id="{903CF2FE-6C0D-44AA-A3CC-3B2AEF3D73CD}"/>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77" name="직선 연결선 76">
            <a:extLst>
              <a:ext uri="{FF2B5EF4-FFF2-40B4-BE49-F238E27FC236}">
                <a16:creationId xmlns:a16="http://schemas.microsoft.com/office/drawing/2014/main" id="{7687667B-B40D-4F39-87DC-2C844254436B}"/>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C5623CEF-D365-479F-86EF-0C9B2CFD7D21}"/>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aphicFrame>
        <p:nvGraphicFramePr>
          <p:cNvPr id="134" name="표 134">
            <a:extLst>
              <a:ext uri="{FF2B5EF4-FFF2-40B4-BE49-F238E27FC236}">
                <a16:creationId xmlns:a16="http://schemas.microsoft.com/office/drawing/2014/main" id="{8F4141E6-E3CA-4C00-9F7E-ACA757DC1470}"/>
              </a:ext>
            </a:extLst>
          </p:cNvPr>
          <p:cNvGraphicFramePr>
            <a:graphicFrameLocks noGrp="1"/>
          </p:cNvGraphicFramePr>
          <p:nvPr>
            <p:extLst>
              <p:ext uri="{D42A27DB-BD31-4B8C-83A1-F6EECF244321}">
                <p14:modId xmlns:p14="http://schemas.microsoft.com/office/powerpoint/2010/main" val="356876079"/>
              </p:ext>
            </p:extLst>
          </p:nvPr>
        </p:nvGraphicFramePr>
        <p:xfrm>
          <a:off x="241299" y="5261690"/>
          <a:ext cx="11683999" cy="1259840"/>
        </p:xfrm>
        <a:graphic>
          <a:graphicData uri="http://schemas.openxmlformats.org/drawingml/2006/table">
            <a:tbl>
              <a:tblPr firstRow="1" bandRow="1">
                <a:tableStyleId>{5C22544A-7EE6-4342-B048-85BDC9FD1C3A}</a:tableStyleId>
              </a:tblPr>
              <a:tblGrid>
                <a:gridCol w="1672561">
                  <a:extLst>
                    <a:ext uri="{9D8B030D-6E8A-4147-A177-3AD203B41FA5}">
                      <a16:colId xmlns:a16="http://schemas.microsoft.com/office/drawing/2014/main" val="3469572103"/>
                    </a:ext>
                  </a:extLst>
                </a:gridCol>
                <a:gridCol w="10011438">
                  <a:extLst>
                    <a:ext uri="{9D8B030D-6E8A-4147-A177-3AD203B41FA5}">
                      <a16:colId xmlns:a16="http://schemas.microsoft.com/office/drawing/2014/main" val="3470867701"/>
                    </a:ext>
                  </a:extLst>
                </a:gridCol>
              </a:tblGrid>
              <a:tr h="370840">
                <a:tc>
                  <a:txBody>
                    <a:bodyPr/>
                    <a:lstStyle/>
                    <a:p>
                      <a:pPr latinLnBrk="1"/>
                      <a:r>
                        <a:rPr lang="en-US" altLang="ko-KR" sz="1400" b="0" baseline="0" dirty="0">
                          <a:solidFill>
                            <a:srgbClr val="3F3F3F"/>
                          </a:solidFill>
                          <a:latin typeface="Arial" panose="020B0604020202020204" pitchFamily="34" charset="0"/>
                        </a:rPr>
                        <a:t>{Sig}</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00810296"/>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400" b="0" baseline="0" dirty="0">
                          <a:solidFill>
                            <a:schemeClr val="bg1">
                              <a:lumMod val="85000"/>
                            </a:schemeClr>
                          </a:solidFill>
                          <a:latin typeface="Arial" panose="020B0604020202020204" pitchFamily="34" charset="0"/>
                        </a:rPr>
                        <a:t>output</a:t>
                      </a:r>
                      <a:r>
                        <a:rPr lang="ko-KR" altLang="en-US" sz="1400" b="0" baseline="0" dirty="0">
                          <a:solidFill>
                            <a:schemeClr val="bg1">
                              <a:lumMod val="85000"/>
                            </a:schemeClr>
                          </a:solidFill>
                          <a:latin typeface="Arial" panose="020B0604020202020204" pitchFamily="34" charset="0"/>
                        </a:rPr>
                        <a:t>을 사용하는 트랜잭션 서명 증명 및 </a:t>
                      </a:r>
                      <a:r>
                        <a:rPr lang="en-US" altLang="ko-KR" sz="1400" b="0" baseline="0" dirty="0">
                          <a:solidFill>
                            <a:schemeClr val="bg1">
                              <a:lumMod val="85000"/>
                            </a:schemeClr>
                          </a:solidFill>
                          <a:latin typeface="Arial" panose="020B0604020202020204" pitchFamily="34" charset="0"/>
                        </a:rPr>
                        <a:t>{</a:t>
                      </a:r>
                      <a:r>
                        <a:rPr lang="en-US" altLang="ko-KR" sz="1400" b="0" baseline="0" dirty="0" err="1">
                          <a:solidFill>
                            <a:schemeClr val="bg1">
                              <a:lumMod val="85000"/>
                            </a:schemeClr>
                          </a:solidFill>
                          <a:latin typeface="Arial" panose="020B0604020202020204" pitchFamily="34" charset="0"/>
                        </a:rPr>
                        <a:t>PubKeyHash</a:t>
                      </a:r>
                      <a:r>
                        <a:rPr lang="en-US" altLang="ko-KR" sz="1400" b="0" baseline="0" dirty="0">
                          <a:solidFill>
                            <a:schemeClr val="bg1">
                              <a:lumMod val="85000"/>
                            </a:schemeClr>
                          </a:solidFill>
                          <a:latin typeface="Arial" panose="020B0604020202020204" pitchFamily="34" charset="0"/>
                        </a:rPr>
                        <a:t>}</a:t>
                      </a:r>
                      <a:r>
                        <a:rPr lang="ko-KR" altLang="en-US" sz="1400" b="0" baseline="0" dirty="0">
                          <a:solidFill>
                            <a:schemeClr val="bg1">
                              <a:lumMod val="85000"/>
                            </a:schemeClr>
                          </a:solidFill>
                          <a:latin typeface="Arial" panose="020B0604020202020204" pitchFamily="34" charset="0"/>
                        </a:rPr>
                        <a:t>를 생성할 수 있는 공개 키</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59297380"/>
                  </a:ext>
                </a:extLst>
              </a:tr>
              <a:tr h="370840">
                <a:tc>
                  <a:txBody>
                    <a:bodyPr/>
                    <a:lstStyle/>
                    <a:p>
                      <a:pPr latinLnBrk="1"/>
                      <a:r>
                        <a:rPr lang="en-US" altLang="ko-KR" sz="1400" b="0" baseline="0" dirty="0">
                          <a:solidFill>
                            <a:srgbClr val="3F3F3F"/>
                          </a:solidFill>
                          <a:latin typeface="Arial" panose="020B0604020202020204" pitchFamily="34" charset="0"/>
                        </a:rPr>
                        <a:t>{</a:t>
                      </a:r>
                      <a:r>
                        <a:rPr lang="en-US" altLang="ko-KR" sz="1400" b="0" baseline="0" dirty="0" err="1">
                          <a:solidFill>
                            <a:srgbClr val="3F3F3F"/>
                          </a:solidFill>
                          <a:latin typeface="Arial" panose="020B0604020202020204" pitchFamily="34" charset="0"/>
                        </a:rPr>
                        <a:t>PubKeyHash</a:t>
                      </a:r>
                      <a:r>
                        <a:rPr lang="en-US" altLang="ko-KR" sz="1400" b="0" baseline="0" dirty="0">
                          <a:solidFill>
                            <a:srgbClr val="3F3F3F"/>
                          </a:solidFill>
                          <a:latin typeface="Arial" panose="020B0604020202020204" pitchFamily="34" charset="0"/>
                        </a:rPr>
                        <a: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0" baseline="0" dirty="0">
                          <a:solidFill>
                            <a:schemeClr val="bg1">
                              <a:lumMod val="85000"/>
                            </a:schemeClr>
                          </a:solidFill>
                          <a:latin typeface="Arial" panose="020B0604020202020204" pitchFamily="34" charset="0"/>
                        </a:rPr>
                        <a:t>수신자 공개키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주소 생성 과정의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값과 동일</a:t>
                      </a:r>
                      <a:br>
                        <a:rPr lang="en-US" altLang="ko-KR" sz="1400" b="0" baseline="0" dirty="0">
                          <a:solidFill>
                            <a:schemeClr val="bg1">
                              <a:lumMod val="85000"/>
                            </a:schemeClr>
                          </a:solidFill>
                          <a:latin typeface="Arial" panose="020B0604020202020204" pitchFamily="34" charset="0"/>
                        </a:rPr>
                      </a:br>
                      <a:r>
                        <a:rPr lang="en-US" altLang="ko-KR" sz="1400" b="0" baseline="0" dirty="0">
                          <a:solidFill>
                            <a:schemeClr val="bg1">
                              <a:lumMod val="85000"/>
                            </a:schemeClr>
                          </a:solidFill>
                          <a:latin typeface="Arial" panose="020B0604020202020204" pitchFamily="34" charset="0"/>
                        </a:rPr>
                        <a:t>Hash = RIPEMD160( SHA-256( Public Key ) )</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54244213"/>
                  </a:ext>
                </a:extLst>
              </a:tr>
            </a:tbl>
          </a:graphicData>
        </a:graphic>
      </p:graphicFrame>
      <p:graphicFrame>
        <p:nvGraphicFramePr>
          <p:cNvPr id="45" name="표 44">
            <a:extLst>
              <a:ext uri="{FF2B5EF4-FFF2-40B4-BE49-F238E27FC236}">
                <a16:creationId xmlns:a16="http://schemas.microsoft.com/office/drawing/2014/main" id="{311B26E0-C6F8-4363-BA16-535EE54BE07D}"/>
              </a:ext>
            </a:extLst>
          </p:cNvPr>
          <p:cNvGraphicFramePr>
            <a:graphicFrameLocks noGrp="1"/>
          </p:cNvGraphicFramePr>
          <p:nvPr>
            <p:extLst>
              <p:ext uri="{D42A27DB-BD31-4B8C-83A1-F6EECF244321}">
                <p14:modId xmlns:p14="http://schemas.microsoft.com/office/powerpoint/2010/main" val="590310024"/>
              </p:ext>
            </p:extLst>
          </p:nvPr>
        </p:nvGraphicFramePr>
        <p:xfrm>
          <a:off x="241300" y="2629809"/>
          <a:ext cx="11666989" cy="2346960"/>
        </p:xfrm>
        <a:graphic>
          <a:graphicData uri="http://schemas.openxmlformats.org/drawingml/2006/table">
            <a:tbl>
              <a:tblPr firstRow="1" bandRow="1">
                <a:tableStyleId>{5C22544A-7EE6-4342-B048-85BDC9FD1C3A}</a:tableStyleId>
              </a:tblPr>
              <a:tblGrid>
                <a:gridCol w="1820672">
                  <a:extLst>
                    <a:ext uri="{9D8B030D-6E8A-4147-A177-3AD203B41FA5}">
                      <a16:colId xmlns:a16="http://schemas.microsoft.com/office/drawing/2014/main" val="4023154550"/>
                    </a:ext>
                  </a:extLst>
                </a:gridCol>
                <a:gridCol w="852805">
                  <a:extLst>
                    <a:ext uri="{9D8B030D-6E8A-4147-A177-3AD203B41FA5}">
                      <a16:colId xmlns:a16="http://schemas.microsoft.com/office/drawing/2014/main" val="1394795339"/>
                    </a:ext>
                  </a:extLst>
                </a:gridCol>
                <a:gridCol w="616268">
                  <a:extLst>
                    <a:ext uri="{9D8B030D-6E8A-4147-A177-3AD203B41FA5}">
                      <a16:colId xmlns:a16="http://schemas.microsoft.com/office/drawing/2014/main" val="2196950349"/>
                    </a:ext>
                  </a:extLst>
                </a:gridCol>
                <a:gridCol w="1111314">
                  <a:extLst>
                    <a:ext uri="{9D8B030D-6E8A-4147-A177-3AD203B41FA5}">
                      <a16:colId xmlns:a16="http://schemas.microsoft.com/office/drawing/2014/main" val="1704791786"/>
                    </a:ext>
                  </a:extLst>
                </a:gridCol>
                <a:gridCol w="1217930">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4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Opcode</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Hex</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Input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400" b="0" baseline="0" dirty="0">
                          <a:solidFill>
                            <a:srgbClr val="3F3F3F"/>
                          </a:solidFill>
                          <a:latin typeface="Arial" panose="020B0604020202020204" pitchFamily="34" charset="0"/>
                        </a:rPr>
                        <a:t>Output</a:t>
                      </a:r>
                      <a:endParaRPr lang="ko-KR" altLang="en-US" sz="14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OP_DUP</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118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0x76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 </a:t>
                      </a:r>
                      <a:r>
                        <a:rPr lang="en-US" altLang="ko-KR" sz="1400" b="0" baseline="0" dirty="0" err="1">
                          <a:solidFill>
                            <a:schemeClr val="bg1">
                              <a:lumMod val="85000"/>
                            </a:schemeClr>
                          </a:solidFill>
                          <a:latin typeface="Arial" panose="020B0604020202020204" pitchFamily="34" charset="0"/>
                        </a:rPr>
                        <a:t>x</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OP_HASH160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1690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in</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hash</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RIPEMD-160 ( SHA-256 ( in ) ) , pop()</a:t>
                      </a:r>
                      <a:r>
                        <a:rPr lang="ko-KR" altLang="en-US" sz="1400" b="0" baseline="0" dirty="0">
                          <a:solidFill>
                            <a:schemeClr val="bg1">
                              <a:lumMod val="85000"/>
                            </a:schemeClr>
                          </a:solidFill>
                          <a:latin typeface="Arial" panose="020B0604020202020204" pitchFamily="34" charset="0"/>
                        </a:rPr>
                        <a:t>한 </a:t>
                      </a:r>
                      <a:r>
                        <a:rPr lang="en-US" altLang="ko-KR" sz="1400" b="0" baseline="0" dirty="0">
                          <a:solidFill>
                            <a:schemeClr val="bg1">
                              <a:lumMod val="85000"/>
                            </a:schemeClr>
                          </a:solidFill>
                          <a:latin typeface="Arial" panose="020B0604020202020204" pitchFamily="34" charset="0"/>
                        </a:rPr>
                        <a:t>in </a:t>
                      </a:r>
                      <a:r>
                        <a:rPr lang="ko-KR" altLang="en-US" sz="1400" b="0" baseline="0" dirty="0">
                          <a:solidFill>
                            <a:schemeClr val="bg1">
                              <a:lumMod val="85000"/>
                            </a:schemeClr>
                          </a:solidFill>
                          <a:latin typeface="Arial" panose="020B0604020202020204" pitchFamily="34" charset="0"/>
                        </a:rPr>
                        <a:t>값을 </a:t>
                      </a:r>
                      <a:r>
                        <a:rPr lang="en-US" altLang="ko-KR" sz="1400" b="0" baseline="0" dirty="0">
                          <a:solidFill>
                            <a:schemeClr val="bg1">
                              <a:lumMod val="85000"/>
                            </a:schemeClr>
                          </a:solidFill>
                          <a:latin typeface="Arial" panose="020B0604020202020204" pitchFamily="34" charset="0"/>
                        </a:rPr>
                        <a:t>hash </a:t>
                      </a:r>
                      <a:r>
                        <a:rPr lang="ko-KR" altLang="en-US" sz="1400" b="0" baseline="0" dirty="0">
                          <a:solidFill>
                            <a:schemeClr val="bg1">
                              <a:lumMod val="85000"/>
                            </a:schemeClr>
                          </a:solidFill>
                          <a:latin typeface="Arial" panose="020B0604020202020204" pitchFamily="34" charset="0"/>
                        </a:rPr>
                        <a:t>계산 후 </a:t>
                      </a:r>
                      <a:r>
                        <a:rPr lang="en-US" altLang="ko-KR" sz="1400" b="0" baseline="0" dirty="0">
                          <a:solidFill>
                            <a:schemeClr val="bg1">
                              <a:lumMod val="85000"/>
                            </a:schemeClr>
                          </a:solidFill>
                          <a:latin typeface="Arial" panose="020B0604020202020204" pitchFamily="34" charset="0"/>
                        </a:rPr>
                        <a:t>push</a:t>
                      </a:r>
                      <a:r>
                        <a:rPr lang="ko-KR" altLang="en-US" sz="1400" b="0" baseline="0" dirty="0">
                          <a:solidFill>
                            <a:schemeClr val="bg1">
                              <a:lumMod val="85000"/>
                            </a:schemeClr>
                          </a:solidFill>
                          <a:latin typeface="Arial" panose="020B0604020202020204" pitchFamily="34" charset="0"/>
                        </a:rPr>
                        <a:t>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0x87</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0" baseline="0" dirty="0">
                          <a:solidFill>
                            <a:schemeClr val="bg1">
                              <a:lumMod val="85000"/>
                            </a:schemeClr>
                          </a:solidFill>
                          <a:latin typeface="Arial" panose="020B0604020202020204" pitchFamily="34" charset="0"/>
                        </a:rPr>
                        <a:t>두 값이 같으면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105</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0x69</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Top </a:t>
                      </a:r>
                      <a:r>
                        <a:rPr lang="ko-KR" altLang="en-US" sz="1400" b="0" baseline="0" dirty="0">
                          <a:solidFill>
                            <a:schemeClr val="bg1">
                              <a:lumMod val="85000"/>
                            </a:schemeClr>
                          </a:solidFill>
                          <a:latin typeface="Arial" panose="020B0604020202020204" pitchFamily="34" charset="0"/>
                        </a:rPr>
                        <a:t>스택 아이템이 </a:t>
                      </a:r>
                      <a:r>
                        <a:rPr lang="en-US" altLang="ko-KR" sz="1400" b="0" baseline="0" dirty="0">
                          <a:solidFill>
                            <a:schemeClr val="bg1">
                              <a:lumMod val="85000"/>
                            </a:schemeClr>
                          </a:solidFill>
                          <a:latin typeface="Arial" panose="020B0604020202020204" pitchFamily="34" charset="0"/>
                        </a:rPr>
                        <a:t>True(1)</a:t>
                      </a:r>
                      <a:r>
                        <a:rPr lang="ko-KR" altLang="en-US" sz="1400" b="0" baseline="0" dirty="0">
                          <a:solidFill>
                            <a:schemeClr val="bg1">
                              <a:lumMod val="85000"/>
                            </a:schemeClr>
                          </a:solidFill>
                          <a:latin typeface="Arial" panose="020B0604020202020204" pitchFamily="34" charset="0"/>
                        </a:rPr>
                        <a:t>가 아니면 트랜잭션은 </a:t>
                      </a:r>
                      <a:r>
                        <a:rPr lang="ko-KR" altLang="en-US" sz="1400" b="0" baseline="0" dirty="0" err="1">
                          <a:solidFill>
                            <a:schemeClr val="bg1">
                              <a:lumMod val="85000"/>
                            </a:schemeClr>
                          </a:solidFill>
                          <a:latin typeface="Arial" panose="020B0604020202020204" pitchFamily="34" charset="0"/>
                        </a:rPr>
                        <a:t>비유효</a:t>
                      </a:r>
                      <a:r>
                        <a:rPr lang="en-US" altLang="ko-KR" sz="1400" b="0" baseline="0" dirty="0">
                          <a:solidFill>
                            <a:schemeClr val="bg1">
                              <a:lumMod val="85000"/>
                            </a:schemeClr>
                          </a:solidFill>
                          <a:latin typeface="Arial" panose="020B0604020202020204" pitchFamily="34" charset="0"/>
                        </a:rPr>
                        <a:t>(fail)</a:t>
                      </a:r>
                    </a:p>
                    <a:p>
                      <a:pPr latinLnBrk="1"/>
                      <a:r>
                        <a:rPr lang="ko-KR" altLang="en-US" sz="1400" b="0" baseline="0" dirty="0">
                          <a:solidFill>
                            <a:schemeClr val="bg1">
                              <a:lumMod val="85000"/>
                            </a:schemeClr>
                          </a:solidFill>
                          <a:latin typeface="Arial" panose="020B0604020202020204" pitchFamily="34" charset="0"/>
                        </a:rPr>
                        <a:t>탑 스택 아이템은 제거한다</a:t>
                      </a:r>
                      <a:r>
                        <a:rPr lang="en-US" altLang="ko-KR" sz="1400" b="0" baseline="0" dirty="0">
                          <a:solidFill>
                            <a:schemeClr val="bg1">
                              <a:lumMod val="85000"/>
                            </a:schemeClr>
                          </a:solidFill>
                          <a:latin typeface="Arial" panose="020B0604020202020204" pitchFamily="34" charset="0"/>
                        </a:rPr>
                        <a:t>.</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OP_EQUALVERIFY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136</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0x88</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x1 x2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Nothing / fail</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OP_EQUAL, OP_VERIFY</a:t>
                      </a:r>
                      <a:r>
                        <a:rPr lang="ko-KR" altLang="en-US" sz="14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400" b="0" baseline="0" dirty="0">
                          <a:solidFill>
                            <a:schemeClr val="bg1">
                              <a:lumMod val="85000"/>
                            </a:schemeClr>
                          </a:solidFill>
                          <a:latin typeface="Arial" panose="020B0604020202020204" pitchFamily="34" charset="0"/>
                        </a:rPr>
                        <a:t>OP_CHECKSIG</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172</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0xac</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 </a:t>
                      </a:r>
                      <a:r>
                        <a:rPr lang="en-US" altLang="ko-KR" sz="1400" b="0" baseline="0" dirty="0" err="1">
                          <a:solidFill>
                            <a:schemeClr val="bg1">
                              <a:lumMod val="85000"/>
                            </a:schemeClr>
                          </a:solidFill>
                          <a:latin typeface="Arial" panose="020B0604020202020204" pitchFamily="34" charset="0"/>
                        </a:rPr>
                        <a:t>pubkey</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True / false</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0" baseline="0" dirty="0">
                          <a:solidFill>
                            <a:schemeClr val="bg1">
                              <a:lumMod val="85000"/>
                            </a:schemeClr>
                          </a:solidFill>
                          <a:latin typeface="Arial" panose="020B0604020202020204" pitchFamily="34" charset="0"/>
                        </a:rPr>
                        <a:t>sig</a:t>
                      </a:r>
                      <a:r>
                        <a:rPr lang="ko-KR" altLang="en-US" sz="1400" b="0" baseline="0" dirty="0">
                          <a:solidFill>
                            <a:schemeClr val="bg1">
                              <a:lumMod val="85000"/>
                            </a:schemeClr>
                          </a:solidFill>
                          <a:latin typeface="Arial" panose="020B0604020202020204" pitchFamily="34" charset="0"/>
                        </a:rPr>
                        <a:t>가 </a:t>
                      </a:r>
                      <a:r>
                        <a:rPr lang="en-US" altLang="ko-KR" sz="1400" b="0" baseline="0" dirty="0">
                          <a:solidFill>
                            <a:schemeClr val="bg1">
                              <a:lumMod val="85000"/>
                            </a:schemeClr>
                          </a:solidFill>
                          <a:latin typeface="Arial" panose="020B0604020202020204" pitchFamily="34" charset="0"/>
                        </a:rPr>
                        <a:t>Tx</a:t>
                      </a:r>
                      <a:r>
                        <a:rPr lang="ko-KR" altLang="en-US" sz="1400" b="0" baseline="0" dirty="0">
                          <a:solidFill>
                            <a:schemeClr val="bg1">
                              <a:lumMod val="85000"/>
                            </a:schemeClr>
                          </a:solidFill>
                          <a:latin typeface="Arial" panose="020B0604020202020204" pitchFamily="34" charset="0"/>
                        </a:rPr>
                        <a:t>의 </a:t>
                      </a:r>
                      <a:r>
                        <a:rPr lang="en-US" altLang="ko-KR" sz="1400" b="0" baseline="0" dirty="0">
                          <a:solidFill>
                            <a:schemeClr val="bg1">
                              <a:lumMod val="85000"/>
                            </a:schemeClr>
                          </a:solidFill>
                          <a:latin typeface="Arial" panose="020B0604020202020204" pitchFamily="34" charset="0"/>
                        </a:rPr>
                        <a:t>hash</a:t>
                      </a:r>
                      <a:r>
                        <a:rPr lang="ko-KR" altLang="en-US" sz="1400" b="0" baseline="0" dirty="0">
                          <a:solidFill>
                            <a:schemeClr val="bg1">
                              <a:lumMod val="85000"/>
                            </a:schemeClr>
                          </a:solidFill>
                          <a:latin typeface="Arial" panose="020B0604020202020204" pitchFamily="34" charset="0"/>
                        </a:rPr>
                        <a:t>와 </a:t>
                      </a:r>
                      <a:r>
                        <a:rPr lang="en-US" altLang="ko-KR" sz="1400" b="0" baseline="0" dirty="0" err="1">
                          <a:solidFill>
                            <a:schemeClr val="bg1">
                              <a:lumMod val="85000"/>
                            </a:schemeClr>
                          </a:solidFill>
                          <a:latin typeface="Arial" panose="020B0604020202020204" pitchFamily="34" charset="0"/>
                        </a:rPr>
                        <a:t>pubkey</a:t>
                      </a:r>
                      <a:r>
                        <a:rPr lang="ko-KR" altLang="en-US" sz="1400" b="0" baseline="0" dirty="0">
                          <a:solidFill>
                            <a:schemeClr val="bg1">
                              <a:lumMod val="85000"/>
                            </a:schemeClr>
                          </a:solidFill>
                          <a:latin typeface="Arial" panose="020B0604020202020204" pitchFamily="34" charset="0"/>
                        </a:rPr>
                        <a:t>에 유효하면 </a:t>
                      </a:r>
                      <a:r>
                        <a:rPr lang="en-US" altLang="ko-KR" sz="1400" b="0" baseline="0" dirty="0">
                          <a:solidFill>
                            <a:schemeClr val="bg1">
                              <a:lumMod val="85000"/>
                            </a:schemeClr>
                          </a:solidFill>
                          <a:latin typeface="Arial" panose="020B0604020202020204" pitchFamily="34" charset="0"/>
                        </a:rPr>
                        <a:t>True(1), </a:t>
                      </a:r>
                      <a:r>
                        <a:rPr lang="ko-KR" altLang="en-US" sz="1400" b="0" baseline="0" dirty="0">
                          <a:solidFill>
                            <a:schemeClr val="bg1">
                              <a:lumMod val="85000"/>
                            </a:schemeClr>
                          </a:solidFill>
                          <a:latin typeface="Arial" panose="020B0604020202020204" pitchFamily="34" charset="0"/>
                        </a:rPr>
                        <a:t>아니면 </a:t>
                      </a:r>
                      <a:r>
                        <a:rPr lang="en-US" altLang="ko-KR" sz="1400" b="0" baseline="0" dirty="0">
                          <a:solidFill>
                            <a:schemeClr val="bg1">
                              <a:lumMod val="85000"/>
                            </a:schemeClr>
                          </a:solidFill>
                          <a:latin typeface="Arial" panose="020B0604020202020204" pitchFamily="34" charset="0"/>
                        </a:rPr>
                        <a:t>false(0)</a:t>
                      </a:r>
                      <a:endParaRPr lang="ko-KR" altLang="en-US" sz="14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46" name="TextBox 45">
            <a:extLst>
              <a:ext uri="{FF2B5EF4-FFF2-40B4-BE49-F238E27FC236}">
                <a16:creationId xmlns:a16="http://schemas.microsoft.com/office/drawing/2014/main" id="{E68C349B-30BA-4AA6-9A32-F77B226C2B66}"/>
              </a:ext>
            </a:extLst>
          </p:cNvPr>
          <p:cNvSpPr txBox="1"/>
          <p:nvPr/>
        </p:nvSpPr>
        <p:spPr>
          <a:xfrm>
            <a:off x="241300" y="2257887"/>
            <a:ext cx="6096000" cy="369332"/>
          </a:xfrm>
          <a:prstGeom prst="rect">
            <a:avLst/>
          </a:prstGeom>
          <a:noFill/>
        </p:spPr>
        <p:txBody>
          <a:bodyPr wrap="square" lIns="0">
            <a:spAutoFit/>
          </a:bodyPr>
          <a:lstStyle/>
          <a:p>
            <a:r>
              <a:rPr lang="en-US" altLang="ko-KR" dirty="0">
                <a:solidFill>
                  <a:schemeClr val="bg1">
                    <a:lumMod val="85000"/>
                  </a:schemeClr>
                </a:solidFill>
                <a:latin typeface="Arail"/>
              </a:rPr>
              <a:t>Bitcoin Script </a:t>
            </a:r>
            <a:r>
              <a:rPr lang="en-US" altLang="ko-KR" sz="1400" dirty="0">
                <a:solidFill>
                  <a:schemeClr val="bg1">
                    <a:lumMod val="85000"/>
                  </a:schemeClr>
                </a:solidFill>
                <a:latin typeface="Arail"/>
              </a:rPr>
              <a:t>(</a:t>
            </a:r>
            <a:r>
              <a:rPr lang="ko-KR" altLang="en-US" sz="1400" dirty="0">
                <a:solidFill>
                  <a:schemeClr val="bg1">
                    <a:lumMod val="85000"/>
                  </a:schemeClr>
                </a:solidFill>
                <a:latin typeface="Arail"/>
                <a:hlinkClick r:id="rId3"/>
              </a:rPr>
              <a:t>https://en.bitcoin.it/wiki/Script</a:t>
            </a:r>
            <a:r>
              <a:rPr lang="en-US" altLang="ko-KR" sz="1400" dirty="0">
                <a:solidFill>
                  <a:schemeClr val="bg1">
                    <a:lumMod val="85000"/>
                  </a:schemeClr>
                </a:solidFill>
                <a:latin typeface="Arail"/>
              </a:rPr>
              <a:t>)</a:t>
            </a:r>
            <a:endParaRPr lang="ko-KR" altLang="en-US" sz="1400" dirty="0">
              <a:solidFill>
                <a:schemeClr val="bg1">
                  <a:lumMod val="85000"/>
                </a:schemeClr>
              </a:solidFill>
              <a:latin typeface="Arail"/>
            </a:endParaRPr>
          </a:p>
        </p:txBody>
      </p:sp>
    </p:spTree>
    <p:extLst>
      <p:ext uri="{BB962C8B-B14F-4D97-AF65-F5344CB8AC3E}">
        <p14:creationId xmlns:p14="http://schemas.microsoft.com/office/powerpoint/2010/main" val="387003976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E03BCF4-379E-44AE-86CE-621FD5960FB6}"/>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4" name="Rectangle 1">
            <a:extLst>
              <a:ext uri="{FF2B5EF4-FFF2-40B4-BE49-F238E27FC236}">
                <a16:creationId xmlns:a16="http://schemas.microsoft.com/office/drawing/2014/main" id="{EEA261A1-8AA2-423D-A8E5-7A5CCA574067}"/>
              </a:ext>
            </a:extLst>
          </p:cNvPr>
          <p:cNvSpPr>
            <a:spLocks noChangeArrowheads="1"/>
          </p:cNvSpPr>
          <p:nvPr/>
        </p:nvSpPr>
        <p:spPr bwMode="auto">
          <a:xfrm>
            <a:off x="230143" y="515868"/>
            <a:ext cx="11737975" cy="6186309"/>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896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"c691e521b77f7e59425d9f51b98c9897f2f40bb6165bc595156fb8e69ef3fce7"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"3045022100ac572b43e78089851202cfd9386750b08afc175318c537f04eb364bf5a0070d402203f0e829d4baea982feaf987cb9f14c85097d2fbe89fba3f283f6925b3214a97e[ALL] 048922fa4dc891f9bb39f315635c03e60e019ff9ec1559c8b581324b4c3b7589a57550f9b0b80bc72d0f959fddf6ca65f07223c37a8499076bd7027ae5c325fac5"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483045022100ac572b43e78089851202cfd9386750b08afc175318c537f04eb364bf5a0070d402203f0e829d4baea982feaf987cb9f14c85097d2fbe89fba3f283f6925b3214a97e0141048922fa4dc891f9bb39f315635c03e60e019ff9ec1559c8b581324b4c3b7589a57550f9b0b80bc72d0f959fddf6ca65f07223c37a8499076bd7027ae5c325fac5"</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e7fcf39ee6b86f1595c55b16b60bf4f297988cb9519f5d42597e7fb721e591c6010000008b483045022100ac572b43e78089851202cfd9386750b08afc175318c537f04eb364bf5a0070d402203f0e829d4baea982feaf987cb9f14c85097d2fbe89fba3f283f6925b3214a97e0141048922fa4dc891f9bb39f315635c03e60e019ff9ec1559c8b581324b4c3b7589a57550f9b0b80bc72d0f959fddf6ca65f07223c37a8499076bd7027ae5c325fac5ffffffff0140420f00000000001976a914c4eb47ecfdcf609a1848ee79acc2fa49d3caad7088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"0000000000004273d89d3f220a9d3dbd45a4fd1c028b51e170f478da11352187"</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636544</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1293528528</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5" name="TextBox 4">
            <a:extLst>
              <a:ext uri="{FF2B5EF4-FFF2-40B4-BE49-F238E27FC236}">
                <a16:creationId xmlns:a16="http://schemas.microsoft.com/office/drawing/2014/main" id="{ECDC071A-4B37-424E-8C40-826E7982F1D2}"/>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E48413E-BCA8-4DCA-B92A-FD7C84075C42}"/>
              </a:ext>
            </a:extLst>
          </p:cNvPr>
          <p:cNvSpPr txBox="1"/>
          <p:nvPr/>
        </p:nvSpPr>
        <p:spPr>
          <a:xfrm>
            <a:off x="5625523" y="161054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7" name="TextBox 6">
            <a:extLst>
              <a:ext uri="{FF2B5EF4-FFF2-40B4-BE49-F238E27FC236}">
                <a16:creationId xmlns:a16="http://schemas.microsoft.com/office/drawing/2014/main" id="{0A5700BF-CE98-4BFD-B3E1-BC483277EBD8}"/>
              </a:ext>
            </a:extLst>
          </p:cNvPr>
          <p:cNvSpPr txBox="1"/>
          <p:nvPr/>
        </p:nvSpPr>
        <p:spPr>
          <a:xfrm>
            <a:off x="5572624" y="188669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8" name="TextBox 7">
            <a:extLst>
              <a:ext uri="{FF2B5EF4-FFF2-40B4-BE49-F238E27FC236}">
                <a16:creationId xmlns:a16="http://schemas.microsoft.com/office/drawing/2014/main" id="{E2E34D1F-71D0-452A-9869-BB164D8B7081}"/>
              </a:ext>
            </a:extLst>
          </p:cNvPr>
          <p:cNvSpPr txBox="1"/>
          <p:nvPr/>
        </p:nvSpPr>
        <p:spPr>
          <a:xfrm>
            <a:off x="5527739" y="3568198"/>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9" name="TextBox 8">
            <a:extLst>
              <a:ext uri="{FF2B5EF4-FFF2-40B4-BE49-F238E27FC236}">
                <a16:creationId xmlns:a16="http://schemas.microsoft.com/office/drawing/2014/main" id="{2C2FA448-EDEF-418A-926B-AA6EB18A369F}"/>
              </a:ext>
            </a:extLst>
          </p:cNvPr>
          <p:cNvSpPr txBox="1"/>
          <p:nvPr/>
        </p:nvSpPr>
        <p:spPr>
          <a:xfrm>
            <a:off x="5474840" y="3817308"/>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10" name="TextBox 9">
            <a:extLst>
              <a:ext uri="{FF2B5EF4-FFF2-40B4-BE49-F238E27FC236}">
                <a16:creationId xmlns:a16="http://schemas.microsoft.com/office/drawing/2014/main" id="{FD50DE6E-0070-4025-8987-F2ED3D692FFA}"/>
              </a:ext>
            </a:extLst>
          </p:cNvPr>
          <p:cNvSpPr txBox="1"/>
          <p:nvPr/>
        </p:nvSpPr>
        <p:spPr>
          <a:xfrm>
            <a:off x="5350511" y="2162843"/>
            <a:ext cx="735642"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11" name="TextBox 10">
            <a:extLst>
              <a:ext uri="{FF2B5EF4-FFF2-40B4-BE49-F238E27FC236}">
                <a16:creationId xmlns:a16="http://schemas.microsoft.com/office/drawing/2014/main" id="{8CFE024E-E253-44AD-B8E2-795FCDAF031F}"/>
              </a:ext>
            </a:extLst>
          </p:cNvPr>
          <p:cNvSpPr txBox="1"/>
          <p:nvPr/>
        </p:nvSpPr>
        <p:spPr>
          <a:xfrm>
            <a:off x="5350512" y="4066418"/>
            <a:ext cx="735641" cy="206477"/>
          </a:xfrm>
          <a:prstGeom prst="rect">
            <a:avLst/>
          </a:prstGeom>
          <a:solidFill>
            <a:srgbClr val="EF296B"/>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grpSp>
        <p:nvGrpSpPr>
          <p:cNvPr id="26" name="그룹 25">
            <a:extLst>
              <a:ext uri="{FF2B5EF4-FFF2-40B4-BE49-F238E27FC236}">
                <a16:creationId xmlns:a16="http://schemas.microsoft.com/office/drawing/2014/main" id="{33D76208-1947-494F-8B1F-9CD1A42FA6E8}"/>
              </a:ext>
            </a:extLst>
          </p:cNvPr>
          <p:cNvGrpSpPr/>
          <p:nvPr/>
        </p:nvGrpSpPr>
        <p:grpSpPr>
          <a:xfrm>
            <a:off x="6592991" y="730909"/>
            <a:ext cx="5306310" cy="930620"/>
            <a:chOff x="6650402" y="347308"/>
            <a:chExt cx="5306310" cy="930620"/>
          </a:xfrm>
        </p:grpSpPr>
        <p:sp>
          <p:nvSpPr>
            <p:cNvPr id="27" name="TextBox 26">
              <a:extLst>
                <a:ext uri="{FF2B5EF4-FFF2-40B4-BE49-F238E27FC236}">
                  <a16:creationId xmlns:a16="http://schemas.microsoft.com/office/drawing/2014/main" id="{1DF9FF09-D4D9-4089-80A3-D6600B31123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28" name="직사각형 27">
              <a:extLst>
                <a:ext uri="{FF2B5EF4-FFF2-40B4-BE49-F238E27FC236}">
                  <a16:creationId xmlns:a16="http://schemas.microsoft.com/office/drawing/2014/main" id="{338E8A70-AAF0-48C5-9B37-C13DC8B07691}"/>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9" name="TextBox 28">
              <a:extLst>
                <a:ext uri="{FF2B5EF4-FFF2-40B4-BE49-F238E27FC236}">
                  <a16:creationId xmlns:a16="http://schemas.microsoft.com/office/drawing/2014/main" id="{B8401FA8-70BC-4D43-BC11-1F77DA55A95A}"/>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0" name="TextBox 29">
              <a:extLst>
                <a:ext uri="{FF2B5EF4-FFF2-40B4-BE49-F238E27FC236}">
                  <a16:creationId xmlns:a16="http://schemas.microsoft.com/office/drawing/2014/main" id="{E574674B-1D3C-4A69-B1F3-6423A2DDBF69}"/>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31" name="TextBox 30">
              <a:extLst>
                <a:ext uri="{FF2B5EF4-FFF2-40B4-BE49-F238E27FC236}">
                  <a16:creationId xmlns:a16="http://schemas.microsoft.com/office/drawing/2014/main" id="{B25E5824-2F7A-4773-B14A-A73A7F35D2C1}"/>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2" name="TextBox 31">
              <a:extLst>
                <a:ext uri="{FF2B5EF4-FFF2-40B4-BE49-F238E27FC236}">
                  <a16:creationId xmlns:a16="http://schemas.microsoft.com/office/drawing/2014/main" id="{9A53C15D-C674-4C1C-AB0B-62C02260F21C}"/>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33" name="직선 화살표 연결선 32">
              <a:extLst>
                <a:ext uri="{FF2B5EF4-FFF2-40B4-BE49-F238E27FC236}">
                  <a16:creationId xmlns:a16="http://schemas.microsoft.com/office/drawing/2014/main" id="{AD642CA3-2458-4816-8E82-71F0232A1D0B}"/>
                </a:ext>
              </a:extLst>
            </p:cNvPr>
            <p:cNvCxnSpPr>
              <a:cxnSpLocks/>
              <a:stCxn id="32" idx="3"/>
              <a:endCxn id="37"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86BD9DD-6945-4871-A49E-4A9FBFFBAAE0}"/>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35" name="직사각형 34">
              <a:extLst>
                <a:ext uri="{FF2B5EF4-FFF2-40B4-BE49-F238E27FC236}">
                  <a16:creationId xmlns:a16="http://schemas.microsoft.com/office/drawing/2014/main" id="{030EB875-7FC2-4FE6-8CE6-7E1FF738DF2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36" name="TextBox 35">
              <a:extLst>
                <a:ext uri="{FF2B5EF4-FFF2-40B4-BE49-F238E27FC236}">
                  <a16:creationId xmlns:a16="http://schemas.microsoft.com/office/drawing/2014/main" id="{35D252A3-9FCE-436D-B61E-945FE68C010A}"/>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37" name="TextBox 36">
              <a:extLst>
                <a:ext uri="{FF2B5EF4-FFF2-40B4-BE49-F238E27FC236}">
                  <a16:creationId xmlns:a16="http://schemas.microsoft.com/office/drawing/2014/main" id="{17756206-2FEC-4F08-A00C-0BAD201D15DD}"/>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5289C2F6-9721-4510-8B50-21959AAE1F11}"/>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39" name="TextBox 38">
              <a:extLst>
                <a:ext uri="{FF2B5EF4-FFF2-40B4-BE49-F238E27FC236}">
                  <a16:creationId xmlns:a16="http://schemas.microsoft.com/office/drawing/2014/main" id="{5DF269F6-D897-45E0-971B-47986AC938EC}"/>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8602038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7E5FF31-269C-4D87-8092-D21AA5D6B32B}"/>
              </a:ext>
            </a:extLst>
          </p:cNvPr>
          <p:cNvSpPr>
            <a:spLocks noGrp="1"/>
          </p:cNvSpPr>
          <p:nvPr>
            <p:ph type="title"/>
          </p:nvPr>
        </p:nvSpPr>
        <p:spPr/>
        <p:txBody>
          <a:bodyPr/>
          <a:lstStyle/>
          <a:p>
            <a:r>
              <a:rPr lang="en-US" altLang="ko-KR" dirty="0"/>
              <a:t>Unlock Script [ Bitcoin Block #99811, Transaction #13 ]</a:t>
            </a:r>
            <a:endParaRPr lang="ko-KR" altLang="en-US" dirty="0"/>
          </a:p>
        </p:txBody>
      </p:sp>
      <p:sp>
        <p:nvSpPr>
          <p:cNvPr id="5" name="TextBox 4">
            <a:extLst>
              <a:ext uri="{FF2B5EF4-FFF2-40B4-BE49-F238E27FC236}">
                <a16:creationId xmlns:a16="http://schemas.microsoft.com/office/drawing/2014/main" id="{6A38AB98-EA7B-4345-B673-2AC0E2D17C64}"/>
              </a:ext>
            </a:extLst>
          </p:cNvPr>
          <p:cNvSpPr txBox="1"/>
          <p:nvPr/>
        </p:nvSpPr>
        <p:spPr>
          <a:xfrm>
            <a:off x="227013" y="824038"/>
            <a:ext cx="11737975" cy="3293209"/>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1"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전송할</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bitcoin</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lock script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(1JxDJCyWNakZ5kECKdCU9Zka6mh34mZ7B2)#pk74vhp9"</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"76a914c4eb47ecfdcf609a1848ee79acc2fa49d3caad7088ac"</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"1JxDJCyWNakZ5kECKdCU9Zka6mh34mZ7B2"</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endParaRPr lang="ko-KR" altLang="en-US" sz="1600" dirty="0"/>
          </a:p>
        </p:txBody>
      </p:sp>
      <p:sp>
        <p:nvSpPr>
          <p:cNvPr id="7" name="TextBox 6">
            <a:extLst>
              <a:ext uri="{FF2B5EF4-FFF2-40B4-BE49-F238E27FC236}">
                <a16:creationId xmlns:a16="http://schemas.microsoft.com/office/drawing/2014/main" id="{3790EFAF-DC37-4FA3-887C-14C10C4488CF}"/>
              </a:ext>
            </a:extLst>
          </p:cNvPr>
          <p:cNvSpPr txBox="1"/>
          <p:nvPr/>
        </p:nvSpPr>
        <p:spPr>
          <a:xfrm>
            <a:off x="227012" y="5717545"/>
            <a:ext cx="11737976" cy="384721"/>
          </a:xfrm>
          <a:prstGeom prst="rect">
            <a:avLst/>
          </a:prstGeom>
          <a:noFill/>
        </p:spPr>
        <p:txBody>
          <a:bodyPr wrap="square" rtlCol="0">
            <a:spAutoFit/>
          </a:bodyPr>
          <a:lstStyle/>
          <a:p>
            <a:pPr algn="ctr"/>
            <a:r>
              <a:rPr kumimoji="0" lang="ko-KR" altLang="ko-KR" sz="1900" b="0" i="0" u="none" strike="noStrike" cap="none" normalizeH="0" dirty="0">
                <a:ln>
                  <a:noFill/>
                </a:ln>
                <a:solidFill>
                  <a:srgbClr val="EF296B"/>
                </a:solidFill>
                <a:effectLst/>
                <a:latin typeface="Consolas" panose="020B0609020204030204" pitchFamily="49" charset="0"/>
                <a:ea typeface="Bitstream Vera Sans Mono" panose="020B0609030804020204" pitchFamily="49" charset="-127"/>
              </a:rPr>
              <a:t>OP_DUP OP_HASH160 c4eb47ecfdcf609a1848ee79acc2fa49d3caad70 OP_EQUALVERIFY OP_CHECKSIG</a:t>
            </a:r>
            <a:endParaRPr lang="ko-KR" altLang="en-US" sz="1900" dirty="0">
              <a:solidFill>
                <a:srgbClr val="EF296B"/>
              </a:solidFill>
              <a:latin typeface="Arial" panose="020B0604020202020204" pitchFamily="34" charset="0"/>
            </a:endParaRPr>
          </a:p>
        </p:txBody>
      </p:sp>
      <p:sp>
        <p:nvSpPr>
          <p:cNvPr id="8" name="TextBox 7">
            <a:extLst>
              <a:ext uri="{FF2B5EF4-FFF2-40B4-BE49-F238E27FC236}">
                <a16:creationId xmlns:a16="http://schemas.microsoft.com/office/drawing/2014/main" id="{EDF454D2-BB16-48C8-878F-D1D08945A2EE}"/>
              </a:ext>
            </a:extLst>
          </p:cNvPr>
          <p:cNvSpPr txBox="1"/>
          <p:nvPr/>
        </p:nvSpPr>
        <p:spPr>
          <a:xfrm>
            <a:off x="3974702" y="5108115"/>
            <a:ext cx="4256293" cy="461665"/>
          </a:xfrm>
          <a:prstGeom prst="rect">
            <a:avLst/>
          </a:prstGeom>
          <a:noFill/>
        </p:spPr>
        <p:txBody>
          <a:bodyPr wrap="none" rtlCol="0">
            <a:spAutoFit/>
          </a:bodyPr>
          <a:lstStyle/>
          <a:p>
            <a:pPr algn="ctr"/>
            <a:r>
              <a:rPr lang="en-US" altLang="ko-KR" sz="2400" dirty="0">
                <a:solidFill>
                  <a:srgbClr val="EF296B"/>
                </a:solidFill>
                <a:latin typeface="Arial" panose="020B0604020202020204" pitchFamily="34" charset="0"/>
              </a:rPr>
              <a:t>Lock Script </a:t>
            </a:r>
            <a:r>
              <a:rPr lang="en-US" altLang="ko-KR" sz="2000" dirty="0">
                <a:solidFill>
                  <a:srgbClr val="EF296B"/>
                </a:solidFill>
                <a:latin typeface="Arial" panose="020B0604020202020204" pitchFamily="34" charset="0"/>
              </a:rPr>
              <a:t>(</a:t>
            </a:r>
            <a:r>
              <a:rPr lang="en-US" altLang="ko-KR" sz="2000" dirty="0" err="1">
                <a:solidFill>
                  <a:srgbClr val="EF296B"/>
                </a:solidFill>
                <a:latin typeface="Arial" panose="020B0604020202020204" pitchFamily="34" charset="0"/>
              </a:rPr>
              <a:t>ouput.script.PubKey</a:t>
            </a:r>
            <a:r>
              <a:rPr lang="en-US" altLang="ko-KR" sz="2000" dirty="0">
                <a:solidFill>
                  <a:srgbClr val="EF296B"/>
                </a:solidFill>
                <a:latin typeface="Arial" panose="020B0604020202020204" pitchFamily="34" charset="0"/>
              </a:rPr>
              <a:t>)</a:t>
            </a:r>
            <a:endParaRPr lang="ko-KR" altLang="en-US" sz="2000"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41CBA2B4-C4C9-4C83-BA2B-258F2B75DFF7}"/>
              </a:ext>
            </a:extLst>
          </p:cNvPr>
          <p:cNvSpPr txBox="1"/>
          <p:nvPr/>
        </p:nvSpPr>
        <p:spPr>
          <a:xfrm>
            <a:off x="6359945" y="294586"/>
            <a:ext cx="561564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https://bitcoinexplorer.org/tx/f4515fed3dc4a19b90a317b9840c243bac26114cf637522373a7d486b372600b</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39" name="그룹 38">
            <a:extLst>
              <a:ext uri="{FF2B5EF4-FFF2-40B4-BE49-F238E27FC236}">
                <a16:creationId xmlns:a16="http://schemas.microsoft.com/office/drawing/2014/main" id="{99E03CFB-80D4-4E9D-B490-CB73EB7BC99A}"/>
              </a:ext>
            </a:extLst>
          </p:cNvPr>
          <p:cNvGrpSpPr/>
          <p:nvPr/>
        </p:nvGrpSpPr>
        <p:grpSpPr>
          <a:xfrm>
            <a:off x="6592991" y="730909"/>
            <a:ext cx="5306310" cy="930620"/>
            <a:chOff x="6650402" y="347308"/>
            <a:chExt cx="5306310" cy="930620"/>
          </a:xfrm>
        </p:grpSpPr>
        <p:sp>
          <p:nvSpPr>
            <p:cNvPr id="40" name="TextBox 39">
              <a:extLst>
                <a:ext uri="{FF2B5EF4-FFF2-40B4-BE49-F238E27FC236}">
                  <a16:creationId xmlns:a16="http://schemas.microsoft.com/office/drawing/2014/main" id="{D287F94A-F9E2-4AC8-8536-1E10E8A2FD1A}"/>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41" name="직사각형 40">
              <a:extLst>
                <a:ext uri="{FF2B5EF4-FFF2-40B4-BE49-F238E27FC236}">
                  <a16:creationId xmlns:a16="http://schemas.microsoft.com/office/drawing/2014/main" id="{F5BD3A05-5E32-4D64-A85F-1869FBAB7C3B}"/>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2" name="TextBox 41">
              <a:extLst>
                <a:ext uri="{FF2B5EF4-FFF2-40B4-BE49-F238E27FC236}">
                  <a16:creationId xmlns:a16="http://schemas.microsoft.com/office/drawing/2014/main" id="{EFF2025B-64EA-4672-807D-0368957FCD1E}"/>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43" name="TextBox 42">
              <a:extLst>
                <a:ext uri="{FF2B5EF4-FFF2-40B4-BE49-F238E27FC236}">
                  <a16:creationId xmlns:a16="http://schemas.microsoft.com/office/drawing/2014/main" id="{D16B37E1-2837-431E-90B7-B4415D3A5E7A}"/>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44" name="TextBox 43">
              <a:extLst>
                <a:ext uri="{FF2B5EF4-FFF2-40B4-BE49-F238E27FC236}">
                  <a16:creationId xmlns:a16="http://schemas.microsoft.com/office/drawing/2014/main" id="{0C76B715-459B-4AE1-A427-0B7ACF5BF587}"/>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45" name="TextBox 44">
              <a:extLst>
                <a:ext uri="{FF2B5EF4-FFF2-40B4-BE49-F238E27FC236}">
                  <a16:creationId xmlns:a16="http://schemas.microsoft.com/office/drawing/2014/main" id="{F26D0E3F-E4CA-49A9-ABE6-64ACF20C4E78}"/>
                </a:ext>
              </a:extLst>
            </p:cNvPr>
            <p:cNvSpPr txBox="1"/>
            <p:nvPr/>
          </p:nvSpPr>
          <p:spPr>
            <a:xfrm>
              <a:off x="7949704" y="888486"/>
              <a:ext cx="1080000" cy="254970"/>
            </a:xfrm>
            <a:prstGeom prst="rect">
              <a:avLst/>
            </a:prstGeom>
            <a:solidFill>
              <a:srgbClr val="EF296B"/>
            </a:solidFill>
            <a:ln w="6350">
              <a:solidFill>
                <a:srgbClr val="3F3F3F"/>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46" name="직선 화살표 연결선 45">
              <a:extLst>
                <a:ext uri="{FF2B5EF4-FFF2-40B4-BE49-F238E27FC236}">
                  <a16:creationId xmlns:a16="http://schemas.microsoft.com/office/drawing/2014/main" id="{2876B07A-7D94-4B21-9E3F-426EFF0BF6B1}"/>
                </a:ext>
              </a:extLst>
            </p:cNvPr>
            <p:cNvCxnSpPr>
              <a:cxnSpLocks/>
              <a:stCxn id="45" idx="3"/>
              <a:endCxn id="50"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EAA086-B775-4452-A776-A5B66300EBD4}"/>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48" name="직사각형 47">
              <a:extLst>
                <a:ext uri="{FF2B5EF4-FFF2-40B4-BE49-F238E27FC236}">
                  <a16:creationId xmlns:a16="http://schemas.microsoft.com/office/drawing/2014/main" id="{2C8712B2-A4A7-4849-A57D-9309D1C90F3E}"/>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49" name="TextBox 48">
              <a:extLst>
                <a:ext uri="{FF2B5EF4-FFF2-40B4-BE49-F238E27FC236}">
                  <a16:creationId xmlns:a16="http://schemas.microsoft.com/office/drawing/2014/main" id="{218EEA96-03C7-448D-841E-F6C501AFD96F}"/>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9AFEA877-FE84-4ED7-AD6F-1D4A476E1B10}"/>
                </a:ext>
              </a:extLst>
            </p:cNvPr>
            <p:cNvSpPr txBox="1"/>
            <p:nvPr/>
          </p:nvSpPr>
          <p:spPr>
            <a:xfrm>
              <a:off x="9602628" y="888486"/>
              <a:ext cx="1080000" cy="261610"/>
            </a:xfrm>
            <a:prstGeom prst="rect">
              <a:avLst/>
            </a:prstGeom>
            <a:noFill/>
            <a:ln w="6350">
              <a:solidFill>
                <a:schemeClr val="bg1">
                  <a:lumMod val="85000"/>
                </a:schemeClr>
              </a:solidFill>
            </a:ln>
          </p:spPr>
          <p:txBody>
            <a:bodyPr wrap="square" lIns="54000" rIns="54000" rtlCol="0">
              <a:spAutoFit/>
            </a:bodyPr>
            <a:lstStyle/>
            <a:p>
              <a:pPr algn="ctr"/>
              <a:r>
                <a:rPr lang="en-US" altLang="ko-KR" sz="1100" dirty="0">
                  <a:solidFill>
                    <a:schemeClr val="bg1">
                      <a:lumMod val="85000"/>
                    </a:schemeClr>
                  </a:solidFill>
                  <a:latin typeface="Arial" panose="020B0604020202020204" pitchFamily="34" charset="0"/>
                </a:rPr>
                <a:t>0:Unlock Script</a:t>
              </a:r>
              <a:endParaRPr lang="ko-KR" altLang="en-US" sz="1100" dirty="0">
                <a:solidFill>
                  <a:schemeClr val="bg1">
                    <a:lumMod val="85000"/>
                  </a:schemeClr>
                </a:solidFill>
                <a:latin typeface="Arial" panose="020B0604020202020204" pitchFamily="34" charset="0"/>
              </a:endParaRPr>
            </a:p>
          </p:txBody>
        </p:sp>
        <p:sp>
          <p:nvSpPr>
            <p:cNvPr id="51" name="TextBox 50">
              <a:extLst>
                <a:ext uri="{FF2B5EF4-FFF2-40B4-BE49-F238E27FC236}">
                  <a16:creationId xmlns:a16="http://schemas.microsoft.com/office/drawing/2014/main" id="{6EF81D12-1468-41C6-88F9-56551890559C}"/>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2" name="TextBox 51">
              <a:extLst>
                <a:ext uri="{FF2B5EF4-FFF2-40B4-BE49-F238E27FC236}">
                  <a16:creationId xmlns:a16="http://schemas.microsoft.com/office/drawing/2014/main" id="{5B690B2B-62C6-4177-9F72-6CC0F9B438A7}"/>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389306285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normAutofit/>
          </a:bodyPr>
          <a:lstStyle/>
          <a:p>
            <a:r>
              <a:rPr lang="en-US" altLang="ko-KR" dirty="0"/>
              <a:t>Lock Script [ Bitcoin Block #100000, Transaction #3 ]</a:t>
            </a:r>
            <a:endParaRPr lang="ko-KR" altLang="en-US" dirty="0"/>
          </a:p>
        </p:txBody>
      </p:sp>
      <p:sp>
        <p:nvSpPr>
          <p:cNvPr id="6" name="Rectangle 1">
            <a:extLst>
              <a:ext uri="{FF2B5EF4-FFF2-40B4-BE49-F238E27FC236}">
                <a16:creationId xmlns:a16="http://schemas.microsoft.com/office/drawing/2014/main" id="{CC83D0A3-302A-4390-8754-AD92EC8A6C14}"/>
              </a:ext>
            </a:extLst>
          </p:cNvPr>
          <p:cNvSpPr>
            <a:spLocks noChangeArrowheads="1"/>
          </p:cNvSpPr>
          <p:nvPr/>
        </p:nvSpPr>
        <p:spPr bwMode="auto">
          <a:xfrm>
            <a:off x="247741" y="515868"/>
            <a:ext cx="11680734" cy="632480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in_active_chain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true</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"e9a66845e05d5abc0ad04ec80f774a7e585c6e8db975962d069a522137b80c1d"</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version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vsize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225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weight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900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"3046022100bb1ad26df930a51cce110cf44f7a48c3c561fd977500b1ae5d6b6fd13d0b3f4a022100c5b42951acedff14abba2736fd574bdb465f3e6f8da12e2c5303954aca7f78f3[ALL] 04a7135bfe824c97ecc01ec7d7e336185c81e2aa2c41ab175407c09484ce9694b44953fcb751206564a9c24dd094d42fdbfdd5aad3e063ce6af4cfaaea4ea14fbb"</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value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0.01</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n</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scriptPubKey</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"OP_DUP OP_HASH160 39aa3d569e06a1d7926dc4be1193c99bf2eb9ee0 OP_EQUALVERIFY OP_CHECKSIG"</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desc</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addr</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(16FuTPaeRSPVxxCnwQmdyx2PQWxX6HWzhQ)#r33agg0y"</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"76a91439aa3d569e06a1d7926dc4be1193c99bf2eb9ee088ac"</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address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"16FuTPaeRSPVxxCnwQmdyx2PQWxX6HWzhQ"</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type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pubkeyhash</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01000000010b6072b386d4a773235237f64c1126ac3b240c84b917a3909ba1c43ded5f51f4000000008c493046022100bb1ad26df930a51cce110cf44f7a48c3c561fd977500b1ae5d6b6fd13d0b3f4a022100c5b42951acedff14abba2736fd574bdb465f3e6f8da12e2c5303954aca7f78f3014104a7135bfe824c97ecc01ec7d7e336185c81e2aa2c41ab175407c09484ce9694b44953fcb751206564a9c24dd094d42fdbfdd5aad3e063ce6af4cfaaea4ea14fbbffffffff0140420f00000000001976a91439aa3d569e06a1d7926dc4be1193c99bf2eb9ee088ac00000000"</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blockhash</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"000000000003ba27aa200b1cecaad478d2b00432346c3f1f3986da1afd33e506"</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confirmations</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636355</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blocktime</a:t>
            </a:r>
            <a:r>
              <a:rPr kumimoji="0" lang="ko-KR" altLang="ko-KR" sz="9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1293623863</a:t>
            </a:r>
            <a:br>
              <a:rPr kumimoji="0" lang="ko-KR" altLang="ko-KR" sz="9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1800" b="0" i="0" u="none" strike="noStrike" cap="none" normalizeH="0" dirty="0">
              <a:ln>
                <a:noFill/>
              </a:ln>
              <a:solidFill>
                <a:schemeClr val="tx1"/>
              </a:solidFill>
              <a:effectLst/>
              <a:latin typeface="Consolas" panose="020B0609020204030204" pitchFamily="49" charset="0"/>
            </a:endParaRPr>
          </a:p>
        </p:txBody>
      </p:sp>
      <p:sp>
        <p:nvSpPr>
          <p:cNvPr id="35" name="TextBox 34">
            <a:extLst>
              <a:ext uri="{FF2B5EF4-FFF2-40B4-BE49-F238E27FC236}">
                <a16:creationId xmlns:a16="http://schemas.microsoft.com/office/drawing/2014/main" id="{24ACA08A-5B8A-4F5B-BA6A-D78BFD56CE15}"/>
              </a:ext>
            </a:extLst>
          </p:cNvPr>
          <p:cNvSpPr txBox="1"/>
          <p:nvPr/>
        </p:nvSpPr>
        <p:spPr>
          <a:xfrm>
            <a:off x="5625523" y="1749885"/>
            <a:ext cx="460630"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inputs</a:t>
            </a:r>
            <a:endParaRPr lang="ko-KR" altLang="en-US" sz="1200" dirty="0">
              <a:solidFill>
                <a:srgbClr val="3F3F3F"/>
              </a:solidFill>
              <a:latin typeface="Arail"/>
            </a:endParaRPr>
          </a:p>
        </p:txBody>
      </p:sp>
      <p:sp>
        <p:nvSpPr>
          <p:cNvPr id="37" name="TextBox 36">
            <a:extLst>
              <a:ext uri="{FF2B5EF4-FFF2-40B4-BE49-F238E27FC236}">
                <a16:creationId xmlns:a16="http://schemas.microsoft.com/office/drawing/2014/main" id="{0D323602-78EF-48FB-8FA4-D5878D395A81}"/>
              </a:ext>
            </a:extLst>
          </p:cNvPr>
          <p:cNvSpPr txBox="1"/>
          <p:nvPr/>
        </p:nvSpPr>
        <p:spPr>
          <a:xfrm>
            <a:off x="5572624" y="2026034"/>
            <a:ext cx="513529"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input 0</a:t>
            </a:r>
            <a:endParaRPr lang="ko-KR" altLang="en-US" sz="1200" dirty="0">
              <a:solidFill>
                <a:srgbClr val="3F3F3F"/>
              </a:solidFill>
              <a:latin typeface="Arail"/>
            </a:endParaRPr>
          </a:p>
        </p:txBody>
      </p:sp>
      <p:sp>
        <p:nvSpPr>
          <p:cNvPr id="46" name="TextBox 45">
            <a:extLst>
              <a:ext uri="{FF2B5EF4-FFF2-40B4-BE49-F238E27FC236}">
                <a16:creationId xmlns:a16="http://schemas.microsoft.com/office/drawing/2014/main" id="{4D7419F2-5B2A-4FB8-8E55-2BB051666AB5}"/>
              </a:ext>
            </a:extLst>
          </p:cNvPr>
          <p:cNvSpPr txBox="1"/>
          <p:nvPr/>
        </p:nvSpPr>
        <p:spPr>
          <a:xfrm>
            <a:off x="5527739" y="3716245"/>
            <a:ext cx="558414"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outputs</a:t>
            </a:r>
            <a:endParaRPr lang="ko-KR" altLang="en-US" sz="1200" dirty="0">
              <a:solidFill>
                <a:srgbClr val="3F3F3F"/>
              </a:solidFill>
              <a:latin typeface="Arail"/>
            </a:endParaRPr>
          </a:p>
        </p:txBody>
      </p:sp>
      <p:sp>
        <p:nvSpPr>
          <p:cNvPr id="47" name="TextBox 46">
            <a:extLst>
              <a:ext uri="{FF2B5EF4-FFF2-40B4-BE49-F238E27FC236}">
                <a16:creationId xmlns:a16="http://schemas.microsoft.com/office/drawing/2014/main" id="{D45CCBDB-4DE1-4933-B32E-F29AEB1F64B6}"/>
              </a:ext>
            </a:extLst>
          </p:cNvPr>
          <p:cNvSpPr txBox="1"/>
          <p:nvPr/>
        </p:nvSpPr>
        <p:spPr>
          <a:xfrm>
            <a:off x="5474840" y="3965355"/>
            <a:ext cx="611313"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output 0</a:t>
            </a:r>
            <a:endParaRPr lang="ko-KR" altLang="en-US" sz="1200" dirty="0">
              <a:solidFill>
                <a:srgbClr val="3F3F3F"/>
              </a:solidFill>
              <a:latin typeface="Arail"/>
            </a:endParaRPr>
          </a:p>
        </p:txBody>
      </p:sp>
      <p:sp>
        <p:nvSpPr>
          <p:cNvPr id="48" name="TextBox 47">
            <a:extLst>
              <a:ext uri="{FF2B5EF4-FFF2-40B4-BE49-F238E27FC236}">
                <a16:creationId xmlns:a16="http://schemas.microsoft.com/office/drawing/2014/main" id="{0D9CEB53-7898-4495-B834-AF3AA3F45105}"/>
              </a:ext>
            </a:extLst>
          </p:cNvPr>
          <p:cNvSpPr txBox="1"/>
          <p:nvPr/>
        </p:nvSpPr>
        <p:spPr>
          <a:xfrm>
            <a:off x="5199829" y="2302183"/>
            <a:ext cx="886324" cy="206477"/>
          </a:xfrm>
          <a:prstGeom prst="rect">
            <a:avLst/>
          </a:prstGeom>
          <a:solidFill>
            <a:srgbClr val="00D35A"/>
          </a:solidFill>
        </p:spPr>
        <p:txBody>
          <a:bodyPr wrap="none" lIns="36000" tIns="10800" rIns="36000" bIns="10800" rtlCol="0">
            <a:spAutoFit/>
          </a:bodyPr>
          <a:lstStyle/>
          <a:p>
            <a:pPr algn="r"/>
            <a:r>
              <a:rPr lang="en-US" altLang="ko-KR" sz="1200" dirty="0">
                <a:solidFill>
                  <a:srgbClr val="3F3F3F"/>
                </a:solidFill>
                <a:latin typeface="Arail"/>
              </a:rPr>
              <a:t>Unlock script</a:t>
            </a:r>
            <a:endParaRPr lang="ko-KR" altLang="en-US" sz="1200" dirty="0">
              <a:solidFill>
                <a:srgbClr val="3F3F3F"/>
              </a:solidFill>
              <a:latin typeface="Arail"/>
            </a:endParaRPr>
          </a:p>
        </p:txBody>
      </p:sp>
      <p:sp>
        <p:nvSpPr>
          <p:cNvPr id="49" name="TextBox 48">
            <a:extLst>
              <a:ext uri="{FF2B5EF4-FFF2-40B4-BE49-F238E27FC236}">
                <a16:creationId xmlns:a16="http://schemas.microsoft.com/office/drawing/2014/main" id="{8240CF2A-7729-4BFC-9AE7-31B94315464E}"/>
              </a:ext>
            </a:extLst>
          </p:cNvPr>
          <p:cNvSpPr txBox="1"/>
          <p:nvPr/>
        </p:nvSpPr>
        <p:spPr>
          <a:xfrm>
            <a:off x="5350512" y="4214465"/>
            <a:ext cx="735641" cy="206477"/>
          </a:xfrm>
          <a:prstGeom prst="rect">
            <a:avLst/>
          </a:prstGeom>
          <a:solidFill>
            <a:schemeClr val="bg1">
              <a:lumMod val="85000"/>
            </a:schemeClr>
          </a:solidFill>
        </p:spPr>
        <p:txBody>
          <a:bodyPr wrap="none" lIns="36000" tIns="10800" rIns="36000" bIns="10800" rtlCol="0">
            <a:spAutoFit/>
          </a:bodyPr>
          <a:lstStyle/>
          <a:p>
            <a:pPr algn="r"/>
            <a:r>
              <a:rPr lang="en-US" altLang="ko-KR" sz="1200" dirty="0">
                <a:solidFill>
                  <a:srgbClr val="3F3F3F"/>
                </a:solidFill>
                <a:latin typeface="Arail"/>
              </a:rPr>
              <a:t>Lock script</a:t>
            </a:r>
            <a:endParaRPr lang="ko-KR" altLang="en-US" sz="1200" dirty="0">
              <a:solidFill>
                <a:srgbClr val="3F3F3F"/>
              </a:solidFill>
              <a:latin typeface="Arail"/>
            </a:endParaRPr>
          </a:p>
        </p:txBody>
      </p:sp>
      <p:sp>
        <p:nvSpPr>
          <p:cNvPr id="50" name="TextBox 49">
            <a:extLst>
              <a:ext uri="{FF2B5EF4-FFF2-40B4-BE49-F238E27FC236}">
                <a16:creationId xmlns:a16="http://schemas.microsoft.com/office/drawing/2014/main" id="{1AFF40B9-F9C0-48B5-943C-50ED1439F477}"/>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grpSp>
        <p:nvGrpSpPr>
          <p:cNvPr id="51" name="그룹 50">
            <a:extLst>
              <a:ext uri="{FF2B5EF4-FFF2-40B4-BE49-F238E27FC236}">
                <a16:creationId xmlns:a16="http://schemas.microsoft.com/office/drawing/2014/main" id="{C2E2B02F-3BD3-4F3C-BF7D-7D0B9A9F892B}"/>
              </a:ext>
            </a:extLst>
          </p:cNvPr>
          <p:cNvGrpSpPr/>
          <p:nvPr/>
        </p:nvGrpSpPr>
        <p:grpSpPr>
          <a:xfrm>
            <a:off x="6592991" y="730909"/>
            <a:ext cx="5306310" cy="930620"/>
            <a:chOff x="6650402" y="347308"/>
            <a:chExt cx="5306310" cy="930620"/>
          </a:xfrm>
        </p:grpSpPr>
        <p:sp>
          <p:nvSpPr>
            <p:cNvPr id="52" name="TextBox 51">
              <a:extLst>
                <a:ext uri="{FF2B5EF4-FFF2-40B4-BE49-F238E27FC236}">
                  <a16:creationId xmlns:a16="http://schemas.microsoft.com/office/drawing/2014/main" id="{B36EAC96-F065-4794-A88A-B33824567668}"/>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53" name="직사각형 52">
              <a:extLst>
                <a:ext uri="{FF2B5EF4-FFF2-40B4-BE49-F238E27FC236}">
                  <a16:creationId xmlns:a16="http://schemas.microsoft.com/office/drawing/2014/main" id="{1631C40B-4F80-4B6E-A747-523DDE4E3FA7}"/>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54" name="TextBox 53">
              <a:extLst>
                <a:ext uri="{FF2B5EF4-FFF2-40B4-BE49-F238E27FC236}">
                  <a16:creationId xmlns:a16="http://schemas.microsoft.com/office/drawing/2014/main" id="{4AFF33FC-B584-4662-99F7-B924D3EAE875}"/>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55" name="TextBox 54">
              <a:extLst>
                <a:ext uri="{FF2B5EF4-FFF2-40B4-BE49-F238E27FC236}">
                  <a16:creationId xmlns:a16="http://schemas.microsoft.com/office/drawing/2014/main" id="{4A31FB5F-101C-4D31-AED1-1498DF26DA4D}"/>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57" name="TextBox 56">
              <a:extLst>
                <a:ext uri="{FF2B5EF4-FFF2-40B4-BE49-F238E27FC236}">
                  <a16:creationId xmlns:a16="http://schemas.microsoft.com/office/drawing/2014/main" id="{8CA4877B-3801-4BFD-97D1-AB193A78B76F}"/>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58" name="TextBox 57">
              <a:extLst>
                <a:ext uri="{FF2B5EF4-FFF2-40B4-BE49-F238E27FC236}">
                  <a16:creationId xmlns:a16="http://schemas.microsoft.com/office/drawing/2014/main" id="{72054D06-DB41-45F6-AA02-99A65BFA8348}"/>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59" name="직선 화살표 연결선 58">
              <a:extLst>
                <a:ext uri="{FF2B5EF4-FFF2-40B4-BE49-F238E27FC236}">
                  <a16:creationId xmlns:a16="http://schemas.microsoft.com/office/drawing/2014/main" id="{C91B3198-6E3E-4312-8E22-0EFBD8253634}"/>
                </a:ext>
              </a:extLst>
            </p:cNvPr>
            <p:cNvCxnSpPr>
              <a:cxnSpLocks/>
              <a:stCxn id="58" idx="3"/>
              <a:endCxn id="63"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58E3B8D-9D6C-43C9-BB10-9AC484A99EBE}"/>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61" name="직사각형 60">
              <a:extLst>
                <a:ext uri="{FF2B5EF4-FFF2-40B4-BE49-F238E27FC236}">
                  <a16:creationId xmlns:a16="http://schemas.microsoft.com/office/drawing/2014/main" id="{7DDC7F88-197D-40F1-B651-A83705E47F1B}"/>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62" name="TextBox 61">
              <a:extLst>
                <a:ext uri="{FF2B5EF4-FFF2-40B4-BE49-F238E27FC236}">
                  <a16:creationId xmlns:a16="http://schemas.microsoft.com/office/drawing/2014/main" id="{A9B01136-8A5C-4FAC-9BB1-7E557C84C66C}"/>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63" name="TextBox 62">
              <a:extLst>
                <a:ext uri="{FF2B5EF4-FFF2-40B4-BE49-F238E27FC236}">
                  <a16:creationId xmlns:a16="http://schemas.microsoft.com/office/drawing/2014/main" id="{5446C6DC-A6BA-4A93-9FEA-60833FDF7516}"/>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64" name="TextBox 63">
              <a:extLst>
                <a:ext uri="{FF2B5EF4-FFF2-40B4-BE49-F238E27FC236}">
                  <a16:creationId xmlns:a16="http://schemas.microsoft.com/office/drawing/2014/main" id="{1FE48636-A6B7-4F7E-B06E-207041623135}"/>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65" name="TextBox 64">
              <a:extLst>
                <a:ext uri="{FF2B5EF4-FFF2-40B4-BE49-F238E27FC236}">
                  <a16:creationId xmlns:a16="http://schemas.microsoft.com/office/drawing/2014/main" id="{701CFAA0-18C6-4575-B4C9-04414CF3E8D3}"/>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44280346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82CEE55-E323-4A18-BE8F-51E143B82CA3}"/>
              </a:ext>
            </a:extLst>
          </p:cNvPr>
          <p:cNvSpPr>
            <a:spLocks noGrp="1"/>
          </p:cNvSpPr>
          <p:nvPr>
            <p:ph type="title"/>
          </p:nvPr>
        </p:nvSpPr>
        <p:spPr/>
        <p:txBody>
          <a:bodyPr/>
          <a:lstStyle/>
          <a:p>
            <a:r>
              <a:rPr lang="en-US" altLang="ko-KR" dirty="0"/>
              <a:t>Lock Script [ Bitcoin Block #100000, Transaction #3 ]</a:t>
            </a:r>
            <a:endParaRPr lang="ko-KR" altLang="en-US" dirty="0"/>
          </a:p>
        </p:txBody>
      </p:sp>
      <p:sp>
        <p:nvSpPr>
          <p:cNvPr id="5" name="TextBox 4">
            <a:extLst>
              <a:ext uri="{FF2B5EF4-FFF2-40B4-BE49-F238E27FC236}">
                <a16:creationId xmlns:a16="http://schemas.microsoft.com/office/drawing/2014/main" id="{402F7890-E4FA-4DA9-AA79-7A4E6FD7A3DE}"/>
              </a:ext>
            </a:extLst>
          </p:cNvPr>
          <p:cNvSpPr txBox="1"/>
          <p:nvPr/>
        </p:nvSpPr>
        <p:spPr>
          <a:xfrm>
            <a:off x="227013" y="657225"/>
            <a:ext cx="11723687" cy="4278094"/>
          </a:xfrm>
          <a:prstGeom prst="rect">
            <a:avLst/>
          </a:prstGeom>
          <a:noFill/>
        </p:spPr>
        <p:txBody>
          <a:bodyPr wrap="square">
            <a:spAutoFit/>
          </a:bodyPr>
          <a:lstStyle/>
          <a:p>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vin</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txid</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"f4515fed3dc4a19b90a317b9840c243bac26114cf637522373a7d486b372600b"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output </a:t>
            </a:r>
            <a:r>
              <a:rPr kumimoji="0" lang="en-US" altLang="ko-KR" sz="16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tx</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hash</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vout</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output index</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scriptSig</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16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unlock script</a:t>
            </a:r>
            <a:r>
              <a:rPr kumimoji="0" lang="en-US"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asm</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1acedff14abba2736fd574bdb465f3e6f8da12e2c5303954aca7f78f3[ALL] </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dd094d42fdbfdd5aad3e063ce6af4cfaaea4ea14fbb"</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hex</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"493046022100bb1ad26df930a51cce110cf44f7a48c3c561fd977500b1ae5d6b6fd13d0b3f4a022100c5b42</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951acedff14abba2736fd574bdb465f3e6f8da12e2c5303954aca7f78f3014104a7135bfe824c97ecc01ec7</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d7e336185c81e2aa2c41ab175407c09484ce9694b44953fcb751206564a9c24dd094d42fdbfdd5aad3e063c</a:t>
            </a:r>
            <a:endParaRPr kumimoji="0" lang="en-US"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endParaRPr>
          </a:p>
          <a:p>
            <a:r>
              <a:rPr lang="en-US" altLang="ko-KR" sz="1600" dirty="0">
                <a:solidFill>
                  <a:srgbClr val="75AA5F"/>
                </a:solidFill>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e6af4cfaaea4ea14fbb"</a:t>
            </a:r>
            <a:b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sequence</a:t>
            </a:r>
            <a:r>
              <a:rPr kumimoji="0" lang="ko-KR" altLang="ko-KR" sz="1600" b="0" i="0"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4294967295</a:t>
            </a:r>
            <a:b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6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6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lang="ko-KR" altLang="en-US" sz="1600" dirty="0"/>
          </a:p>
        </p:txBody>
      </p:sp>
      <p:sp>
        <p:nvSpPr>
          <p:cNvPr id="7" name="TextBox 6">
            <a:extLst>
              <a:ext uri="{FF2B5EF4-FFF2-40B4-BE49-F238E27FC236}">
                <a16:creationId xmlns:a16="http://schemas.microsoft.com/office/drawing/2014/main" id="{2D440057-BA52-46F7-B8EE-D31672B882B3}"/>
              </a:ext>
            </a:extLst>
          </p:cNvPr>
          <p:cNvSpPr txBox="1"/>
          <p:nvPr/>
        </p:nvSpPr>
        <p:spPr>
          <a:xfrm>
            <a:off x="6295825" y="294586"/>
            <a:ext cx="5679760" cy="230832"/>
          </a:xfrm>
          <a:prstGeom prst="rect">
            <a:avLst/>
          </a:prstGeom>
          <a:noFill/>
        </p:spPr>
        <p:txBody>
          <a:bodyPr wrap="none" rtlCol="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https://bitcoinexplorer.org/tx/e9a66845e05d5abc0ad04ec80f774a7e585c6e8db975962d069a522137b80c1d</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AD31F34C-1225-4DE3-8C2B-AE550A72F877}"/>
              </a:ext>
            </a:extLst>
          </p:cNvPr>
          <p:cNvSpPr txBox="1"/>
          <p:nvPr/>
        </p:nvSpPr>
        <p:spPr>
          <a:xfrm>
            <a:off x="227012" y="5717545"/>
            <a:ext cx="11737976" cy="481670"/>
          </a:xfrm>
          <a:prstGeom prst="rect">
            <a:avLst/>
          </a:prstGeom>
          <a:noFill/>
        </p:spPr>
        <p:txBody>
          <a:bodyPr wrap="square" rtlCol="0">
            <a:spAutoFit/>
          </a:bodyPr>
          <a:lstStyle/>
          <a:p>
            <a:pPr algn="ctr"/>
            <a:r>
              <a:rPr kumimoji="0" lang="en-US" altLang="ko-KR" sz="113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3046022100bb1ad26df930a51cce110cf44f7a48c3c561fd977500b1ae5d6b6fd13d0b3f4a022100c5b42951acedff14abba2736fd574bdb465f3e6f8da12e2c5303954aca7f78f3</a:t>
            </a:r>
            <a:br>
              <a:rPr lang="en-US" altLang="ko-KR" sz="1400" dirty="0">
                <a:solidFill>
                  <a:srgbClr val="00D35A"/>
                </a:solidFill>
                <a:latin typeface="Consolas" panose="020B0609020204030204" pitchFamily="49" charset="0"/>
                <a:ea typeface="Bitstream Vera Sans Mono" panose="020B0609030804020204" pitchFamily="49" charset="-127"/>
              </a:rPr>
            </a:br>
            <a:r>
              <a:rPr kumimoji="0" lang="en-US" altLang="ko-KR" sz="1400" b="0" i="0" u="none" strike="noStrike" cap="none" normalizeH="0" dirty="0">
                <a:ln>
                  <a:noFill/>
                </a:ln>
                <a:solidFill>
                  <a:srgbClr val="00D35A"/>
                </a:solidFill>
                <a:effectLst/>
                <a:latin typeface="Consolas" panose="020B0609020204030204" pitchFamily="49" charset="0"/>
                <a:ea typeface="Bitstream Vera Sans Mono" panose="020B0609030804020204" pitchFamily="49" charset="-127"/>
              </a:rPr>
              <a:t>04a7135bfe824c97ecc01ec7d7e336185c81e2aa2c41ab175407c09484ce9694b44953fcb751206564a9c24dd094d42fdbfdd5aad3e06</a:t>
            </a:r>
            <a:endParaRPr lang="ko-KR" altLang="en-US" sz="1400" dirty="0">
              <a:solidFill>
                <a:srgbClr val="00D35A"/>
              </a:solidFill>
              <a:latin typeface="Arial" panose="020B0604020202020204" pitchFamily="34" charset="0"/>
            </a:endParaRPr>
          </a:p>
        </p:txBody>
      </p:sp>
      <p:sp>
        <p:nvSpPr>
          <p:cNvPr id="9" name="TextBox 8">
            <a:extLst>
              <a:ext uri="{FF2B5EF4-FFF2-40B4-BE49-F238E27FC236}">
                <a16:creationId xmlns:a16="http://schemas.microsoft.com/office/drawing/2014/main" id="{086ECA5C-1615-4F8C-A51A-AAD86D374980}"/>
              </a:ext>
            </a:extLst>
          </p:cNvPr>
          <p:cNvSpPr txBox="1"/>
          <p:nvPr/>
        </p:nvSpPr>
        <p:spPr>
          <a:xfrm>
            <a:off x="4170270" y="5108115"/>
            <a:ext cx="3865161" cy="461665"/>
          </a:xfrm>
          <a:prstGeom prst="rect">
            <a:avLst/>
          </a:prstGeom>
          <a:noFill/>
        </p:spPr>
        <p:txBody>
          <a:bodyPr wrap="none" rtlCol="0">
            <a:spAutoFit/>
          </a:bodyPr>
          <a:lstStyle/>
          <a:p>
            <a:pPr algn="ctr"/>
            <a:r>
              <a:rPr lang="en-US" altLang="ko-KR" sz="2400" dirty="0">
                <a:solidFill>
                  <a:srgbClr val="00D35A"/>
                </a:solidFill>
                <a:latin typeface="Arial" panose="020B0604020202020204" pitchFamily="34" charset="0"/>
              </a:rPr>
              <a:t>Unlock Script </a:t>
            </a:r>
            <a:r>
              <a:rPr lang="en-US" altLang="ko-KR" sz="2000" dirty="0">
                <a:solidFill>
                  <a:srgbClr val="00D35A"/>
                </a:solidFill>
                <a:latin typeface="Arial" panose="020B0604020202020204" pitchFamily="34" charset="0"/>
              </a:rPr>
              <a:t>(</a:t>
            </a:r>
            <a:r>
              <a:rPr lang="en-US" altLang="ko-KR" sz="2000" dirty="0" err="1">
                <a:solidFill>
                  <a:srgbClr val="00D35A"/>
                </a:solidFill>
                <a:latin typeface="Arial" panose="020B0604020202020204" pitchFamily="34" charset="0"/>
              </a:rPr>
              <a:t>input.scriptSig</a:t>
            </a:r>
            <a:r>
              <a:rPr lang="en-US" altLang="ko-KR" sz="2000" dirty="0">
                <a:solidFill>
                  <a:srgbClr val="00D35A"/>
                </a:solidFill>
                <a:latin typeface="Arial" panose="020B0604020202020204" pitchFamily="34" charset="0"/>
              </a:rPr>
              <a:t>)</a:t>
            </a:r>
            <a:endParaRPr lang="ko-KR" altLang="en-US" sz="2000" dirty="0">
              <a:solidFill>
                <a:srgbClr val="00D35A"/>
              </a:solidFill>
              <a:latin typeface="Arial" panose="020B0604020202020204" pitchFamily="34" charset="0"/>
            </a:endParaRPr>
          </a:p>
        </p:txBody>
      </p:sp>
      <p:grpSp>
        <p:nvGrpSpPr>
          <p:cNvPr id="10" name="그룹 9">
            <a:extLst>
              <a:ext uri="{FF2B5EF4-FFF2-40B4-BE49-F238E27FC236}">
                <a16:creationId xmlns:a16="http://schemas.microsoft.com/office/drawing/2014/main" id="{3720DF05-C3C1-42F5-B714-FF1AFD0C0A0B}"/>
              </a:ext>
            </a:extLst>
          </p:cNvPr>
          <p:cNvGrpSpPr/>
          <p:nvPr/>
        </p:nvGrpSpPr>
        <p:grpSpPr>
          <a:xfrm>
            <a:off x="6567343" y="3771009"/>
            <a:ext cx="5306310" cy="930620"/>
            <a:chOff x="6650402" y="347308"/>
            <a:chExt cx="5306310" cy="930620"/>
          </a:xfrm>
        </p:grpSpPr>
        <p:sp>
          <p:nvSpPr>
            <p:cNvPr id="11" name="TextBox 10">
              <a:extLst>
                <a:ext uri="{FF2B5EF4-FFF2-40B4-BE49-F238E27FC236}">
                  <a16:creationId xmlns:a16="http://schemas.microsoft.com/office/drawing/2014/main" id="{F8991EF2-079F-4F5E-8F17-45225C138BDD}"/>
                </a:ext>
              </a:extLst>
            </p:cNvPr>
            <p:cNvSpPr txBox="1"/>
            <p:nvPr/>
          </p:nvSpPr>
          <p:spPr>
            <a:xfrm>
              <a:off x="6650402"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#99811, Transaction #13</a:t>
              </a:r>
              <a:endParaRPr lang="ko-KR" altLang="en-US" sz="1200" dirty="0">
                <a:solidFill>
                  <a:srgbClr val="00C8EB"/>
                </a:solidFill>
                <a:latin typeface="Arial" panose="020B0604020202020204" pitchFamily="34" charset="0"/>
              </a:endParaRPr>
            </a:p>
          </p:txBody>
        </p:sp>
        <p:sp>
          <p:nvSpPr>
            <p:cNvPr id="12" name="직사각형 11">
              <a:extLst>
                <a:ext uri="{FF2B5EF4-FFF2-40B4-BE49-F238E27FC236}">
                  <a16:creationId xmlns:a16="http://schemas.microsoft.com/office/drawing/2014/main" id="{5AB93775-2D4D-48ED-8767-4D8CC40B6D73}"/>
                </a:ext>
              </a:extLst>
            </p:cNvPr>
            <p:cNvSpPr/>
            <p:nvPr/>
          </p:nvSpPr>
          <p:spPr>
            <a:xfrm>
              <a:off x="6653272"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3" name="TextBox 12">
              <a:extLst>
                <a:ext uri="{FF2B5EF4-FFF2-40B4-BE49-F238E27FC236}">
                  <a16:creationId xmlns:a16="http://schemas.microsoft.com/office/drawing/2014/main" id="{E378B3D0-2CAE-4D84-BEF7-74DE6A63A193}"/>
                </a:ext>
              </a:extLst>
            </p:cNvPr>
            <p:cNvSpPr txBox="1"/>
            <p:nvPr/>
          </p:nvSpPr>
          <p:spPr>
            <a:xfrm>
              <a:off x="6772662"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671C792B-FE07-4078-9945-577421CF0026}"/>
                </a:ext>
              </a:extLst>
            </p:cNvPr>
            <p:cNvSpPr txBox="1"/>
            <p:nvPr/>
          </p:nvSpPr>
          <p:spPr>
            <a:xfrm>
              <a:off x="6772662" y="888486"/>
              <a:ext cx="1080000" cy="254970"/>
            </a:xfrm>
            <a:prstGeom prst="rect">
              <a:avLst/>
            </a:prstGeom>
            <a:noFill/>
            <a:ln w="6350">
              <a:solidFill>
                <a:schemeClr val="bg1">
                  <a:lumMod val="85000"/>
                </a:schemeClr>
              </a:solidFill>
            </a:ln>
          </p:spPr>
          <p:txBody>
            <a:bodyPr wrap="square" lIns="54000" rIns="54000" rtlCol="0">
              <a:spAutoFit/>
            </a:bodyPr>
            <a:lstStyle/>
            <a:p>
              <a:pPr algn="ctr"/>
              <a:r>
                <a:rPr lang="en-US" altLang="ko-KR" sz="1000" dirty="0">
                  <a:solidFill>
                    <a:schemeClr val="bg1">
                      <a:lumMod val="85000"/>
                    </a:schemeClr>
                  </a:solidFill>
                  <a:latin typeface="Arial" panose="020B0604020202020204" pitchFamily="34" charset="0"/>
                </a:rPr>
                <a:t>0: input 0</a:t>
              </a:r>
              <a:endParaRPr lang="ko-KR" altLang="en-US" sz="10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F927F0D8-80D2-464C-B015-05143D8DCC6E}"/>
                </a:ext>
              </a:extLst>
            </p:cNvPr>
            <p:cNvSpPr txBox="1"/>
            <p:nvPr/>
          </p:nvSpPr>
          <p:spPr>
            <a:xfrm>
              <a:off x="7949704"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16" name="TextBox 15">
              <a:extLst>
                <a:ext uri="{FF2B5EF4-FFF2-40B4-BE49-F238E27FC236}">
                  <a16:creationId xmlns:a16="http://schemas.microsoft.com/office/drawing/2014/main" id="{63E9224C-5F2D-4B31-8CBC-79268AED133C}"/>
                </a:ext>
              </a:extLst>
            </p:cNvPr>
            <p:cNvSpPr txBox="1"/>
            <p:nvPr/>
          </p:nvSpPr>
          <p:spPr>
            <a:xfrm>
              <a:off x="7949704" y="888486"/>
              <a:ext cx="1080000" cy="254970"/>
            </a:xfrm>
            <a:prstGeom prst="rect">
              <a:avLst/>
            </a:prstGeom>
            <a:noFill/>
            <a:ln w="6350">
              <a:solidFill>
                <a:schemeClr val="bg1">
                  <a:lumMod val="85000"/>
                </a:schemeClr>
              </a:solidFill>
            </a:ln>
          </p:spPr>
          <p:txBody>
            <a:bodyPr wrap="square" lIns="46800" rIns="46800" rtlCol="0">
              <a:spAutoFit/>
            </a:bodyPr>
            <a:lstStyle/>
            <a:p>
              <a:pPr algn="ctr"/>
              <a:r>
                <a:rPr lang="en-US" altLang="ko-KR" sz="1000" dirty="0">
                  <a:solidFill>
                    <a:schemeClr val="bg1">
                      <a:lumMod val="85000"/>
                    </a:schemeClr>
                  </a:solidFill>
                  <a:latin typeface="Arial" panose="020B0604020202020204" pitchFamily="34" charset="0"/>
                </a:rPr>
                <a:t>0: Lock Script</a:t>
              </a:r>
              <a:endParaRPr lang="ko-KR" altLang="en-US" sz="1000" dirty="0">
                <a:solidFill>
                  <a:schemeClr val="bg1">
                    <a:lumMod val="85000"/>
                  </a:schemeClr>
                </a:solidFill>
                <a:latin typeface="Arial" panose="020B0604020202020204" pitchFamily="34" charset="0"/>
              </a:endParaRPr>
            </a:p>
          </p:txBody>
        </p:sp>
        <p:cxnSp>
          <p:nvCxnSpPr>
            <p:cNvPr id="17" name="직선 화살표 연결선 16">
              <a:extLst>
                <a:ext uri="{FF2B5EF4-FFF2-40B4-BE49-F238E27FC236}">
                  <a16:creationId xmlns:a16="http://schemas.microsoft.com/office/drawing/2014/main" id="{B0C99757-43E3-4B83-9F7F-75400B5548E9}"/>
                </a:ext>
              </a:extLst>
            </p:cNvPr>
            <p:cNvCxnSpPr>
              <a:cxnSpLocks/>
              <a:stCxn id="16" idx="3"/>
              <a:endCxn id="21" idx="1"/>
            </p:cNvCxnSpPr>
            <p:nvPr/>
          </p:nvCxnSpPr>
          <p:spPr>
            <a:xfrm>
              <a:off x="9029704" y="1015971"/>
              <a:ext cx="572924" cy="332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3D5303-BB04-48CA-AD7A-AA0F99AF01D3}"/>
                </a:ext>
              </a:extLst>
            </p:cNvPr>
            <p:cNvSpPr txBox="1"/>
            <p:nvPr/>
          </p:nvSpPr>
          <p:spPr>
            <a:xfrm>
              <a:off x="9480368" y="347308"/>
              <a:ext cx="2221109" cy="276999"/>
            </a:xfrm>
            <a:prstGeom prst="rect">
              <a:avLst/>
            </a:prstGeom>
            <a:noFill/>
          </p:spPr>
          <p:txBody>
            <a:bodyPr wrap="square" lIns="0" rtlCol="0">
              <a:spAutoFit/>
            </a:bodyPr>
            <a:lstStyle/>
            <a:p>
              <a:r>
                <a:rPr lang="en-US" altLang="ko-KR" sz="1200" dirty="0">
                  <a:solidFill>
                    <a:schemeClr val="bg1">
                      <a:lumMod val="85000"/>
                    </a:schemeClr>
                  </a:solidFill>
                  <a:latin typeface="Arial" panose="020B0604020202020204" pitchFamily="34" charset="0"/>
                </a:rPr>
                <a:t>Block #100000, Transaction #3</a:t>
              </a:r>
              <a:endParaRPr lang="ko-KR" altLang="en-US" sz="1200" dirty="0">
                <a:solidFill>
                  <a:srgbClr val="00C8EB"/>
                </a:solidFill>
                <a:latin typeface="Arial" panose="020B0604020202020204" pitchFamily="34" charset="0"/>
              </a:endParaRPr>
            </a:p>
          </p:txBody>
        </p:sp>
        <p:sp>
          <p:nvSpPr>
            <p:cNvPr id="19" name="직사각형 18">
              <a:extLst>
                <a:ext uri="{FF2B5EF4-FFF2-40B4-BE49-F238E27FC236}">
                  <a16:creationId xmlns:a16="http://schemas.microsoft.com/office/drawing/2014/main" id="{6332A72F-3F86-416E-BDAA-8478EA14BFBC}"/>
                </a:ext>
              </a:extLst>
            </p:cNvPr>
            <p:cNvSpPr/>
            <p:nvPr/>
          </p:nvSpPr>
          <p:spPr>
            <a:xfrm>
              <a:off x="9483238" y="652713"/>
              <a:ext cx="2473474" cy="62521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20" name="TextBox 19">
              <a:extLst>
                <a:ext uri="{FF2B5EF4-FFF2-40B4-BE49-F238E27FC236}">
                  <a16:creationId xmlns:a16="http://schemas.microsoft.com/office/drawing/2014/main" id="{00C91512-C8C5-4FDD-BA91-021EE0A997C4}"/>
                </a:ext>
              </a:extLst>
            </p:cNvPr>
            <p:cNvSpPr txBox="1"/>
            <p:nvPr/>
          </p:nvSpPr>
          <p:spPr>
            <a:xfrm>
              <a:off x="9602628"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inputs</a:t>
              </a:r>
              <a:endParaRPr lang="ko-KR" altLang="en-US" sz="1100" dirty="0">
                <a:solidFill>
                  <a:srgbClr val="00C8EB"/>
                </a:solidFill>
                <a:latin typeface="Arial" panose="020B0604020202020204" pitchFamily="34" charset="0"/>
              </a:endParaRPr>
            </a:p>
          </p:txBody>
        </p:sp>
        <p:sp>
          <p:nvSpPr>
            <p:cNvPr id="21" name="TextBox 20">
              <a:extLst>
                <a:ext uri="{FF2B5EF4-FFF2-40B4-BE49-F238E27FC236}">
                  <a16:creationId xmlns:a16="http://schemas.microsoft.com/office/drawing/2014/main" id="{9D8B13E3-6F28-4F78-A813-CD14AA40D4D5}"/>
                </a:ext>
              </a:extLst>
            </p:cNvPr>
            <p:cNvSpPr txBox="1"/>
            <p:nvPr/>
          </p:nvSpPr>
          <p:spPr>
            <a:xfrm>
              <a:off x="9602628" y="888486"/>
              <a:ext cx="1080000" cy="261610"/>
            </a:xfrm>
            <a:prstGeom prst="rect">
              <a:avLst/>
            </a:prstGeom>
            <a:solidFill>
              <a:srgbClr val="00D35A"/>
            </a:solidFill>
            <a:ln w="6350">
              <a:solidFill>
                <a:schemeClr val="bg1">
                  <a:lumMod val="85000"/>
                </a:schemeClr>
              </a:solidFill>
            </a:ln>
          </p:spPr>
          <p:txBody>
            <a:bodyPr wrap="square" lIns="54000" rIns="54000" rtlCol="0">
              <a:spAutoFit/>
            </a:bodyPr>
            <a:lstStyle/>
            <a:p>
              <a:pPr algn="ctr"/>
              <a:r>
                <a:rPr lang="en-US" altLang="ko-KR" sz="1100" dirty="0">
                  <a:solidFill>
                    <a:srgbClr val="3F3F3F"/>
                  </a:solidFill>
                  <a:latin typeface="Arial" panose="020B0604020202020204" pitchFamily="34" charset="0"/>
                </a:rPr>
                <a:t>0:Unlock Script</a:t>
              </a:r>
              <a:endParaRPr lang="ko-KR" altLang="en-US" sz="1100" dirty="0">
                <a:solidFill>
                  <a:srgbClr val="3F3F3F"/>
                </a:solidFill>
                <a:latin typeface="Arial" panose="020B0604020202020204" pitchFamily="34" charset="0"/>
              </a:endParaRPr>
            </a:p>
          </p:txBody>
        </p:sp>
        <p:sp>
          <p:nvSpPr>
            <p:cNvPr id="22" name="TextBox 21">
              <a:extLst>
                <a:ext uri="{FF2B5EF4-FFF2-40B4-BE49-F238E27FC236}">
                  <a16:creationId xmlns:a16="http://schemas.microsoft.com/office/drawing/2014/main" id="{D591F139-F312-453B-BE07-4DCEFBB8E520}"/>
                </a:ext>
              </a:extLst>
            </p:cNvPr>
            <p:cNvSpPr txBox="1"/>
            <p:nvPr/>
          </p:nvSpPr>
          <p:spPr>
            <a:xfrm>
              <a:off x="10779670" y="632953"/>
              <a:ext cx="1082705" cy="267718"/>
            </a:xfrm>
            <a:prstGeom prst="rect">
              <a:avLst/>
            </a:prstGeom>
            <a:noFill/>
          </p:spPr>
          <p:txBody>
            <a:bodyPr wrap="square" lIns="0" rtlCol="0">
              <a:spAutoFit/>
            </a:bodyPr>
            <a:lstStyle/>
            <a:p>
              <a:r>
                <a:rPr lang="en-US" altLang="ko-KR" sz="1100" dirty="0">
                  <a:solidFill>
                    <a:schemeClr val="bg1">
                      <a:lumMod val="85000"/>
                    </a:schemeClr>
                  </a:solidFill>
                  <a:latin typeface="Arial" panose="020B0604020202020204" pitchFamily="34" charset="0"/>
                </a:rPr>
                <a:t>outputs</a:t>
              </a:r>
              <a:endParaRPr lang="ko-KR" altLang="en-US" sz="1100" dirty="0">
                <a:solidFill>
                  <a:srgbClr val="00C8EB"/>
                </a:solidFill>
                <a:latin typeface="Arial" panose="020B0604020202020204" pitchFamily="34" charset="0"/>
              </a:endParaRPr>
            </a:p>
          </p:txBody>
        </p:sp>
        <p:sp>
          <p:nvSpPr>
            <p:cNvPr id="23" name="TextBox 22">
              <a:extLst>
                <a:ext uri="{FF2B5EF4-FFF2-40B4-BE49-F238E27FC236}">
                  <a16:creationId xmlns:a16="http://schemas.microsoft.com/office/drawing/2014/main" id="{4CEE3A89-AC3A-4C57-9DD7-F374F6D76B5B}"/>
                </a:ext>
              </a:extLst>
            </p:cNvPr>
            <p:cNvSpPr txBox="1"/>
            <p:nvPr/>
          </p:nvSpPr>
          <p:spPr>
            <a:xfrm>
              <a:off x="10779670" y="888486"/>
              <a:ext cx="1080000" cy="261610"/>
            </a:xfrm>
            <a:prstGeom prst="rect">
              <a:avLst/>
            </a:prstGeom>
            <a:noFill/>
            <a:ln w="6350">
              <a:solidFill>
                <a:schemeClr val="bg1">
                  <a:lumMod val="85000"/>
                </a:schemeClr>
              </a:solidFill>
            </a:ln>
          </p:spPr>
          <p:txBody>
            <a:bodyPr wrap="square" lIns="46800" rIns="46800" rtlCol="0">
              <a:spAutoFit/>
            </a:bodyPr>
            <a:lstStyle/>
            <a:p>
              <a:pPr algn="ctr"/>
              <a:r>
                <a:rPr lang="en-US" altLang="ko-KR" sz="1100" dirty="0">
                  <a:solidFill>
                    <a:schemeClr val="bg1">
                      <a:lumMod val="85000"/>
                    </a:schemeClr>
                  </a:solidFill>
                  <a:latin typeface="Arial" panose="020B0604020202020204" pitchFamily="34" charset="0"/>
                </a:rPr>
                <a:t>0: Lock Script</a:t>
              </a:r>
              <a:endParaRPr lang="ko-KR" altLang="en-US" sz="1100" dirty="0">
                <a:solidFill>
                  <a:schemeClr val="bg1">
                    <a:lumMod val="85000"/>
                  </a:schemeClr>
                </a:solidFill>
                <a:latin typeface="Arial" panose="020B0604020202020204" pitchFamily="34" charset="0"/>
              </a:endParaRPr>
            </a:p>
          </p:txBody>
        </p:sp>
      </p:grpSp>
    </p:spTree>
    <p:extLst>
      <p:ext uri="{BB962C8B-B14F-4D97-AF65-F5344CB8AC3E}">
        <p14:creationId xmlns:p14="http://schemas.microsoft.com/office/powerpoint/2010/main" val="18568347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5BBBBD-22D5-4B7D-B49F-2637DE697692}"/>
              </a:ext>
            </a:extLst>
          </p:cNvPr>
          <p:cNvSpPr>
            <a:spLocks noGrp="1"/>
          </p:cNvSpPr>
          <p:nvPr>
            <p:ph type="title"/>
          </p:nvPr>
        </p:nvSpPr>
        <p:spPr/>
        <p:txBody>
          <a:bodyPr/>
          <a:lstStyle/>
          <a:p>
            <a:endParaRPr lang="ko-KR" altLang="en-US"/>
          </a:p>
        </p:txBody>
      </p:sp>
      <p:graphicFrame>
        <p:nvGraphicFramePr>
          <p:cNvPr id="13" name="표 13">
            <a:extLst>
              <a:ext uri="{FF2B5EF4-FFF2-40B4-BE49-F238E27FC236}">
                <a16:creationId xmlns:a16="http://schemas.microsoft.com/office/drawing/2014/main" id="{0B76C996-75FB-4EB2-ADE9-73788C488E05}"/>
              </a:ext>
            </a:extLst>
          </p:cNvPr>
          <p:cNvGraphicFramePr>
            <a:graphicFrameLocks noGrp="1"/>
          </p:cNvGraphicFramePr>
          <p:nvPr>
            <p:extLst>
              <p:ext uri="{D42A27DB-BD31-4B8C-83A1-F6EECF244321}">
                <p14:modId xmlns:p14="http://schemas.microsoft.com/office/powerpoint/2010/main" val="362328559"/>
              </p:ext>
            </p:extLst>
          </p:nvPr>
        </p:nvGraphicFramePr>
        <p:xfrm>
          <a:off x="211880" y="3054350"/>
          <a:ext cx="11738820" cy="1066800"/>
        </p:xfrm>
        <a:graphic>
          <a:graphicData uri="http://schemas.openxmlformats.org/drawingml/2006/table">
            <a:tbl>
              <a:tblPr firstRow="1" bandRow="1">
                <a:tableStyleId>{5C22544A-7EE6-4342-B048-85BDC9FD1C3A}</a:tableStyleId>
              </a:tblPr>
              <a:tblGrid>
                <a:gridCol w="1226820">
                  <a:extLst>
                    <a:ext uri="{9D8B030D-6E8A-4147-A177-3AD203B41FA5}">
                      <a16:colId xmlns:a16="http://schemas.microsoft.com/office/drawing/2014/main" val="4023154550"/>
                    </a:ext>
                  </a:extLst>
                </a:gridCol>
                <a:gridCol w="10512000">
                  <a:extLst>
                    <a:ext uri="{9D8B030D-6E8A-4147-A177-3AD203B41FA5}">
                      <a16:colId xmlns:a16="http://schemas.microsoft.com/office/drawing/2014/main" val="1497418848"/>
                    </a:ext>
                  </a:extLst>
                </a:gridCol>
              </a:tblGrid>
              <a:tr h="0">
                <a:tc>
                  <a:txBody>
                    <a:bodyPr/>
                    <a:lstStyle/>
                    <a:p>
                      <a:pPr latinLnBrk="1"/>
                      <a:r>
                        <a:rPr lang="en-US" altLang="ko-KR" sz="1300" b="0" dirty="0">
                          <a:solidFill>
                            <a:srgbClr val="3F3F3F"/>
                          </a:solidFill>
                        </a:rPr>
                        <a:t>Sig</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3046022100bb1ad26df930a51cce110cf44f7a48c3c561fd977500b1ae5d6b6fd13d0b3f4a022100c5b42951acedff14abba2736fd574bdb465f3e6f8da12e2c5303954aca7f78f3</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dirty="0" err="1">
                          <a:solidFill>
                            <a:srgbClr val="3F3F3F"/>
                          </a:solidFill>
                        </a:rPr>
                        <a:t>PubKey</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04a7135bfe824c97ecc01ec7d7e336185c81e2aa2c41ab175407c09484ce9694b44953fcb751206564a9c24dd094d42fdbfdd5aad3e06</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dirty="0" err="1">
                          <a:solidFill>
                            <a:srgbClr val="3F3F3F"/>
                          </a:solidFill>
                        </a:rPr>
                        <a:t>PubkeyHash</a:t>
                      </a:r>
                      <a:endParaRPr lang="ko-KR" altLang="en-US" sz="1300" b="0" dirty="0">
                        <a:solidFill>
                          <a:srgbClr val="3F3F3F"/>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en-US" altLang="ko-KR" sz="1300" b="0" dirty="0">
                          <a:solidFill>
                            <a:schemeClr val="bg1">
                              <a:lumMod val="85000"/>
                            </a:schemeClr>
                          </a:solidFill>
                        </a:rPr>
                        <a:t>c4eb47ecfdcf609a1848ee79acc2fa49d3caad70</a:t>
                      </a:r>
                      <a:endParaRPr lang="ko-KR" altLang="en-US" sz="13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bl>
          </a:graphicData>
        </a:graphic>
      </p:graphicFrame>
      <p:graphicFrame>
        <p:nvGraphicFramePr>
          <p:cNvPr id="17" name="표 16">
            <a:extLst>
              <a:ext uri="{FF2B5EF4-FFF2-40B4-BE49-F238E27FC236}">
                <a16:creationId xmlns:a16="http://schemas.microsoft.com/office/drawing/2014/main" id="{250EF1CE-4061-4637-8D6A-FB92963EBFA6}"/>
              </a:ext>
            </a:extLst>
          </p:cNvPr>
          <p:cNvGraphicFramePr>
            <a:graphicFrameLocks noGrp="1"/>
          </p:cNvGraphicFramePr>
          <p:nvPr>
            <p:extLst>
              <p:ext uri="{D42A27DB-BD31-4B8C-83A1-F6EECF244321}">
                <p14:modId xmlns:p14="http://schemas.microsoft.com/office/powerpoint/2010/main" val="659588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18" name="TextBox 17">
            <a:extLst>
              <a:ext uri="{FF2B5EF4-FFF2-40B4-BE49-F238E27FC236}">
                <a16:creationId xmlns:a16="http://schemas.microsoft.com/office/drawing/2014/main" id="{6221BFB2-C481-423B-8234-E28790DAC2B7}"/>
              </a:ext>
            </a:extLst>
          </p:cNvPr>
          <p:cNvSpPr txBox="1"/>
          <p:nvPr/>
        </p:nvSpPr>
        <p:spPr>
          <a:xfrm>
            <a:off x="5058703" y="2134896"/>
            <a:ext cx="2157962" cy="646331"/>
          </a:xfrm>
          <a:prstGeom prst="rect">
            <a:avLst/>
          </a:prstGeom>
          <a:noFill/>
        </p:spPr>
        <p:txBody>
          <a:bodyPr wrap="none" rtlCol="0">
            <a:spAutoFit/>
          </a:bodyPr>
          <a:lstStyle/>
          <a:p>
            <a:pPr algn="ctr"/>
            <a:r>
              <a:rPr lang="en-US" altLang="ko-KR" sz="2000" dirty="0">
                <a:solidFill>
                  <a:srgbClr val="EF296B"/>
                </a:solidFill>
                <a:latin typeface="Arial" panose="020B0604020202020204" pitchFamily="34" charset="0"/>
              </a:rPr>
              <a:t>Lock Script</a:t>
            </a:r>
          </a:p>
          <a:p>
            <a:pPr algn="ctr"/>
            <a:r>
              <a:rPr lang="en-US" altLang="ko-KR" sz="1600" dirty="0">
                <a:solidFill>
                  <a:srgbClr val="EF296B"/>
                </a:solidFill>
                <a:latin typeface="Arial" panose="020B0604020202020204" pitchFamily="34" charset="0"/>
              </a:rPr>
              <a:t>(</a:t>
            </a:r>
            <a:r>
              <a:rPr lang="en-US" altLang="ko-KR" sz="1600" dirty="0" err="1">
                <a:solidFill>
                  <a:srgbClr val="EF296B"/>
                </a:solidFill>
                <a:latin typeface="Arial" panose="020B0604020202020204" pitchFamily="34" charset="0"/>
              </a:rPr>
              <a:t>output.scriptPubKey</a:t>
            </a:r>
            <a:r>
              <a:rPr lang="en-US" altLang="ko-KR" sz="1600" dirty="0">
                <a:solidFill>
                  <a:srgbClr val="EF296B"/>
                </a:solidFill>
                <a:latin typeface="Arial" panose="020B0604020202020204" pitchFamily="34" charset="0"/>
              </a:rPr>
              <a:t>)</a:t>
            </a:r>
            <a:endParaRPr lang="ko-KR" altLang="en-US" sz="1600" dirty="0">
              <a:solidFill>
                <a:srgbClr val="EF296B"/>
              </a:solidFill>
              <a:latin typeface="Arial" panose="020B0604020202020204" pitchFamily="34" charset="0"/>
            </a:endParaRPr>
          </a:p>
        </p:txBody>
      </p:sp>
      <p:sp>
        <p:nvSpPr>
          <p:cNvPr id="19" name="TextBox 18">
            <a:extLst>
              <a:ext uri="{FF2B5EF4-FFF2-40B4-BE49-F238E27FC236}">
                <a16:creationId xmlns:a16="http://schemas.microsoft.com/office/drawing/2014/main" id="{586E741A-17B6-44C6-8690-CC8213E28F46}"/>
              </a:ext>
            </a:extLst>
          </p:cNvPr>
          <p:cNvSpPr txBox="1"/>
          <p:nvPr/>
        </p:nvSpPr>
        <p:spPr>
          <a:xfrm>
            <a:off x="794354" y="2134896"/>
            <a:ext cx="1696298" cy="646331"/>
          </a:xfrm>
          <a:prstGeom prst="rect">
            <a:avLst/>
          </a:prstGeom>
          <a:noFill/>
        </p:spPr>
        <p:txBody>
          <a:bodyPr wrap="none" rtlCol="0">
            <a:spAutoFit/>
          </a:bodyPr>
          <a:lstStyle/>
          <a:p>
            <a:pPr algn="ctr"/>
            <a:r>
              <a:rPr lang="en-US" altLang="ko-KR" sz="2000" dirty="0">
                <a:solidFill>
                  <a:srgbClr val="00D35A"/>
                </a:solidFill>
                <a:latin typeface="Arial" panose="020B0604020202020204" pitchFamily="34" charset="0"/>
              </a:rPr>
              <a:t>Unlock Script</a:t>
            </a:r>
          </a:p>
          <a:p>
            <a:pPr algn="ctr"/>
            <a:r>
              <a:rPr lang="en-US" altLang="ko-KR" sz="1600" dirty="0">
                <a:solidFill>
                  <a:srgbClr val="00D35A"/>
                </a:solidFill>
                <a:latin typeface="Arial" panose="020B0604020202020204" pitchFamily="34" charset="0"/>
              </a:rPr>
              <a:t>(</a:t>
            </a:r>
            <a:r>
              <a:rPr lang="en-US" altLang="ko-KR" sz="1600" dirty="0" err="1">
                <a:solidFill>
                  <a:srgbClr val="00D35A"/>
                </a:solidFill>
                <a:latin typeface="Arial" panose="020B0604020202020204" pitchFamily="34" charset="0"/>
              </a:rPr>
              <a:t>input.scriptSig</a:t>
            </a:r>
            <a:r>
              <a:rPr lang="en-US" altLang="ko-KR" sz="1600" dirty="0">
                <a:solidFill>
                  <a:srgbClr val="00D35A"/>
                </a:solidFill>
                <a:latin typeface="Arial" panose="020B0604020202020204" pitchFamily="34" charset="0"/>
              </a:rPr>
              <a:t>)</a:t>
            </a:r>
            <a:endParaRPr lang="ko-KR" altLang="en-US" sz="1600" dirty="0">
              <a:solidFill>
                <a:srgbClr val="00D35A"/>
              </a:solidFill>
              <a:latin typeface="Arial" panose="020B0604020202020204" pitchFamily="34" charset="0"/>
            </a:endParaRPr>
          </a:p>
        </p:txBody>
      </p:sp>
      <p:sp>
        <p:nvSpPr>
          <p:cNvPr id="20" name="TextBox 19">
            <a:extLst>
              <a:ext uri="{FF2B5EF4-FFF2-40B4-BE49-F238E27FC236}">
                <a16:creationId xmlns:a16="http://schemas.microsoft.com/office/drawing/2014/main" id="{4C6B8DDB-8C74-4232-9CF8-5A06C84298B2}"/>
              </a:ext>
            </a:extLst>
          </p:cNvPr>
          <p:cNvSpPr txBox="1"/>
          <p:nvPr/>
        </p:nvSpPr>
        <p:spPr>
          <a:xfrm>
            <a:off x="713459" y="1622285"/>
            <a:ext cx="1076506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4CB3AD99-DEE8-46CF-ACBE-E3A8BB2E1B35}"/>
              </a:ext>
            </a:extLst>
          </p:cNvPr>
          <p:cNvSpPr txBox="1"/>
          <p:nvPr/>
        </p:nvSpPr>
        <p:spPr>
          <a:xfrm>
            <a:off x="3762675" y="101584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34EF4171-DA57-4079-B078-008C1F5B9498}"/>
              </a:ext>
            </a:extLst>
          </p:cNvPr>
          <p:cNvCxnSpPr>
            <a:cxnSpLocks/>
          </p:cNvCxnSpPr>
          <p:nvPr/>
        </p:nvCxnSpPr>
        <p:spPr>
          <a:xfrm>
            <a:off x="783771" y="2141701"/>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23" name="직선 연결선 22">
            <a:extLst>
              <a:ext uri="{FF2B5EF4-FFF2-40B4-BE49-F238E27FC236}">
                <a16:creationId xmlns:a16="http://schemas.microsoft.com/office/drawing/2014/main" id="{7B1E0337-86D8-4B93-BEF9-D5A4CA98A14B}"/>
              </a:ext>
            </a:extLst>
          </p:cNvPr>
          <p:cNvCxnSpPr>
            <a:cxnSpLocks/>
          </p:cNvCxnSpPr>
          <p:nvPr/>
        </p:nvCxnSpPr>
        <p:spPr>
          <a:xfrm>
            <a:off x="2582091" y="214170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88854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9" name="표 138">
            <a:extLst>
              <a:ext uri="{FF2B5EF4-FFF2-40B4-BE49-F238E27FC236}">
                <a16:creationId xmlns:a16="http://schemas.microsoft.com/office/drawing/2014/main" id="{3F426793-57A8-448A-B5C1-B91222183EA5}"/>
              </a:ext>
            </a:extLst>
          </p:cNvPr>
          <p:cNvGraphicFramePr>
            <a:graphicFrameLocks noGrp="1"/>
          </p:cNvGraphicFramePr>
          <p:nvPr>
            <p:extLst>
              <p:ext uri="{D42A27DB-BD31-4B8C-83A1-F6EECF244321}">
                <p14:modId xmlns:p14="http://schemas.microsoft.com/office/powerpoint/2010/main" val="1378337659"/>
              </p:ext>
            </p:extLst>
          </p:nvPr>
        </p:nvGraphicFramePr>
        <p:xfrm>
          <a:off x="227287" y="4494037"/>
          <a:ext cx="11734046" cy="2225040"/>
        </p:xfrm>
        <a:graphic>
          <a:graphicData uri="http://schemas.openxmlformats.org/drawingml/2006/table">
            <a:tbl>
              <a:tblPr firstRow="1" bandRow="1">
                <a:tableStyleId>{5C22544A-7EE6-4342-B048-85BDC9FD1C3A}</a:tableStyleId>
              </a:tblPr>
              <a:tblGrid>
                <a:gridCol w="1700975">
                  <a:extLst>
                    <a:ext uri="{9D8B030D-6E8A-4147-A177-3AD203B41FA5}">
                      <a16:colId xmlns:a16="http://schemas.microsoft.com/office/drawing/2014/main" val="4023154550"/>
                    </a:ext>
                  </a:extLst>
                </a:gridCol>
                <a:gridCol w="881380">
                  <a:extLst>
                    <a:ext uri="{9D8B030D-6E8A-4147-A177-3AD203B41FA5}">
                      <a16:colId xmlns:a16="http://schemas.microsoft.com/office/drawing/2014/main" val="1394795339"/>
                    </a:ext>
                  </a:extLst>
                </a:gridCol>
                <a:gridCol w="622618">
                  <a:extLst>
                    <a:ext uri="{9D8B030D-6E8A-4147-A177-3AD203B41FA5}">
                      <a16:colId xmlns:a16="http://schemas.microsoft.com/office/drawing/2014/main" val="2196950349"/>
                    </a:ext>
                  </a:extLst>
                </a:gridCol>
                <a:gridCol w="1144080">
                  <a:extLst>
                    <a:ext uri="{9D8B030D-6E8A-4147-A177-3AD203B41FA5}">
                      <a16:colId xmlns:a16="http://schemas.microsoft.com/office/drawing/2014/main" val="1704791786"/>
                    </a:ext>
                  </a:extLst>
                </a:gridCol>
                <a:gridCol w="1336993">
                  <a:extLst>
                    <a:ext uri="{9D8B030D-6E8A-4147-A177-3AD203B41FA5}">
                      <a16:colId xmlns:a16="http://schemas.microsoft.com/office/drawing/2014/main" val="1403788944"/>
                    </a:ext>
                  </a:extLst>
                </a:gridCol>
                <a:gridCol w="6048000">
                  <a:extLst>
                    <a:ext uri="{9D8B030D-6E8A-4147-A177-3AD203B41FA5}">
                      <a16:colId xmlns:a16="http://schemas.microsoft.com/office/drawing/2014/main" val="1497418848"/>
                    </a:ext>
                  </a:extLst>
                </a:gridCol>
              </a:tblGrid>
              <a:tr h="0">
                <a:tc>
                  <a:txBody>
                    <a:bodyPr/>
                    <a:lstStyle/>
                    <a:p>
                      <a:pPr algn="ctr" latinLnBrk="1"/>
                      <a:r>
                        <a:rPr lang="ko-KR" altLang="en-US" sz="1300" b="0" baseline="0" dirty="0">
                          <a:solidFill>
                            <a:srgbClr val="3F3F3F"/>
                          </a:solidFill>
                          <a:latin typeface="Arial" panose="020B0604020202020204" pitchFamily="34" charset="0"/>
                        </a:rPr>
                        <a:t>연산자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Opcode</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Hex</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Input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b="0" baseline="0" dirty="0">
                          <a:solidFill>
                            <a:srgbClr val="3F3F3F"/>
                          </a:solidFill>
                          <a:latin typeface="Arial" panose="020B0604020202020204" pitchFamily="34" charset="0"/>
                        </a:rPr>
                        <a:t>Output</a:t>
                      </a:r>
                      <a:endParaRPr lang="ko-KR" altLang="en-US" sz="13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300" b="0" baseline="0" dirty="0">
                          <a:solidFill>
                            <a:srgbClr val="3F3F3F"/>
                          </a:solidFill>
                          <a:latin typeface="Arial" panose="020B0604020202020204" pitchFamily="34" charset="0"/>
                        </a:rPr>
                        <a:t>설명</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960779115"/>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OP_DUP</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118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0x76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 </a:t>
                      </a:r>
                      <a:r>
                        <a:rPr lang="en-US" altLang="ko-KR" sz="1300" b="0" baseline="0" dirty="0" err="1">
                          <a:solidFill>
                            <a:schemeClr val="bg1">
                              <a:lumMod val="85000"/>
                            </a:schemeClr>
                          </a:solidFill>
                          <a:latin typeface="Arial" panose="020B0604020202020204" pitchFamily="34" charset="0"/>
                        </a:rPr>
                        <a:t>x</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아이템을 복사</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7749397"/>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OP_HASH160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1690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in</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hash</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RIPEMD-160 ( SHA-256 ( in ) ) , pop()</a:t>
                      </a:r>
                      <a:r>
                        <a:rPr lang="ko-KR" altLang="en-US" sz="1300" b="0" baseline="0" dirty="0">
                          <a:solidFill>
                            <a:schemeClr val="bg1">
                              <a:lumMod val="85000"/>
                            </a:schemeClr>
                          </a:solidFill>
                          <a:latin typeface="Arial" panose="020B0604020202020204" pitchFamily="34" charset="0"/>
                        </a:rPr>
                        <a:t>한 </a:t>
                      </a:r>
                      <a:r>
                        <a:rPr lang="en-US" altLang="ko-KR" sz="1300" b="0" baseline="0" dirty="0">
                          <a:solidFill>
                            <a:schemeClr val="bg1">
                              <a:lumMod val="85000"/>
                            </a:schemeClr>
                          </a:solidFill>
                          <a:latin typeface="Arial" panose="020B0604020202020204" pitchFamily="34" charset="0"/>
                        </a:rPr>
                        <a:t>in </a:t>
                      </a:r>
                      <a:r>
                        <a:rPr lang="ko-KR" altLang="en-US" sz="1300" b="0" baseline="0" dirty="0">
                          <a:solidFill>
                            <a:schemeClr val="bg1">
                              <a:lumMod val="85000"/>
                            </a:schemeClr>
                          </a:solidFill>
                          <a:latin typeface="Arial" panose="020B0604020202020204" pitchFamily="34" charset="0"/>
                        </a:rPr>
                        <a:t>값을 </a:t>
                      </a:r>
                      <a:r>
                        <a:rPr lang="en-US" altLang="ko-KR" sz="1300" b="0" baseline="0" dirty="0">
                          <a:solidFill>
                            <a:schemeClr val="bg1">
                              <a:lumMod val="85000"/>
                            </a:schemeClr>
                          </a:solidFill>
                          <a:latin typeface="Arial" panose="020B0604020202020204" pitchFamily="34" charset="0"/>
                        </a:rPr>
                        <a:t>hash </a:t>
                      </a:r>
                      <a:r>
                        <a:rPr lang="ko-KR" altLang="en-US" sz="1300" b="0" baseline="0" dirty="0">
                          <a:solidFill>
                            <a:schemeClr val="bg1">
                              <a:lumMod val="85000"/>
                            </a:schemeClr>
                          </a:solidFill>
                          <a:latin typeface="Arial" panose="020B0604020202020204" pitchFamily="34" charset="0"/>
                        </a:rPr>
                        <a:t>계산 후 </a:t>
                      </a:r>
                      <a:r>
                        <a:rPr lang="en-US" altLang="ko-KR" sz="1300" b="0" baseline="0" dirty="0">
                          <a:solidFill>
                            <a:schemeClr val="bg1">
                              <a:lumMod val="85000"/>
                            </a:schemeClr>
                          </a:solidFill>
                          <a:latin typeface="Arial" panose="020B0604020202020204" pitchFamily="34" charset="0"/>
                        </a:rPr>
                        <a:t>push</a:t>
                      </a:r>
                      <a:r>
                        <a:rPr lang="ko-KR" altLang="en-US" sz="1300" b="0" baseline="0" dirty="0">
                          <a:solidFill>
                            <a:schemeClr val="bg1">
                              <a:lumMod val="85000"/>
                            </a:schemeClr>
                          </a:solidFill>
                          <a:latin typeface="Arial" panose="020B0604020202020204" pitchFamily="34" charset="0"/>
                        </a:rPr>
                        <a:t>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547713804"/>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0x87</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b="0" baseline="0" dirty="0">
                          <a:solidFill>
                            <a:schemeClr val="bg1">
                              <a:lumMod val="85000"/>
                            </a:schemeClr>
                          </a:solidFill>
                          <a:latin typeface="Arial" panose="020B0604020202020204" pitchFamily="34" charset="0"/>
                        </a:rPr>
                        <a:t>두 값이 같으면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97802801"/>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105</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0x69</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Top </a:t>
                      </a:r>
                      <a:r>
                        <a:rPr lang="ko-KR" altLang="en-US" sz="1300" b="0" baseline="0" dirty="0">
                          <a:solidFill>
                            <a:schemeClr val="bg1">
                              <a:lumMod val="85000"/>
                            </a:schemeClr>
                          </a:solidFill>
                          <a:latin typeface="Arial" panose="020B0604020202020204" pitchFamily="34" charset="0"/>
                        </a:rPr>
                        <a:t>스택 아이템이 </a:t>
                      </a:r>
                      <a:r>
                        <a:rPr lang="en-US" altLang="ko-KR" sz="1300" b="0" baseline="0" dirty="0">
                          <a:solidFill>
                            <a:schemeClr val="bg1">
                              <a:lumMod val="85000"/>
                            </a:schemeClr>
                          </a:solidFill>
                          <a:latin typeface="Arial" panose="020B0604020202020204" pitchFamily="34" charset="0"/>
                        </a:rPr>
                        <a:t>True(1)</a:t>
                      </a:r>
                      <a:r>
                        <a:rPr lang="ko-KR" altLang="en-US" sz="1300" b="0" baseline="0" dirty="0">
                          <a:solidFill>
                            <a:schemeClr val="bg1">
                              <a:lumMod val="85000"/>
                            </a:schemeClr>
                          </a:solidFill>
                          <a:latin typeface="Arial" panose="020B0604020202020204" pitchFamily="34" charset="0"/>
                        </a:rPr>
                        <a:t>가 아니면 트랜잭션은 </a:t>
                      </a:r>
                      <a:r>
                        <a:rPr lang="ko-KR" altLang="en-US" sz="1300" b="0" baseline="0" dirty="0" err="1">
                          <a:solidFill>
                            <a:schemeClr val="bg1">
                              <a:lumMod val="85000"/>
                            </a:schemeClr>
                          </a:solidFill>
                          <a:latin typeface="Arial" panose="020B0604020202020204" pitchFamily="34" charset="0"/>
                        </a:rPr>
                        <a:t>비유효</a:t>
                      </a:r>
                      <a:r>
                        <a:rPr lang="en-US" altLang="ko-KR" sz="1300" b="0" baseline="0" dirty="0">
                          <a:solidFill>
                            <a:schemeClr val="bg1">
                              <a:lumMod val="85000"/>
                            </a:schemeClr>
                          </a:solidFill>
                          <a:latin typeface="Arial" panose="020B0604020202020204" pitchFamily="34" charset="0"/>
                        </a:rPr>
                        <a:t>(fail)</a:t>
                      </a:r>
                    </a:p>
                    <a:p>
                      <a:pPr latinLnBrk="1"/>
                      <a:r>
                        <a:rPr lang="ko-KR" altLang="en-US" sz="1300" b="0" baseline="0" dirty="0">
                          <a:solidFill>
                            <a:schemeClr val="bg1">
                              <a:lumMod val="85000"/>
                            </a:schemeClr>
                          </a:solidFill>
                          <a:latin typeface="Arial" panose="020B0604020202020204" pitchFamily="34" charset="0"/>
                        </a:rPr>
                        <a:t>탑 스택 아이템은 제거한다</a:t>
                      </a:r>
                      <a:r>
                        <a:rPr lang="en-US" altLang="ko-KR" sz="1300" b="0" baseline="0" dirty="0">
                          <a:solidFill>
                            <a:schemeClr val="bg1">
                              <a:lumMod val="85000"/>
                            </a:schemeClr>
                          </a:solidFill>
                          <a:latin typeface="Arial" panose="020B0604020202020204" pitchFamily="34" charset="0"/>
                        </a:rPr>
                        <a:t>.</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2159722"/>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OP_EQUALVERIFY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136</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0x88</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x1 x2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Nothing / fail</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OP_EQUAL, OP_VERIFY</a:t>
                      </a:r>
                      <a:r>
                        <a:rPr lang="ko-KR" altLang="en-US" sz="1300" b="0" baseline="0" dirty="0">
                          <a:solidFill>
                            <a:schemeClr val="bg1">
                              <a:lumMod val="85000"/>
                            </a:schemeClr>
                          </a:solidFill>
                          <a:latin typeface="Arial" panose="020B0604020202020204" pitchFamily="34" charset="0"/>
                        </a:rPr>
                        <a:t>를 순서대로 실행</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53555139"/>
                  </a:ext>
                </a:extLst>
              </a:tr>
              <a:tr h="0">
                <a:tc>
                  <a:txBody>
                    <a:bodyPr/>
                    <a:lstStyle/>
                    <a:p>
                      <a:pPr latinLnBrk="1"/>
                      <a:r>
                        <a:rPr lang="en-US" altLang="ko-KR" sz="1300" b="0" baseline="0" dirty="0">
                          <a:solidFill>
                            <a:schemeClr val="bg1">
                              <a:lumMod val="85000"/>
                            </a:schemeClr>
                          </a:solidFill>
                          <a:latin typeface="Arial" panose="020B0604020202020204" pitchFamily="34" charset="0"/>
                        </a:rPr>
                        <a:t>OP_CHECKSIG</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172</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0xac</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 </a:t>
                      </a:r>
                      <a:r>
                        <a:rPr lang="en-US" altLang="ko-KR" sz="1300" b="0" baseline="0" dirty="0" err="1">
                          <a:solidFill>
                            <a:schemeClr val="bg1">
                              <a:lumMod val="85000"/>
                            </a:schemeClr>
                          </a:solidFill>
                          <a:latin typeface="Arial" panose="020B0604020202020204" pitchFamily="34" charset="0"/>
                        </a:rPr>
                        <a:t>pubkey</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True / false</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b="0" baseline="0" dirty="0">
                          <a:solidFill>
                            <a:schemeClr val="bg1">
                              <a:lumMod val="85000"/>
                            </a:schemeClr>
                          </a:solidFill>
                          <a:latin typeface="Arial" panose="020B0604020202020204" pitchFamily="34" charset="0"/>
                        </a:rPr>
                        <a:t>sig</a:t>
                      </a:r>
                      <a:r>
                        <a:rPr lang="ko-KR" altLang="en-US" sz="1300" b="0" baseline="0" dirty="0">
                          <a:solidFill>
                            <a:schemeClr val="bg1">
                              <a:lumMod val="85000"/>
                            </a:schemeClr>
                          </a:solidFill>
                          <a:latin typeface="Arial" panose="020B0604020202020204" pitchFamily="34" charset="0"/>
                        </a:rPr>
                        <a:t>가 </a:t>
                      </a:r>
                      <a:r>
                        <a:rPr lang="en-US" altLang="ko-KR" sz="1300" b="0" baseline="0" dirty="0">
                          <a:solidFill>
                            <a:schemeClr val="bg1">
                              <a:lumMod val="85000"/>
                            </a:schemeClr>
                          </a:solidFill>
                          <a:latin typeface="Arial" panose="020B0604020202020204" pitchFamily="34" charset="0"/>
                        </a:rPr>
                        <a:t>Tx</a:t>
                      </a:r>
                      <a:r>
                        <a:rPr lang="ko-KR" altLang="en-US" sz="1300" b="0" baseline="0" dirty="0">
                          <a:solidFill>
                            <a:schemeClr val="bg1">
                              <a:lumMod val="85000"/>
                            </a:schemeClr>
                          </a:solidFill>
                          <a:latin typeface="Arial" panose="020B0604020202020204" pitchFamily="34" charset="0"/>
                        </a:rPr>
                        <a:t>의 </a:t>
                      </a:r>
                      <a:r>
                        <a:rPr lang="en-US" altLang="ko-KR" sz="1300" b="0" baseline="0" dirty="0">
                          <a:solidFill>
                            <a:schemeClr val="bg1">
                              <a:lumMod val="85000"/>
                            </a:schemeClr>
                          </a:solidFill>
                          <a:latin typeface="Arial" panose="020B0604020202020204" pitchFamily="34" charset="0"/>
                        </a:rPr>
                        <a:t>hash</a:t>
                      </a:r>
                      <a:r>
                        <a:rPr lang="ko-KR" altLang="en-US" sz="1300" b="0" baseline="0" dirty="0">
                          <a:solidFill>
                            <a:schemeClr val="bg1">
                              <a:lumMod val="85000"/>
                            </a:schemeClr>
                          </a:solidFill>
                          <a:latin typeface="Arial" panose="020B0604020202020204" pitchFamily="34" charset="0"/>
                        </a:rPr>
                        <a:t>와 </a:t>
                      </a:r>
                      <a:r>
                        <a:rPr lang="en-US" altLang="ko-KR" sz="1300" b="0" baseline="0" dirty="0" err="1">
                          <a:solidFill>
                            <a:schemeClr val="bg1">
                              <a:lumMod val="85000"/>
                            </a:schemeClr>
                          </a:solidFill>
                          <a:latin typeface="Arial" panose="020B0604020202020204" pitchFamily="34" charset="0"/>
                        </a:rPr>
                        <a:t>pubkey</a:t>
                      </a:r>
                      <a:r>
                        <a:rPr lang="ko-KR" altLang="en-US" sz="1300" b="0" baseline="0" dirty="0">
                          <a:solidFill>
                            <a:schemeClr val="bg1">
                              <a:lumMod val="85000"/>
                            </a:schemeClr>
                          </a:solidFill>
                          <a:latin typeface="Arial" panose="020B0604020202020204" pitchFamily="34" charset="0"/>
                        </a:rPr>
                        <a:t>에 유효하면 </a:t>
                      </a:r>
                      <a:r>
                        <a:rPr lang="en-US" altLang="ko-KR" sz="1300" b="0" baseline="0" dirty="0">
                          <a:solidFill>
                            <a:schemeClr val="bg1">
                              <a:lumMod val="85000"/>
                            </a:schemeClr>
                          </a:solidFill>
                          <a:latin typeface="Arial" panose="020B0604020202020204" pitchFamily="34" charset="0"/>
                        </a:rPr>
                        <a:t>True(1), </a:t>
                      </a:r>
                      <a:r>
                        <a:rPr lang="ko-KR" altLang="en-US" sz="1300" b="0" baseline="0" dirty="0">
                          <a:solidFill>
                            <a:schemeClr val="bg1">
                              <a:lumMod val="85000"/>
                            </a:schemeClr>
                          </a:solidFill>
                          <a:latin typeface="Arial" panose="020B0604020202020204" pitchFamily="34" charset="0"/>
                        </a:rPr>
                        <a:t>아니면 </a:t>
                      </a:r>
                      <a:r>
                        <a:rPr lang="en-US" altLang="ko-KR" sz="1300" b="0" baseline="0" dirty="0">
                          <a:solidFill>
                            <a:schemeClr val="bg1">
                              <a:lumMod val="85000"/>
                            </a:schemeClr>
                          </a:solidFill>
                          <a:latin typeface="Arial" panose="020B0604020202020204" pitchFamily="34" charset="0"/>
                        </a:rPr>
                        <a:t>false(0)</a:t>
                      </a:r>
                      <a:endParaRPr lang="ko-KR" altLang="en-US" sz="13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390680300"/>
                  </a:ext>
                </a:extLst>
              </a:tr>
            </a:tbl>
          </a:graphicData>
        </a:graphic>
      </p:graphicFrame>
      <p:sp>
        <p:nvSpPr>
          <p:cNvPr id="3" name="제목 2">
            <a:extLst>
              <a:ext uri="{FF2B5EF4-FFF2-40B4-BE49-F238E27FC236}">
                <a16:creationId xmlns:a16="http://schemas.microsoft.com/office/drawing/2014/main" id="{95B48ED6-1527-4D63-892A-FF28A2B2892C}"/>
              </a:ext>
            </a:extLst>
          </p:cNvPr>
          <p:cNvSpPr>
            <a:spLocks noGrp="1"/>
          </p:cNvSpPr>
          <p:nvPr>
            <p:ph type="title"/>
          </p:nvPr>
        </p:nvSpPr>
        <p:spPr/>
        <p:txBody>
          <a:bodyPr/>
          <a:lstStyle/>
          <a:p>
            <a:endParaRPr lang="ko-KR" altLang="en-US"/>
          </a:p>
        </p:txBody>
      </p:sp>
      <p:grpSp>
        <p:nvGrpSpPr>
          <p:cNvPr id="48" name="그룹 47">
            <a:extLst>
              <a:ext uri="{FF2B5EF4-FFF2-40B4-BE49-F238E27FC236}">
                <a16:creationId xmlns:a16="http://schemas.microsoft.com/office/drawing/2014/main" id="{B95468F1-31BD-427F-B863-1A49D5245B2A}"/>
              </a:ext>
            </a:extLst>
          </p:cNvPr>
          <p:cNvGrpSpPr/>
          <p:nvPr/>
        </p:nvGrpSpPr>
        <p:grpSpPr>
          <a:xfrm>
            <a:off x="10001183" y="2347759"/>
            <a:ext cx="1483099" cy="1929147"/>
            <a:chOff x="9598434" y="4159909"/>
            <a:chExt cx="1483099" cy="1929147"/>
          </a:xfrm>
        </p:grpSpPr>
        <p:sp>
          <p:nvSpPr>
            <p:cNvPr id="7" name="TextBox 6">
              <a:extLst>
                <a:ext uri="{FF2B5EF4-FFF2-40B4-BE49-F238E27FC236}">
                  <a16:creationId xmlns:a16="http://schemas.microsoft.com/office/drawing/2014/main" id="{365D3F96-9640-42F5-8FFB-2966830F8F25}"/>
                </a:ext>
              </a:extLst>
            </p:cNvPr>
            <p:cNvSpPr txBox="1"/>
            <p:nvPr/>
          </p:nvSpPr>
          <p:spPr>
            <a:xfrm>
              <a:off x="9598434" y="4159909"/>
              <a:ext cx="1483099"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OP_CHECKSIG</a:t>
              </a:r>
              <a:endParaRPr lang="ko-KR" altLang="en-US" sz="1400" dirty="0">
                <a:solidFill>
                  <a:schemeClr val="bg1">
                    <a:lumMod val="85000"/>
                  </a:schemeClr>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94279366-CF1A-4191-98B5-5B0A86EB90D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EA9A6F4-3E9B-4006-9749-72BFA1FD9E08}"/>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a:extLst>
                <a:ext uri="{FF2B5EF4-FFF2-40B4-BE49-F238E27FC236}">
                  <a16:creationId xmlns:a16="http://schemas.microsoft.com/office/drawing/2014/main" id="{A90BC8AA-4DCD-472C-8B35-0DB053A9E49A}"/>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직사각형 8">
              <a:extLst>
                <a:ext uri="{FF2B5EF4-FFF2-40B4-BE49-F238E27FC236}">
                  <a16:creationId xmlns:a16="http://schemas.microsoft.com/office/drawing/2014/main" id="{D5E1D5B4-C8F8-490A-8F3C-938A2EE6F10C}"/>
                </a:ext>
              </a:extLst>
            </p:cNvPr>
            <p:cNvSpPr/>
            <p:nvPr/>
          </p:nvSpPr>
          <p:spPr>
            <a:xfrm>
              <a:off x="9709981"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grpSp>
      <p:sp>
        <p:nvSpPr>
          <p:cNvPr id="40" name="TextBox 39">
            <a:extLst>
              <a:ext uri="{FF2B5EF4-FFF2-40B4-BE49-F238E27FC236}">
                <a16:creationId xmlns:a16="http://schemas.microsoft.com/office/drawing/2014/main" id="{FC5F21A3-34D3-4C76-8613-74E1ED394AF5}"/>
              </a:ext>
            </a:extLst>
          </p:cNvPr>
          <p:cNvSpPr txBox="1"/>
          <p:nvPr/>
        </p:nvSpPr>
        <p:spPr>
          <a:xfrm>
            <a:off x="649661" y="1266855"/>
            <a:ext cx="10893303"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{Sig} </a:t>
            </a:r>
            <a:r>
              <a:rPr lang="en-US" altLang="ko-KR" sz="2000" dirty="0">
                <a:solidFill>
                  <a:schemeClr val="bg1">
                    <a:lumMod val="65000"/>
                  </a:schemeClr>
                </a:solidFill>
                <a:latin typeface="Arial" panose="020B0604020202020204" pitchFamily="34" charset="0"/>
              </a:rPr>
              <a:t>{</a:t>
            </a:r>
            <a:r>
              <a:rPr lang="en-US" altLang="ko-KR" sz="2000" dirty="0" err="1">
                <a:solidFill>
                  <a:schemeClr val="bg1">
                    <a:lumMod val="65000"/>
                  </a:schemeClr>
                </a:solidFill>
                <a:latin typeface="Arial" panose="020B0604020202020204" pitchFamily="34" charset="0"/>
              </a:rPr>
              <a:t>PubKey</a:t>
            </a:r>
            <a:r>
              <a:rPr lang="en-US" altLang="ko-KR" sz="2000" dirty="0">
                <a:solidFill>
                  <a:schemeClr val="bg1">
                    <a:lumMod val="65000"/>
                  </a:schemeClr>
                </a:solidFill>
                <a:latin typeface="Arial" panose="020B0604020202020204" pitchFamily="34" charset="0"/>
              </a:rPr>
              <a:t>}</a:t>
            </a:r>
            <a:r>
              <a:rPr lang="en-US" altLang="ko-KR" sz="2000" dirty="0">
                <a:solidFill>
                  <a:schemeClr val="bg1">
                    <a:lumMod val="85000"/>
                  </a:schemeClr>
                </a:solidFill>
                <a:latin typeface="Arial" panose="020B0604020202020204" pitchFamily="34" charset="0"/>
              </a:rPr>
              <a:t>  OP_DUP </a:t>
            </a:r>
            <a:r>
              <a:rPr lang="en-US" altLang="ko-KR" sz="2000" dirty="0">
                <a:solidFill>
                  <a:schemeClr val="bg1">
                    <a:lumMod val="65000"/>
                  </a:schemeClr>
                </a:solidFill>
                <a:latin typeface="Arial" panose="020B0604020202020204" pitchFamily="34" charset="0"/>
              </a:rPr>
              <a:t>OP_HASH160</a:t>
            </a:r>
            <a:r>
              <a:rPr lang="en-US" altLang="ko-KR" sz="2000" dirty="0">
                <a:solidFill>
                  <a:schemeClr val="bg1">
                    <a:lumMod val="85000"/>
                  </a:schemeClr>
                </a:solidFill>
                <a:latin typeface="Arial" panose="020B0604020202020204" pitchFamily="34" charset="0"/>
              </a:rPr>
              <a:t> {</a:t>
            </a:r>
            <a:r>
              <a:rPr lang="en-US" altLang="ko-KR" sz="2000" dirty="0" err="1">
                <a:solidFill>
                  <a:schemeClr val="bg1">
                    <a:lumMod val="85000"/>
                  </a:schemeClr>
                </a:solidFill>
                <a:latin typeface="Arial" panose="020B0604020202020204" pitchFamily="34" charset="0"/>
              </a:rPr>
              <a:t>PubKeyHash</a:t>
            </a:r>
            <a:r>
              <a:rPr lang="en-US" altLang="ko-KR" sz="2000" dirty="0">
                <a:solidFill>
                  <a:schemeClr val="bg1">
                    <a:lumMod val="85000"/>
                  </a:schemeClr>
                </a:solidFill>
                <a:latin typeface="Arial" panose="020B0604020202020204" pitchFamily="34" charset="0"/>
              </a:rPr>
              <a:t>} </a:t>
            </a:r>
            <a:r>
              <a:rPr lang="en-US" altLang="ko-KR" sz="2000" dirty="0">
                <a:solidFill>
                  <a:schemeClr val="bg1">
                    <a:lumMod val="65000"/>
                  </a:schemeClr>
                </a:solidFill>
                <a:latin typeface="Arial" panose="020B0604020202020204" pitchFamily="34" charset="0"/>
              </a:rPr>
              <a:t>OP_EQUALVERIFY</a:t>
            </a:r>
            <a:r>
              <a:rPr lang="en-US" altLang="ko-KR" sz="2000" dirty="0">
                <a:solidFill>
                  <a:schemeClr val="bg1">
                    <a:lumMod val="85000"/>
                  </a:schemeClr>
                </a:solidFill>
                <a:latin typeface="Arial" panose="020B0604020202020204" pitchFamily="34" charset="0"/>
              </a:rPr>
              <a:t> OP_CHECKSIG</a:t>
            </a:r>
            <a:endParaRPr lang="ko-KR" altLang="en-US" sz="2000"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90EBD34E-BAE4-4002-B4FD-0A0EBBF34498}"/>
              </a:ext>
            </a:extLst>
          </p:cNvPr>
          <p:cNvSpPr txBox="1"/>
          <p:nvPr/>
        </p:nvSpPr>
        <p:spPr>
          <a:xfrm>
            <a:off x="3762675" y="660419"/>
            <a:ext cx="4666662" cy="461665"/>
          </a:xfrm>
          <a:prstGeom prst="rect">
            <a:avLst/>
          </a:prstGeom>
          <a:noFill/>
        </p:spPr>
        <p:txBody>
          <a:bodyPr wrap="none" rtlCol="0">
            <a:spAutoFit/>
          </a:bodyPr>
          <a:lstStyle/>
          <a:p>
            <a:r>
              <a:rPr lang="en-US" altLang="ko-KR" sz="2400" dirty="0">
                <a:solidFill>
                  <a:schemeClr val="bg1">
                    <a:lumMod val="85000"/>
                  </a:schemeClr>
                </a:solidFill>
                <a:latin typeface="Arial" panose="020B0604020202020204" pitchFamily="34" charset="0"/>
              </a:rPr>
              <a:t>P2PKH : Pay to Public Key Hash</a:t>
            </a:r>
            <a:endParaRPr lang="ko-KR" altLang="en-US" sz="2400" dirty="0">
              <a:solidFill>
                <a:schemeClr val="bg1">
                  <a:lumMod val="85000"/>
                </a:schemeClr>
              </a:solidFill>
              <a:latin typeface="Arial" panose="020B0604020202020204" pitchFamily="34" charset="0"/>
            </a:endParaRPr>
          </a:p>
        </p:txBody>
      </p:sp>
      <p:cxnSp>
        <p:nvCxnSpPr>
          <p:cNvPr id="44" name="직선 연결선 43">
            <a:extLst>
              <a:ext uri="{FF2B5EF4-FFF2-40B4-BE49-F238E27FC236}">
                <a16:creationId xmlns:a16="http://schemas.microsoft.com/office/drawing/2014/main" id="{349253F0-87F6-4B52-B7DB-1D0A8481FC77}"/>
              </a:ext>
            </a:extLst>
          </p:cNvPr>
          <p:cNvCxnSpPr/>
          <p:nvPr/>
        </p:nvCxnSpPr>
        <p:spPr>
          <a:xfrm>
            <a:off x="783771" y="1787944"/>
            <a:ext cx="1706880" cy="0"/>
          </a:xfrm>
          <a:prstGeom prst="line">
            <a:avLst/>
          </a:prstGeom>
          <a:ln w="25400">
            <a:solidFill>
              <a:srgbClr val="00D35A"/>
            </a:solidFill>
          </a:ln>
        </p:spPr>
        <p:style>
          <a:lnRef idx="1">
            <a:schemeClr val="accent1"/>
          </a:lnRef>
          <a:fillRef idx="0">
            <a:schemeClr val="accent1"/>
          </a:fillRef>
          <a:effectRef idx="0">
            <a:schemeClr val="accent1"/>
          </a:effectRef>
          <a:fontRef idx="minor">
            <a:schemeClr val="tx1"/>
          </a:fontRef>
        </p:style>
      </p:cxnSp>
      <p:cxnSp>
        <p:nvCxnSpPr>
          <p:cNvPr id="45" name="직선 연결선 44">
            <a:extLst>
              <a:ext uri="{FF2B5EF4-FFF2-40B4-BE49-F238E27FC236}">
                <a16:creationId xmlns:a16="http://schemas.microsoft.com/office/drawing/2014/main" id="{0A500509-8762-4E39-AF97-F056E8115E87}"/>
              </a:ext>
            </a:extLst>
          </p:cNvPr>
          <p:cNvCxnSpPr>
            <a:cxnSpLocks/>
          </p:cNvCxnSpPr>
          <p:nvPr/>
        </p:nvCxnSpPr>
        <p:spPr>
          <a:xfrm>
            <a:off x="2582091" y="1786271"/>
            <a:ext cx="8737579" cy="0"/>
          </a:xfrm>
          <a:prstGeom prst="line">
            <a:avLst/>
          </a:prstGeom>
          <a:ln w="25400">
            <a:solidFill>
              <a:srgbClr val="EF296B"/>
            </a:solidFill>
          </a:ln>
        </p:spPr>
        <p:style>
          <a:lnRef idx="1">
            <a:schemeClr val="accent1"/>
          </a:lnRef>
          <a:fillRef idx="0">
            <a:schemeClr val="accent1"/>
          </a:fillRef>
          <a:effectRef idx="0">
            <a:schemeClr val="accent1"/>
          </a:effectRef>
          <a:fontRef idx="minor">
            <a:schemeClr val="tx1"/>
          </a:fontRef>
        </p:style>
      </p:cxnSp>
      <p:grpSp>
        <p:nvGrpSpPr>
          <p:cNvPr id="49" name="그룹 48">
            <a:extLst>
              <a:ext uri="{FF2B5EF4-FFF2-40B4-BE49-F238E27FC236}">
                <a16:creationId xmlns:a16="http://schemas.microsoft.com/office/drawing/2014/main" id="{449DE832-BAA5-49BC-A643-27AF64BA9389}"/>
              </a:ext>
            </a:extLst>
          </p:cNvPr>
          <p:cNvGrpSpPr/>
          <p:nvPr/>
        </p:nvGrpSpPr>
        <p:grpSpPr>
          <a:xfrm>
            <a:off x="782627" y="2132316"/>
            <a:ext cx="1581573" cy="2144590"/>
            <a:chOff x="9630155" y="3944466"/>
            <a:chExt cx="1581573" cy="2144590"/>
          </a:xfrm>
        </p:grpSpPr>
        <p:sp>
          <p:nvSpPr>
            <p:cNvPr id="50" name="TextBox 49">
              <a:extLst>
                <a:ext uri="{FF2B5EF4-FFF2-40B4-BE49-F238E27FC236}">
                  <a16:creationId xmlns:a16="http://schemas.microsoft.com/office/drawing/2014/main" id="{28F0E604-EDD3-4648-9E4D-3D7DFEAF6E41}"/>
                </a:ext>
              </a:extLst>
            </p:cNvPr>
            <p:cNvSpPr txBox="1"/>
            <p:nvPr/>
          </p:nvSpPr>
          <p:spPr>
            <a:xfrm>
              <a:off x="9678228" y="3944466"/>
              <a:ext cx="1533500" cy="523220"/>
            </a:xfrm>
            <a:prstGeom prst="rect">
              <a:avLst/>
            </a:prstGeom>
            <a:noFill/>
          </p:spPr>
          <p:txBody>
            <a:bodyPr wrap="square" rtlCol="0" anchor="b" anchorCtr="0">
              <a:spAutoFit/>
            </a:bodyPr>
            <a:lstStyle/>
            <a:p>
              <a:pPr algn="ctr"/>
              <a:r>
                <a:rPr lang="en-US" altLang="ko-KR" sz="1400" dirty="0">
                  <a:solidFill>
                    <a:schemeClr val="bg1">
                      <a:lumMod val="85000"/>
                    </a:schemeClr>
                  </a:solidFill>
                  <a:latin typeface="Arial" panose="020B0604020202020204" pitchFamily="34" charset="0"/>
                </a:rPr>
                <a:t>PUSH {Sig}</a:t>
              </a:r>
            </a:p>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51" name="직선 연결선 50">
              <a:extLst>
                <a:ext uri="{FF2B5EF4-FFF2-40B4-BE49-F238E27FC236}">
                  <a16:creationId xmlns:a16="http://schemas.microsoft.com/office/drawing/2014/main" id="{9ADF4A1B-DCBC-4E5F-8102-40E92C564167}"/>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69339A5F-9CA6-49D0-BA77-F0F90BC2C1B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9DCE2CA8-F4B0-48A3-B29C-039604446A0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4" name="그룹 53">
              <a:extLst>
                <a:ext uri="{FF2B5EF4-FFF2-40B4-BE49-F238E27FC236}">
                  <a16:creationId xmlns:a16="http://schemas.microsoft.com/office/drawing/2014/main" id="{AF604C37-81F7-4813-B06D-DF900296758E}"/>
                </a:ext>
              </a:extLst>
            </p:cNvPr>
            <p:cNvGrpSpPr/>
            <p:nvPr/>
          </p:nvGrpSpPr>
          <p:grpSpPr>
            <a:xfrm>
              <a:off x="9709981" y="4483002"/>
              <a:ext cx="1260000" cy="606630"/>
              <a:chOff x="9698822" y="4483002"/>
              <a:chExt cx="1260000" cy="606630"/>
            </a:xfrm>
          </p:grpSpPr>
          <p:sp>
            <p:nvSpPr>
              <p:cNvPr id="55" name="직사각형 54">
                <a:extLst>
                  <a:ext uri="{FF2B5EF4-FFF2-40B4-BE49-F238E27FC236}">
                    <a16:creationId xmlns:a16="http://schemas.microsoft.com/office/drawing/2014/main" id="{23D367DA-F956-41AF-A3D9-11C7E780D028}"/>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56" name="직사각형 55">
                <a:extLst>
                  <a:ext uri="{FF2B5EF4-FFF2-40B4-BE49-F238E27FC236}">
                    <a16:creationId xmlns:a16="http://schemas.microsoft.com/office/drawing/2014/main" id="{4CE880D8-2A36-4D84-A6A8-EE9D80DCE01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60" name="그룹 59">
            <a:extLst>
              <a:ext uri="{FF2B5EF4-FFF2-40B4-BE49-F238E27FC236}">
                <a16:creationId xmlns:a16="http://schemas.microsoft.com/office/drawing/2014/main" id="{5A4DE15B-1ACC-46B9-B719-524152ADDDA3}"/>
              </a:ext>
            </a:extLst>
          </p:cNvPr>
          <p:cNvGrpSpPr/>
          <p:nvPr/>
        </p:nvGrpSpPr>
        <p:grpSpPr>
          <a:xfrm>
            <a:off x="2426506" y="2347759"/>
            <a:ext cx="1421226" cy="1929147"/>
            <a:chOff x="9630155" y="4159909"/>
            <a:chExt cx="1421226" cy="1929147"/>
          </a:xfrm>
        </p:grpSpPr>
        <p:sp>
          <p:nvSpPr>
            <p:cNvPr id="61" name="TextBox 60">
              <a:extLst>
                <a:ext uri="{FF2B5EF4-FFF2-40B4-BE49-F238E27FC236}">
                  <a16:creationId xmlns:a16="http://schemas.microsoft.com/office/drawing/2014/main" id="{C4292D6B-BEB3-472A-94FD-23AECCBB510A}"/>
                </a:ext>
              </a:extLst>
            </p:cNvPr>
            <p:cNvSpPr txBox="1"/>
            <p:nvPr/>
          </p:nvSpPr>
          <p:spPr>
            <a:xfrm>
              <a:off x="9878156" y="4159909"/>
              <a:ext cx="923651"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OP_DUP</a:t>
              </a:r>
              <a:endParaRPr lang="ko-KR" altLang="en-US" sz="1400" dirty="0">
                <a:solidFill>
                  <a:schemeClr val="bg1">
                    <a:lumMod val="85000"/>
                  </a:schemeClr>
                </a:solidFill>
                <a:latin typeface="Arial" panose="020B0604020202020204" pitchFamily="34" charset="0"/>
              </a:endParaRPr>
            </a:p>
          </p:txBody>
        </p:sp>
        <p:cxnSp>
          <p:nvCxnSpPr>
            <p:cNvPr id="62" name="직선 연결선 61">
              <a:extLst>
                <a:ext uri="{FF2B5EF4-FFF2-40B4-BE49-F238E27FC236}">
                  <a16:creationId xmlns:a16="http://schemas.microsoft.com/office/drawing/2014/main" id="{FA5EC348-6080-4E67-8344-8C9FC1FA7903}"/>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27D285DB-DA6D-4F69-BAE1-D5AAF4EE9530}"/>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9263EF20-B8A2-48A6-A8C6-1614F2C9AE9D}"/>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5" name="그룹 64">
              <a:extLst>
                <a:ext uri="{FF2B5EF4-FFF2-40B4-BE49-F238E27FC236}">
                  <a16:creationId xmlns:a16="http://schemas.microsoft.com/office/drawing/2014/main" id="{C6549661-B077-41F8-94ED-B1C103B4377D}"/>
                </a:ext>
              </a:extLst>
            </p:cNvPr>
            <p:cNvGrpSpPr/>
            <p:nvPr/>
          </p:nvGrpSpPr>
          <p:grpSpPr>
            <a:xfrm>
              <a:off x="9709981" y="4483002"/>
              <a:ext cx="1260000" cy="925260"/>
              <a:chOff x="9698822" y="4483002"/>
              <a:chExt cx="1260000" cy="925260"/>
            </a:xfrm>
          </p:grpSpPr>
          <p:sp>
            <p:nvSpPr>
              <p:cNvPr id="66" name="직사각형 65">
                <a:extLst>
                  <a:ext uri="{FF2B5EF4-FFF2-40B4-BE49-F238E27FC236}">
                    <a16:creationId xmlns:a16="http://schemas.microsoft.com/office/drawing/2014/main" id="{C5D8ED49-7D4B-46A5-AA0A-CBAFF69E3F8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7" name="직사각형 66">
                <a:extLst>
                  <a:ext uri="{FF2B5EF4-FFF2-40B4-BE49-F238E27FC236}">
                    <a16:creationId xmlns:a16="http://schemas.microsoft.com/office/drawing/2014/main" id="{28781AE7-636D-4DB8-9E8E-FD08A0A03DCA}"/>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68" name="직사각형 67">
                <a:extLst>
                  <a:ext uri="{FF2B5EF4-FFF2-40B4-BE49-F238E27FC236}">
                    <a16:creationId xmlns:a16="http://schemas.microsoft.com/office/drawing/2014/main" id="{4901E20B-3408-44B8-BDA1-10CD372E6348}"/>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71" name="그룹 70">
            <a:extLst>
              <a:ext uri="{FF2B5EF4-FFF2-40B4-BE49-F238E27FC236}">
                <a16:creationId xmlns:a16="http://schemas.microsoft.com/office/drawing/2014/main" id="{22D7F2F5-43DF-4DA1-A7F5-EE25BB97D675}"/>
              </a:ext>
            </a:extLst>
          </p:cNvPr>
          <p:cNvGrpSpPr/>
          <p:nvPr/>
        </p:nvGrpSpPr>
        <p:grpSpPr>
          <a:xfrm>
            <a:off x="3950199" y="2347759"/>
            <a:ext cx="1421226" cy="1929147"/>
            <a:chOff x="9630155" y="4159909"/>
            <a:chExt cx="1421226" cy="1929147"/>
          </a:xfrm>
        </p:grpSpPr>
        <p:sp>
          <p:nvSpPr>
            <p:cNvPr id="72" name="TextBox 71">
              <a:extLst>
                <a:ext uri="{FF2B5EF4-FFF2-40B4-BE49-F238E27FC236}">
                  <a16:creationId xmlns:a16="http://schemas.microsoft.com/office/drawing/2014/main" id="{217A6905-501B-41F5-ACEF-54BEC91DB943}"/>
                </a:ext>
              </a:extLst>
            </p:cNvPr>
            <p:cNvSpPr txBox="1"/>
            <p:nvPr/>
          </p:nvSpPr>
          <p:spPr>
            <a:xfrm>
              <a:off x="9668965" y="4159909"/>
              <a:ext cx="134203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OP_HASH160</a:t>
              </a:r>
              <a:endParaRPr lang="ko-KR" altLang="en-US" sz="1400" dirty="0">
                <a:solidFill>
                  <a:schemeClr val="bg1">
                    <a:lumMod val="85000"/>
                  </a:schemeClr>
                </a:solidFill>
                <a:latin typeface="Arial" panose="020B0604020202020204" pitchFamily="34" charset="0"/>
              </a:endParaRPr>
            </a:p>
          </p:txBody>
        </p:sp>
        <p:cxnSp>
          <p:nvCxnSpPr>
            <p:cNvPr id="73" name="직선 연결선 72">
              <a:extLst>
                <a:ext uri="{FF2B5EF4-FFF2-40B4-BE49-F238E27FC236}">
                  <a16:creationId xmlns:a16="http://schemas.microsoft.com/office/drawing/2014/main" id="{2523F1BF-24FF-49E1-B0BC-8FE7C08D740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99B170F2-CA82-4EEE-B6EC-F53B3220E80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7A9F5FE5-601D-40F6-8C4A-ED466C9E20C2}"/>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6" name="그룹 75">
              <a:extLst>
                <a:ext uri="{FF2B5EF4-FFF2-40B4-BE49-F238E27FC236}">
                  <a16:creationId xmlns:a16="http://schemas.microsoft.com/office/drawing/2014/main" id="{72E60294-51D0-4964-9DA9-22EC7E747CB7}"/>
                </a:ext>
              </a:extLst>
            </p:cNvPr>
            <p:cNvGrpSpPr/>
            <p:nvPr/>
          </p:nvGrpSpPr>
          <p:grpSpPr>
            <a:xfrm>
              <a:off x="9709981" y="4483002"/>
              <a:ext cx="1260000" cy="925260"/>
              <a:chOff x="9698822" y="4483002"/>
              <a:chExt cx="1260000" cy="925260"/>
            </a:xfrm>
          </p:grpSpPr>
          <p:sp>
            <p:nvSpPr>
              <p:cNvPr id="77" name="직사각형 76">
                <a:extLst>
                  <a:ext uri="{FF2B5EF4-FFF2-40B4-BE49-F238E27FC236}">
                    <a16:creationId xmlns:a16="http://schemas.microsoft.com/office/drawing/2014/main" id="{0CFC9B32-50CE-4587-B189-2DE53E4426EC}"/>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8" name="직사각형 77">
                <a:extLst>
                  <a:ext uri="{FF2B5EF4-FFF2-40B4-BE49-F238E27FC236}">
                    <a16:creationId xmlns:a16="http://schemas.microsoft.com/office/drawing/2014/main" id="{F16DA74F-A6DC-4D66-8536-99ABC63AA85F}"/>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79" name="직사각형 78">
                <a:extLst>
                  <a:ext uri="{FF2B5EF4-FFF2-40B4-BE49-F238E27FC236}">
                    <a16:creationId xmlns:a16="http://schemas.microsoft.com/office/drawing/2014/main" id="{0DFCDAEC-0284-46CE-8921-C367582ECD7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91" name="그룹 90">
            <a:extLst>
              <a:ext uri="{FF2B5EF4-FFF2-40B4-BE49-F238E27FC236}">
                <a16:creationId xmlns:a16="http://schemas.microsoft.com/office/drawing/2014/main" id="{192D63B9-F930-4B89-8D4F-3EF670F409E1}"/>
              </a:ext>
            </a:extLst>
          </p:cNvPr>
          <p:cNvGrpSpPr/>
          <p:nvPr/>
        </p:nvGrpSpPr>
        <p:grpSpPr>
          <a:xfrm>
            <a:off x="5232181" y="2347759"/>
            <a:ext cx="1899880" cy="1929147"/>
            <a:chOff x="9390043" y="4159909"/>
            <a:chExt cx="1899880" cy="1929147"/>
          </a:xfrm>
        </p:grpSpPr>
        <p:sp>
          <p:nvSpPr>
            <p:cNvPr id="92" name="TextBox 91">
              <a:extLst>
                <a:ext uri="{FF2B5EF4-FFF2-40B4-BE49-F238E27FC236}">
                  <a16:creationId xmlns:a16="http://schemas.microsoft.com/office/drawing/2014/main" id="{F1102C3D-9E5E-43B1-82EA-C98F20C93F69}"/>
                </a:ext>
              </a:extLst>
            </p:cNvPr>
            <p:cNvSpPr txBox="1"/>
            <p:nvPr/>
          </p:nvSpPr>
          <p:spPr>
            <a:xfrm>
              <a:off x="9390043" y="4159909"/>
              <a:ext cx="1899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PUSH {</a:t>
              </a:r>
              <a:r>
                <a:rPr lang="en-US" altLang="ko-KR" sz="1400" dirty="0" err="1">
                  <a:solidFill>
                    <a:schemeClr val="bg1">
                      <a:lumMod val="85000"/>
                    </a:schemeClr>
                  </a:solidFill>
                  <a:latin typeface="Arial" panose="020B0604020202020204" pitchFamily="34" charset="0"/>
                </a:rPr>
                <a:t>PubKeyHash</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93" name="직선 연결선 92">
              <a:extLst>
                <a:ext uri="{FF2B5EF4-FFF2-40B4-BE49-F238E27FC236}">
                  <a16:creationId xmlns:a16="http://schemas.microsoft.com/office/drawing/2014/main" id="{9DBB4198-3E42-43F1-8980-C9EBA91B56DB}"/>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4F19894E-25D1-476A-AAB0-241FD86556D6}"/>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5" name="직선 연결선 94">
              <a:extLst>
                <a:ext uri="{FF2B5EF4-FFF2-40B4-BE49-F238E27FC236}">
                  <a16:creationId xmlns:a16="http://schemas.microsoft.com/office/drawing/2014/main" id="{BD5BB661-B8BD-498C-98AB-FDEAF6AFBCF6}"/>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6" name="그룹 95">
              <a:extLst>
                <a:ext uri="{FF2B5EF4-FFF2-40B4-BE49-F238E27FC236}">
                  <a16:creationId xmlns:a16="http://schemas.microsoft.com/office/drawing/2014/main" id="{D2C55221-3C43-417C-807D-D5D5A3A7DA14}"/>
                </a:ext>
              </a:extLst>
            </p:cNvPr>
            <p:cNvGrpSpPr/>
            <p:nvPr/>
          </p:nvGrpSpPr>
          <p:grpSpPr>
            <a:xfrm>
              <a:off x="9709981" y="4483002"/>
              <a:ext cx="1260000" cy="1243890"/>
              <a:chOff x="9698822" y="4483002"/>
              <a:chExt cx="1260000" cy="1243890"/>
            </a:xfrm>
          </p:grpSpPr>
          <p:sp>
            <p:nvSpPr>
              <p:cNvPr id="97" name="직사각형 96">
                <a:extLst>
                  <a:ext uri="{FF2B5EF4-FFF2-40B4-BE49-F238E27FC236}">
                    <a16:creationId xmlns:a16="http://schemas.microsoft.com/office/drawing/2014/main" id="{9A591D56-4A9B-4C5F-AC11-3B5C138D33D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8" name="직사각형 97">
                <a:extLst>
                  <a:ext uri="{FF2B5EF4-FFF2-40B4-BE49-F238E27FC236}">
                    <a16:creationId xmlns:a16="http://schemas.microsoft.com/office/drawing/2014/main" id="{03155F8F-2FA7-4552-97E1-1F4D2561271C}"/>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PubKeyHash</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99" name="직사각형 98">
                <a:extLst>
                  <a:ext uri="{FF2B5EF4-FFF2-40B4-BE49-F238E27FC236}">
                    <a16:creationId xmlns:a16="http://schemas.microsoft.com/office/drawing/2014/main" id="{05C9A613-0050-4C07-A368-EE58C3A19B4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00" name="직사각형 99">
                <a:extLst>
                  <a:ext uri="{FF2B5EF4-FFF2-40B4-BE49-F238E27FC236}">
                    <a16:creationId xmlns:a16="http://schemas.microsoft.com/office/drawing/2014/main" id="{351D7F6C-A072-403C-948D-6E035A76FB42}"/>
                  </a:ext>
                </a:extLst>
              </p:cNvPr>
              <p:cNvSpPr/>
              <p:nvPr/>
            </p:nvSpPr>
            <p:spPr>
              <a:xfrm>
                <a:off x="9698822" y="543889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02" name="그룹 101">
            <a:extLst>
              <a:ext uri="{FF2B5EF4-FFF2-40B4-BE49-F238E27FC236}">
                <a16:creationId xmlns:a16="http://schemas.microsoft.com/office/drawing/2014/main" id="{D8AC88BD-D4B3-4376-883D-DF45F2F162B6}"/>
              </a:ext>
            </a:extLst>
          </p:cNvPr>
          <p:cNvGrpSpPr/>
          <p:nvPr/>
        </p:nvGrpSpPr>
        <p:grpSpPr>
          <a:xfrm>
            <a:off x="7006583" y="2347759"/>
            <a:ext cx="1421226" cy="1929147"/>
            <a:chOff x="9630155" y="4159909"/>
            <a:chExt cx="1421226" cy="1929147"/>
          </a:xfrm>
        </p:grpSpPr>
        <p:sp>
          <p:nvSpPr>
            <p:cNvPr id="103" name="TextBox 102">
              <a:extLst>
                <a:ext uri="{FF2B5EF4-FFF2-40B4-BE49-F238E27FC236}">
                  <a16:creationId xmlns:a16="http://schemas.microsoft.com/office/drawing/2014/main" id="{C53ADF4D-4B9A-49DA-8B15-C8CA8308EA09}"/>
                </a:ext>
              </a:extLst>
            </p:cNvPr>
            <p:cNvSpPr txBox="1"/>
            <p:nvPr/>
          </p:nvSpPr>
          <p:spPr>
            <a:xfrm>
              <a:off x="9763543" y="4159909"/>
              <a:ext cx="1152880"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OP_EQUAL</a:t>
              </a:r>
              <a:endParaRPr lang="ko-KR" altLang="en-US" sz="1400" dirty="0">
                <a:solidFill>
                  <a:schemeClr val="bg1">
                    <a:lumMod val="85000"/>
                  </a:schemeClr>
                </a:solidFill>
                <a:latin typeface="Arial" panose="020B0604020202020204" pitchFamily="34" charset="0"/>
              </a:endParaRPr>
            </a:p>
          </p:txBody>
        </p:sp>
        <p:cxnSp>
          <p:nvCxnSpPr>
            <p:cNvPr id="104" name="직선 연결선 103">
              <a:extLst>
                <a:ext uri="{FF2B5EF4-FFF2-40B4-BE49-F238E27FC236}">
                  <a16:creationId xmlns:a16="http://schemas.microsoft.com/office/drawing/2014/main" id="{736C5DE9-E344-44DC-AF8B-A2DDDB327251}"/>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 104">
              <a:extLst>
                <a:ext uri="{FF2B5EF4-FFF2-40B4-BE49-F238E27FC236}">
                  <a16:creationId xmlns:a16="http://schemas.microsoft.com/office/drawing/2014/main" id="{599406FB-3076-42F5-B36B-EEDCB132A113}"/>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 105">
              <a:extLst>
                <a:ext uri="{FF2B5EF4-FFF2-40B4-BE49-F238E27FC236}">
                  <a16:creationId xmlns:a16="http://schemas.microsoft.com/office/drawing/2014/main" id="{4F9A1DD1-463E-4481-8536-614562943B85}"/>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a:extLst>
                <a:ext uri="{FF2B5EF4-FFF2-40B4-BE49-F238E27FC236}">
                  <a16:creationId xmlns:a16="http://schemas.microsoft.com/office/drawing/2014/main" id="{0287D255-AA01-4C52-9F39-B7E12A877C1B}"/>
                </a:ext>
              </a:extLst>
            </p:cNvPr>
            <p:cNvGrpSpPr/>
            <p:nvPr/>
          </p:nvGrpSpPr>
          <p:grpSpPr>
            <a:xfrm>
              <a:off x="9709981" y="4483002"/>
              <a:ext cx="1260000" cy="925260"/>
              <a:chOff x="9698822" y="4483002"/>
              <a:chExt cx="1260000" cy="925260"/>
            </a:xfrm>
          </p:grpSpPr>
          <p:sp>
            <p:nvSpPr>
              <p:cNvPr id="108" name="직사각형 107">
                <a:extLst>
                  <a:ext uri="{FF2B5EF4-FFF2-40B4-BE49-F238E27FC236}">
                    <a16:creationId xmlns:a16="http://schemas.microsoft.com/office/drawing/2014/main" id="{48841F48-FA30-46C7-B624-3DF9B20069EA}"/>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True(1)</a:t>
                </a:r>
                <a:endParaRPr lang="ko-KR" altLang="en-US" sz="1400" dirty="0">
                  <a:latin typeface="Arial" panose="020B0604020202020204" pitchFamily="34" charset="0"/>
                </a:endParaRPr>
              </a:p>
            </p:txBody>
          </p:sp>
          <p:sp>
            <p:nvSpPr>
              <p:cNvPr id="109" name="직사각형 108">
                <a:extLst>
                  <a:ext uri="{FF2B5EF4-FFF2-40B4-BE49-F238E27FC236}">
                    <a16:creationId xmlns:a16="http://schemas.microsoft.com/office/drawing/2014/main" id="{D3990B62-B70E-44F2-A4E3-B13C4E112FE5}"/>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10" name="직사각형 109">
                <a:extLst>
                  <a:ext uri="{FF2B5EF4-FFF2-40B4-BE49-F238E27FC236}">
                    <a16:creationId xmlns:a16="http://schemas.microsoft.com/office/drawing/2014/main" id="{483E9F67-1295-448F-91F6-D52EA21FE48D}"/>
                  </a:ext>
                </a:extLst>
              </p:cNvPr>
              <p:cNvSpPr/>
              <p:nvPr/>
            </p:nvSpPr>
            <p:spPr>
              <a:xfrm>
                <a:off x="9698822" y="512026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grpSp>
        <p:nvGrpSpPr>
          <p:cNvPr id="113" name="그룹 112">
            <a:extLst>
              <a:ext uri="{FF2B5EF4-FFF2-40B4-BE49-F238E27FC236}">
                <a16:creationId xmlns:a16="http://schemas.microsoft.com/office/drawing/2014/main" id="{E121E2F5-2F09-41B4-99D7-F28F26AE790D}"/>
              </a:ext>
            </a:extLst>
          </p:cNvPr>
          <p:cNvGrpSpPr/>
          <p:nvPr/>
        </p:nvGrpSpPr>
        <p:grpSpPr>
          <a:xfrm>
            <a:off x="8498615" y="2347759"/>
            <a:ext cx="1421226" cy="1929147"/>
            <a:chOff x="9630155" y="4159909"/>
            <a:chExt cx="1421226" cy="1929147"/>
          </a:xfrm>
        </p:grpSpPr>
        <p:sp>
          <p:nvSpPr>
            <p:cNvPr id="114" name="TextBox 113">
              <a:extLst>
                <a:ext uri="{FF2B5EF4-FFF2-40B4-BE49-F238E27FC236}">
                  <a16:creationId xmlns:a16="http://schemas.microsoft.com/office/drawing/2014/main" id="{58F30BFD-EB9B-41F9-805B-28828F0B7B66}"/>
                </a:ext>
              </a:extLst>
            </p:cNvPr>
            <p:cNvSpPr txBox="1"/>
            <p:nvPr/>
          </p:nvSpPr>
          <p:spPr>
            <a:xfrm>
              <a:off x="9743507" y="4159909"/>
              <a:ext cx="1192955" cy="307777"/>
            </a:xfrm>
            <a:prstGeom prst="rect">
              <a:avLst/>
            </a:prstGeom>
            <a:noFill/>
          </p:spPr>
          <p:txBody>
            <a:bodyPr wrap="none" rtlCol="0" anchor="b" anchorCtr="0">
              <a:spAutoFit/>
            </a:bodyPr>
            <a:lstStyle/>
            <a:p>
              <a:pPr algn="ctr"/>
              <a:r>
                <a:rPr lang="en-US" altLang="ko-KR" sz="1400" dirty="0">
                  <a:solidFill>
                    <a:schemeClr val="bg1">
                      <a:lumMod val="85000"/>
                    </a:schemeClr>
                  </a:solidFill>
                  <a:latin typeface="Arial" panose="020B0604020202020204" pitchFamily="34" charset="0"/>
                </a:rPr>
                <a:t>OP_VERIFY</a:t>
              </a:r>
              <a:endParaRPr lang="ko-KR" altLang="en-US" sz="1400" dirty="0">
                <a:solidFill>
                  <a:schemeClr val="bg1">
                    <a:lumMod val="85000"/>
                  </a:schemeClr>
                </a:solidFill>
                <a:latin typeface="Arial" panose="020B0604020202020204" pitchFamily="34" charset="0"/>
              </a:endParaRPr>
            </a:p>
          </p:txBody>
        </p:sp>
        <p:cxnSp>
          <p:nvCxnSpPr>
            <p:cNvPr id="115" name="직선 연결선 114">
              <a:extLst>
                <a:ext uri="{FF2B5EF4-FFF2-40B4-BE49-F238E27FC236}">
                  <a16:creationId xmlns:a16="http://schemas.microsoft.com/office/drawing/2014/main" id="{3AA5EAF2-4EB2-4C86-B0BF-C4AF6CF1E500}"/>
                </a:ext>
              </a:extLst>
            </p:cNvPr>
            <p:cNvCxnSpPr>
              <a:cxnSpLocks/>
            </p:cNvCxnSpPr>
            <p:nvPr/>
          </p:nvCxnSpPr>
          <p:spPr>
            <a:xfrm>
              <a:off x="9647674"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 115">
              <a:extLst>
                <a:ext uri="{FF2B5EF4-FFF2-40B4-BE49-F238E27FC236}">
                  <a16:creationId xmlns:a16="http://schemas.microsoft.com/office/drawing/2014/main" id="{8E3D83D5-C588-4F6F-BE08-78D3A86AA6A4}"/>
                </a:ext>
              </a:extLst>
            </p:cNvPr>
            <p:cNvCxnSpPr>
              <a:cxnSpLocks/>
            </p:cNvCxnSpPr>
            <p:nvPr/>
          </p:nvCxnSpPr>
          <p:spPr>
            <a:xfrm>
              <a:off x="11032287" y="4469056"/>
              <a:ext cx="0" cy="162000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 116">
              <a:extLst>
                <a:ext uri="{FF2B5EF4-FFF2-40B4-BE49-F238E27FC236}">
                  <a16:creationId xmlns:a16="http://schemas.microsoft.com/office/drawing/2014/main" id="{30D86D49-0D70-43FA-97FC-A0B12A621E3F}"/>
                </a:ext>
              </a:extLst>
            </p:cNvPr>
            <p:cNvCxnSpPr>
              <a:cxnSpLocks/>
            </p:cNvCxnSpPr>
            <p:nvPr/>
          </p:nvCxnSpPr>
          <p:spPr>
            <a:xfrm>
              <a:off x="9630155" y="6089056"/>
              <a:ext cx="14212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8" name="그룹 117">
              <a:extLst>
                <a:ext uri="{FF2B5EF4-FFF2-40B4-BE49-F238E27FC236}">
                  <a16:creationId xmlns:a16="http://schemas.microsoft.com/office/drawing/2014/main" id="{19773382-6343-487F-9816-91F4885A866E}"/>
                </a:ext>
              </a:extLst>
            </p:cNvPr>
            <p:cNvGrpSpPr/>
            <p:nvPr/>
          </p:nvGrpSpPr>
          <p:grpSpPr>
            <a:xfrm>
              <a:off x="9709981" y="4483002"/>
              <a:ext cx="1260000" cy="606630"/>
              <a:chOff x="9698822" y="4483002"/>
              <a:chExt cx="1260000" cy="606630"/>
            </a:xfrm>
          </p:grpSpPr>
          <p:sp>
            <p:nvSpPr>
              <p:cNvPr id="119" name="직사각형 118">
                <a:extLst>
                  <a:ext uri="{FF2B5EF4-FFF2-40B4-BE49-F238E27FC236}">
                    <a16:creationId xmlns:a16="http://schemas.microsoft.com/office/drawing/2014/main" id="{B176A45D-EA88-452B-BC52-C446259DED21}"/>
                  </a:ext>
                </a:extLst>
              </p:cNvPr>
              <p:cNvSpPr/>
              <p:nvPr/>
            </p:nvSpPr>
            <p:spPr>
              <a:xfrm>
                <a:off x="9698822" y="448300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a:t>
                </a:r>
                <a:r>
                  <a:rPr lang="en-US" altLang="ko-KR" sz="1400" dirty="0" err="1">
                    <a:latin typeface="Arial" panose="020B0604020202020204" pitchFamily="34" charset="0"/>
                  </a:rPr>
                  <a:t>PubKey</a:t>
                </a:r>
                <a:r>
                  <a:rPr lang="en-US" altLang="ko-KR" sz="1400" dirty="0">
                    <a:latin typeface="Arial" panose="020B0604020202020204" pitchFamily="34" charset="0"/>
                  </a:rPr>
                  <a:t>}</a:t>
                </a:r>
                <a:endParaRPr lang="ko-KR" altLang="en-US" sz="1400" dirty="0">
                  <a:latin typeface="Arial" panose="020B0604020202020204" pitchFamily="34" charset="0"/>
                </a:endParaRPr>
              </a:p>
            </p:txBody>
          </p:sp>
          <p:sp>
            <p:nvSpPr>
              <p:cNvPr id="120" name="직사각형 119">
                <a:extLst>
                  <a:ext uri="{FF2B5EF4-FFF2-40B4-BE49-F238E27FC236}">
                    <a16:creationId xmlns:a16="http://schemas.microsoft.com/office/drawing/2014/main" id="{0B11DF8B-A6B1-404E-A8C8-B4C43C35CD26}"/>
                  </a:ext>
                </a:extLst>
              </p:cNvPr>
              <p:cNvSpPr/>
              <p:nvPr/>
            </p:nvSpPr>
            <p:spPr>
              <a:xfrm>
                <a:off x="9698822" y="4801632"/>
                <a:ext cx="1260000" cy="288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54000" tIns="36000" rIns="54000" bIns="54000" rtlCol="0" anchor="ctr" anchorCtr="1"/>
              <a:lstStyle/>
              <a:p>
                <a:pPr algn="ctr"/>
                <a:r>
                  <a:rPr lang="en-US" altLang="ko-KR" sz="1400" dirty="0">
                    <a:latin typeface="Arial" panose="020B0604020202020204" pitchFamily="34" charset="0"/>
                  </a:rPr>
                  <a:t>{Sig}</a:t>
                </a:r>
                <a:endParaRPr lang="ko-KR" altLang="en-US" sz="1400" dirty="0">
                  <a:latin typeface="Arial" panose="020B0604020202020204" pitchFamily="34" charset="0"/>
                </a:endParaRPr>
              </a:p>
            </p:txBody>
          </p:sp>
        </p:grpSp>
      </p:grpSp>
      <p:cxnSp>
        <p:nvCxnSpPr>
          <p:cNvPr id="126" name="직선 화살표 연결선 125">
            <a:extLst>
              <a:ext uri="{FF2B5EF4-FFF2-40B4-BE49-F238E27FC236}">
                <a16:creationId xmlns:a16="http://schemas.microsoft.com/office/drawing/2014/main" id="{78A5E49F-0252-499B-929A-DB6E531C3D26}"/>
              </a:ext>
            </a:extLst>
          </p:cNvPr>
          <p:cNvCxnSpPr>
            <a:cxnSpLocks/>
          </p:cNvCxnSpPr>
          <p:nvPr/>
        </p:nvCxnSpPr>
        <p:spPr>
          <a:xfrm>
            <a:off x="159745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a:extLst>
              <a:ext uri="{FF2B5EF4-FFF2-40B4-BE49-F238E27FC236}">
                <a16:creationId xmlns:a16="http://schemas.microsoft.com/office/drawing/2014/main" id="{3296D11E-0B1D-4576-B9B3-F957DA73AB0A}"/>
              </a:ext>
            </a:extLst>
          </p:cNvPr>
          <p:cNvCxnSpPr>
            <a:cxnSpLocks/>
          </p:cNvCxnSpPr>
          <p:nvPr/>
        </p:nvCxnSpPr>
        <p:spPr>
          <a:xfrm>
            <a:off x="3131810"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D578934-7191-4926-A6FC-7DD19DD97177}"/>
              </a:ext>
            </a:extLst>
          </p:cNvPr>
          <p:cNvCxnSpPr>
            <a:cxnSpLocks/>
          </p:cNvCxnSpPr>
          <p:nvPr/>
        </p:nvCxnSpPr>
        <p:spPr>
          <a:xfrm>
            <a:off x="4660025"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직선 화살표 연결선 128">
            <a:extLst>
              <a:ext uri="{FF2B5EF4-FFF2-40B4-BE49-F238E27FC236}">
                <a16:creationId xmlns:a16="http://schemas.microsoft.com/office/drawing/2014/main" id="{857F911A-323C-4D74-A2E7-BCCFA83173A8}"/>
              </a:ext>
            </a:extLst>
          </p:cNvPr>
          <p:cNvCxnSpPr>
            <a:cxnSpLocks/>
          </p:cNvCxnSpPr>
          <p:nvPr/>
        </p:nvCxnSpPr>
        <p:spPr>
          <a:xfrm>
            <a:off x="6091877" y="1827774"/>
            <a:ext cx="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A12DC66-A0A7-4BDA-8FFA-7492B39F1A66}"/>
              </a:ext>
            </a:extLst>
          </p:cNvPr>
          <p:cNvCxnSpPr>
            <a:cxnSpLocks/>
          </p:cNvCxnSpPr>
          <p:nvPr/>
        </p:nvCxnSpPr>
        <p:spPr>
          <a:xfrm flipH="1">
            <a:off x="7716546" y="1827774"/>
            <a:ext cx="353566"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직선 화살표 연결선 131">
            <a:extLst>
              <a:ext uri="{FF2B5EF4-FFF2-40B4-BE49-F238E27FC236}">
                <a16:creationId xmlns:a16="http://schemas.microsoft.com/office/drawing/2014/main" id="{860E8EE3-6ABD-42A4-8576-5AC04556B27D}"/>
              </a:ext>
            </a:extLst>
          </p:cNvPr>
          <p:cNvCxnSpPr>
            <a:cxnSpLocks/>
          </p:cNvCxnSpPr>
          <p:nvPr/>
        </p:nvCxnSpPr>
        <p:spPr>
          <a:xfrm>
            <a:off x="8292851" y="1827774"/>
            <a:ext cx="547849" cy="359627"/>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FAAC2C3D-5A9D-41ED-8D8E-1B9F58A0B4DB}"/>
              </a:ext>
            </a:extLst>
          </p:cNvPr>
          <p:cNvCxnSpPr>
            <a:cxnSpLocks/>
          </p:cNvCxnSpPr>
          <p:nvPr/>
        </p:nvCxnSpPr>
        <p:spPr>
          <a:xfrm>
            <a:off x="10377377" y="1827774"/>
            <a:ext cx="211300" cy="36000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en-US" altLang="ko-KR" dirty="0"/>
              <a:t>Ethereum Smart Contract</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554008" y="1579830"/>
            <a:ext cx="7083991" cy="2554545"/>
          </a:xfrm>
          <a:prstGeom prst="rect">
            <a:avLst/>
          </a:prstGeom>
          <a:noFill/>
        </p:spPr>
        <p:txBody>
          <a:bodyPr wrap="none" rtlCol="0">
            <a:spAutoFit/>
          </a:bodyPr>
          <a:lstStyle/>
          <a:p>
            <a:pPr algn="ctr"/>
            <a:r>
              <a:rPr lang="en-US" altLang="ko-KR" sz="8000" dirty="0" err="1">
                <a:solidFill>
                  <a:schemeClr val="bg1">
                    <a:lumMod val="85000"/>
                  </a:schemeClr>
                </a:solidFill>
                <a:latin typeface="Arial" panose="020B0604020202020204" pitchFamily="34" charset="0"/>
              </a:rPr>
              <a:t>Etheretum</a:t>
            </a:r>
            <a:br>
              <a:rPr lang="en-US" altLang="ko-KR" sz="8000" dirty="0">
                <a:solidFill>
                  <a:schemeClr val="bg1">
                    <a:lumMod val="85000"/>
                  </a:schemeClr>
                </a:solidFill>
                <a:latin typeface="Arial" panose="020B0604020202020204" pitchFamily="34" charset="0"/>
              </a:rPr>
            </a:br>
            <a:r>
              <a:rPr lang="en-US" altLang="ko-KR" sz="8000" dirty="0">
                <a:solidFill>
                  <a:schemeClr val="bg1">
                    <a:lumMod val="85000"/>
                  </a:schemeClr>
                </a:solidFill>
                <a:latin typeface="Arial" panose="020B0604020202020204" pitchFamily="34" charset="0"/>
              </a:rPr>
              <a:t>Smart Contract</a:t>
            </a:r>
            <a:endParaRPr lang="ko-KR" altLang="en-US" sz="8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298195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p:txBody>
          <a:bodyPr>
            <a:normAutofit lnSpcReduction="10000"/>
          </a:bodyPr>
          <a:lstStyle/>
          <a:p>
            <a:pPr rtl="0">
              <a:spcBef>
                <a:spcPts val="0"/>
              </a:spcBef>
              <a:spcAft>
                <a:spcPts val="0"/>
              </a:spcAft>
            </a:pPr>
            <a:r>
              <a:rPr lang="en-US" altLang="ko-KR" sz="1800" b="0" i="0" u="none" strike="noStrike" dirty="0">
                <a:effectLst/>
                <a:latin typeface="Arial" panose="020B0604020202020204" pitchFamily="34" charset="0"/>
              </a:rPr>
              <a:t>keccak-256</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2007</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개최한 </a:t>
            </a:r>
            <a:r>
              <a:rPr lang="en-US" altLang="ko-KR" sz="1800" b="0" i="0" u="none" strike="noStrike" dirty="0">
                <a:effectLst/>
                <a:latin typeface="Arial" panose="020B0604020202020204" pitchFamily="34" charset="0"/>
              </a:rPr>
              <a:t>SHA-3 </a:t>
            </a:r>
            <a:r>
              <a:rPr lang="ko-KR" altLang="en-US" sz="1800" b="0" i="0" u="none" strike="noStrike" dirty="0">
                <a:effectLst/>
                <a:latin typeface="Arial" panose="020B0604020202020204" pitchFamily="34" charset="0"/>
              </a:rPr>
              <a:t>암호화 해시 함수 경쟁 대회의 후보로 설계</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K3ccak</a:t>
            </a:r>
            <a:r>
              <a:rPr lang="ko-KR" altLang="en-US" sz="1800" b="0" i="0" u="none" strike="noStrike" dirty="0">
                <a:effectLst/>
                <a:latin typeface="Arial" panose="020B0604020202020204" pitchFamily="34" charset="0"/>
              </a:rPr>
              <a:t>은 우승한 알고리즘으로 </a:t>
            </a:r>
            <a:r>
              <a:rPr lang="en-US" altLang="ko-KR" sz="1800" b="0" i="0" u="none" strike="noStrike" dirty="0">
                <a:effectLst/>
                <a:latin typeface="Arial" panose="020B0604020202020204" pitchFamily="34" charset="0"/>
              </a:rPr>
              <a:t>2015</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FIPS 202</a:t>
            </a:r>
            <a:r>
              <a:rPr lang="ko-KR" altLang="en-US" sz="1800" b="0" i="0" u="none" strike="noStrike" dirty="0">
                <a:effectLst/>
                <a:latin typeface="Arial" panose="020B0604020202020204" pitchFamily="34" charset="0"/>
              </a:rPr>
              <a:t>로 표준화</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개발하는 기간 도안 미국 표준기술연구소</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표준화는 완료되지 않았다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주장에 따르면</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표준 프로세스를 완료한 후 </a:t>
            </a:r>
            <a:r>
              <a:rPr lang="en-US" altLang="ko-KR" sz="1800" b="0" i="0" u="none" strike="noStrike" dirty="0">
                <a:effectLst/>
                <a:latin typeface="Arial" panose="020B0604020202020204" pitchFamily="34" charset="0"/>
              </a:rPr>
              <a:t>Keccak</a:t>
            </a:r>
            <a:r>
              <a:rPr lang="ko-KR" altLang="en-US" sz="1800" b="0" i="0" u="none" strike="noStrike" dirty="0">
                <a:effectLst/>
                <a:latin typeface="Arial" panose="020B0604020202020204" pitchFamily="34" charset="0"/>
              </a:rPr>
              <a:t>의 일부 파라미터를 조정하여 효율성을 향상</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하지만 미국 국가안보국</a:t>
            </a:r>
            <a:r>
              <a:rPr lang="en-US" altLang="ko-KR" sz="1800" b="0" i="0" u="none" strike="noStrike" dirty="0">
                <a:effectLst/>
                <a:latin typeface="Arial" panose="020B0604020202020204" pitchFamily="34" charset="0"/>
              </a:rPr>
              <a:t>(National Security Agency)</a:t>
            </a:r>
            <a:r>
              <a:rPr lang="ko-KR" altLang="en-US" sz="1800" b="0" i="0" u="none" strike="noStrike" dirty="0">
                <a:effectLst/>
                <a:latin typeface="Arial" panose="020B0604020202020204" pitchFamily="34" charset="0"/>
              </a:rPr>
              <a:t>의 부적절한 영향을 받아 </a:t>
            </a:r>
            <a:r>
              <a:rPr lang="en-US" altLang="ko-KR" sz="1800" b="0" i="0" u="none" strike="noStrike" dirty="0" err="1">
                <a:effectLst/>
                <a:latin typeface="Arial" panose="020B0604020202020204" pitchFamily="34" charset="0"/>
              </a:rPr>
              <a:t>Dual_EC_DRBG</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난수 </a:t>
            </a:r>
            <a:r>
              <a:rPr lang="ko-KR" altLang="en-US" sz="1800" b="0" i="0" u="none" strike="noStrike" dirty="0" err="1">
                <a:effectLst/>
                <a:latin typeface="Arial" panose="020B0604020202020204" pitchFamily="34" charset="0"/>
              </a:rPr>
              <a:t>생성기</a:t>
            </a:r>
            <a:r>
              <a:rPr lang="ko-KR" altLang="en-US" sz="1800" b="0" i="0" u="none" strike="noStrike" dirty="0">
                <a:effectLst/>
                <a:latin typeface="Arial" panose="020B0604020202020204" pitchFamily="34" charset="0"/>
              </a:rPr>
              <a:t> 표준을 의도적으로 약화시켜 표준 난 수 생성기에 백도어를 효과적으로 배치했다는 문서를 내부 고발자인 에드워드 </a:t>
            </a:r>
            <a:r>
              <a:rPr lang="ko-KR" altLang="en-US" sz="1800" b="0" i="0" u="none" strike="noStrike" dirty="0" err="1">
                <a:effectLst/>
                <a:latin typeface="Arial" panose="020B0604020202020204" pitchFamily="34" charset="0"/>
              </a:rPr>
              <a:t>스노든</a:t>
            </a:r>
            <a:r>
              <a:rPr lang="en-US" altLang="ko-KR" sz="1800" b="0" i="0" u="none" strike="noStrike" dirty="0">
                <a:effectLst/>
                <a:latin typeface="Arial" panose="020B0604020202020204" pitchFamily="34" charset="0"/>
              </a:rPr>
              <a:t>(</a:t>
            </a:r>
            <a:r>
              <a:rPr lang="en-US" altLang="ko-KR" sz="1800" b="0" i="0" u="none" strike="noStrike" dirty="0" err="1">
                <a:effectLst/>
                <a:latin typeface="Arial" panose="020B0604020202020204" pitchFamily="34" charset="0"/>
              </a:rPr>
              <a:t>Deward</a:t>
            </a:r>
            <a:r>
              <a:rPr lang="en-US" altLang="ko-KR" sz="1800" b="0" i="0" u="none" strike="noStrike" dirty="0">
                <a:effectLst/>
                <a:latin typeface="Arial" panose="020B0604020202020204" pitchFamily="34" charset="0"/>
              </a:rPr>
              <a:t> Snowden)</a:t>
            </a:r>
            <a:r>
              <a:rPr lang="ko-KR" altLang="en-US" sz="1800" b="0" i="0" u="none" strike="noStrike" dirty="0">
                <a:effectLst/>
                <a:latin typeface="Arial" panose="020B0604020202020204" pitchFamily="34" charset="0"/>
              </a:rPr>
              <a:t>이 </a:t>
            </a:r>
            <a:r>
              <a:rPr lang="ko-KR" altLang="en-US" sz="1800" b="0" i="0" u="none" strike="noStrike" dirty="0" err="1">
                <a:effectLst/>
                <a:latin typeface="Arial" panose="020B0604020202020204" pitchFamily="34" charset="0"/>
              </a:rPr>
              <a:t>공개헀다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 논쟁의 결과는 제안한 변경에 대한 반발로 인해 </a:t>
            </a:r>
            <a:r>
              <a:rPr lang="en-US" altLang="ko-KR" sz="1800" b="0" i="0" u="none" strike="noStrike" dirty="0">
                <a:effectLst/>
                <a:latin typeface="Arial" panose="020B0604020202020204" pitchFamily="34" charset="0"/>
              </a:rPr>
              <a:t>SHA-3</a:t>
            </a:r>
            <a:r>
              <a:rPr lang="ko-KR" altLang="en-US" sz="1800" b="0" i="0" u="none" strike="noStrike" dirty="0">
                <a:effectLst/>
                <a:latin typeface="Arial" panose="020B0604020202020204" pitchFamily="34" charset="0"/>
              </a:rPr>
              <a:t>의 표준화에 상당한 지연을 초래</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 재단은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수정한 </a:t>
            </a:r>
            <a:r>
              <a:rPr lang="en-US" altLang="ko-KR" sz="1800" b="0" i="0" u="none" strike="noStrike" dirty="0">
                <a:effectLst/>
                <a:latin typeface="Arial" panose="020B0604020202020204" pitchFamily="34" charset="0"/>
              </a:rPr>
              <a:t>HSA-3 </a:t>
            </a:r>
            <a:r>
              <a:rPr lang="ko-KR" altLang="en-US" sz="1800" b="0" i="0" u="none" strike="noStrike" dirty="0">
                <a:effectLst/>
                <a:latin typeface="Arial" panose="020B0604020202020204" pitchFamily="34" charset="0"/>
              </a:rPr>
              <a:t>표준이 아닌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알고리즘 발명가들이 제안한 대로 원래 </a:t>
            </a:r>
            <a:r>
              <a:rPr lang="en-US" altLang="ko-KR" sz="1800" b="0" i="0" u="none" strike="noStrike" dirty="0">
                <a:effectLst/>
                <a:latin typeface="Arial" panose="020B0604020202020204" pitchFamily="34" charset="0"/>
              </a:rPr>
              <a:t>Keccak </a:t>
            </a:r>
            <a:r>
              <a:rPr lang="ko-KR" altLang="en-US" sz="1800" b="0" i="0" u="none" strike="noStrike" dirty="0" err="1">
                <a:effectLst/>
                <a:latin typeface="Arial" panose="020B0604020202020204" pitchFamily="34" charset="0"/>
              </a:rPr>
              <a:t>알고리즈을</a:t>
            </a:r>
            <a:r>
              <a:rPr lang="ko-KR" altLang="en-US" sz="1800" b="0" i="0" u="none" strike="noStrike" dirty="0">
                <a:effectLst/>
                <a:latin typeface="Arial" panose="020B0604020202020204" pitchFamily="34" charset="0"/>
              </a:rPr>
              <a:t> 구현하기로 결정</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00359850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67FE353-9B23-41D6-89CE-EE76F7B73350}"/>
              </a:ext>
            </a:extLst>
          </p:cNvPr>
          <p:cNvSpPr>
            <a:spLocks noGrp="1"/>
          </p:cNvSpPr>
          <p:nvPr>
            <p:ph type="title"/>
          </p:nvPr>
        </p:nvSpPr>
        <p:spPr/>
        <p:txBody>
          <a:bodyPr/>
          <a:lstStyle/>
          <a:p>
            <a:r>
              <a:rPr lang="en-US" altLang="ko-KR" dirty="0"/>
              <a:t>Ethereum Smart Contract [ EVM ]</a:t>
            </a:r>
            <a:endParaRPr lang="ko-KR" altLang="en-US" dirty="0"/>
          </a:p>
        </p:txBody>
      </p:sp>
      <p:grpSp>
        <p:nvGrpSpPr>
          <p:cNvPr id="2" name="그룹 1">
            <a:extLst>
              <a:ext uri="{FF2B5EF4-FFF2-40B4-BE49-F238E27FC236}">
                <a16:creationId xmlns:a16="http://schemas.microsoft.com/office/drawing/2014/main" id="{F41C92C2-7EB9-4C33-BD61-EC316D5AA183}"/>
              </a:ext>
            </a:extLst>
          </p:cNvPr>
          <p:cNvGrpSpPr/>
          <p:nvPr/>
        </p:nvGrpSpPr>
        <p:grpSpPr>
          <a:xfrm>
            <a:off x="910362" y="2932664"/>
            <a:ext cx="1440000" cy="2512560"/>
            <a:chOff x="1144189" y="2214156"/>
            <a:chExt cx="1260000" cy="2512560"/>
          </a:xfrm>
        </p:grpSpPr>
        <p:sp>
          <p:nvSpPr>
            <p:cNvPr id="31" name="직사각형 30">
              <a:extLst>
                <a:ext uri="{FF2B5EF4-FFF2-40B4-BE49-F238E27FC236}">
                  <a16:creationId xmlns:a16="http://schemas.microsoft.com/office/drawing/2014/main" id="{D3C4CE79-0ED7-54EA-84A5-34C40EF6B87A}"/>
                </a:ext>
              </a:extLst>
            </p:cNvPr>
            <p:cNvSpPr/>
            <p:nvPr/>
          </p:nvSpPr>
          <p:spPr>
            <a:xfrm>
              <a:off x="1144189" y="2214156"/>
              <a:ext cx="1260000" cy="1080000"/>
            </a:xfrm>
            <a:prstGeom prst="rect">
              <a:avLst/>
            </a:prstGeom>
            <a:noFill/>
            <a:ln>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en-US" altLang="ko-KR" dirty="0">
                  <a:ea typeface="맑은 고딕"/>
                </a:rPr>
                <a:t>Program</a:t>
              </a:r>
              <a:br>
                <a:rPr lang="en-US" altLang="ko-KR" dirty="0">
                  <a:ea typeface="맑은 고딕"/>
                </a:rPr>
              </a:br>
              <a:r>
                <a:rPr lang="en-US" altLang="ko-KR" dirty="0">
                  <a:ea typeface="맑은 고딕"/>
                </a:rPr>
                <a:t>Counter</a:t>
              </a:r>
              <a:br>
                <a:rPr lang="en-US" altLang="ko-KR" dirty="0">
                  <a:ea typeface="맑은 고딕"/>
                </a:rPr>
              </a:br>
              <a:r>
                <a:rPr lang="en-US" altLang="ko-KR" dirty="0">
                  <a:ea typeface="맑은 고딕"/>
                </a:rPr>
                <a:t>(</a:t>
              </a:r>
              <a:r>
                <a:rPr lang="en-US" altLang="ko-KR" b="1" dirty="0">
                  <a:ea typeface="맑은 고딕"/>
                </a:rPr>
                <a:t>PC</a:t>
              </a:r>
              <a:r>
                <a:rPr lang="en-US" altLang="ko-KR" dirty="0">
                  <a:ea typeface="맑은 고딕"/>
                </a:rPr>
                <a:t>)</a:t>
              </a:r>
              <a:endParaRPr lang="ko-KR" altLang="en-US" dirty="0"/>
            </a:p>
          </p:txBody>
        </p:sp>
        <p:sp>
          <p:nvSpPr>
            <p:cNvPr id="29" name="직사각형 28">
              <a:extLst>
                <a:ext uri="{FF2B5EF4-FFF2-40B4-BE49-F238E27FC236}">
                  <a16:creationId xmlns:a16="http://schemas.microsoft.com/office/drawing/2014/main" id="{829B2967-4E67-989F-B8C4-F5D001280013}"/>
                </a:ext>
              </a:extLst>
            </p:cNvPr>
            <p:cNvSpPr/>
            <p:nvPr/>
          </p:nvSpPr>
          <p:spPr>
            <a:xfrm>
              <a:off x="1144189" y="3646716"/>
              <a:ext cx="1260000" cy="1080000"/>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b="1" dirty="0" err="1">
                  <a:ea typeface="맑은 고딕"/>
                </a:rPr>
                <a:t>Gas</a:t>
              </a:r>
              <a:endParaRPr lang="en-US" altLang="ko-KR" b="1" dirty="0">
                <a:ea typeface="맑은 고딕"/>
              </a:endParaRPr>
            </a:p>
            <a:p>
              <a:pPr algn="ctr"/>
              <a:r>
                <a:rPr lang="en-US" altLang="ko-KR" b="1" dirty="0">
                  <a:ea typeface="맑은 고딕"/>
                </a:rPr>
                <a:t>available</a:t>
              </a:r>
              <a:endParaRPr lang="ko-KR" altLang="en-US" b="1" dirty="0">
                <a:ea typeface="맑은 고딕"/>
              </a:endParaRPr>
            </a:p>
          </p:txBody>
        </p:sp>
      </p:grpSp>
      <p:sp>
        <p:nvSpPr>
          <p:cNvPr id="11" name="TextBox 31">
            <a:extLst>
              <a:ext uri="{FF2B5EF4-FFF2-40B4-BE49-F238E27FC236}">
                <a16:creationId xmlns:a16="http://schemas.microsoft.com/office/drawing/2014/main" id="{EBC3E477-B5CC-323C-C431-E61FBE38394B}"/>
              </a:ext>
            </a:extLst>
          </p:cNvPr>
          <p:cNvSpPr txBox="1"/>
          <p:nvPr/>
        </p:nvSpPr>
        <p:spPr>
          <a:xfrm>
            <a:off x="9135712" y="6165304"/>
            <a:ext cx="270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r"/>
            <a:r>
              <a:rPr lang="ko-KR" altLang="en-US" b="1" dirty="0">
                <a:solidFill>
                  <a:schemeClr val="bg1">
                    <a:lumMod val="85000"/>
                  </a:schemeClr>
                </a:solidFill>
                <a:ea typeface="맑은 고딕"/>
              </a:rPr>
              <a:t>World </a:t>
            </a:r>
            <a:r>
              <a:rPr lang="ko-KR" altLang="en-US" b="1" dirty="0" err="1">
                <a:solidFill>
                  <a:schemeClr val="bg1">
                    <a:lumMod val="85000"/>
                  </a:schemeClr>
                </a:solidFill>
                <a:ea typeface="맑은 고딕"/>
              </a:rPr>
              <a:t>state</a:t>
            </a:r>
            <a:r>
              <a:rPr lang="ko-KR" altLang="en-US" b="1" dirty="0">
                <a:solidFill>
                  <a:schemeClr val="bg1">
                    <a:lumMod val="85000"/>
                  </a:schemeClr>
                </a:solidFill>
                <a:ea typeface="맑은 고딕"/>
              </a:rPr>
              <a:t> </a:t>
            </a:r>
            <a:r>
              <a:rPr lang="ko-KR" altLang="en-US" b="1" dirty="0">
                <a:solidFill>
                  <a:srgbClr val="D8D8D8"/>
                </a:solidFill>
                <a:ea typeface="맑은 고딕"/>
              </a:rPr>
              <a:t>(</a:t>
            </a:r>
            <a:r>
              <a:rPr lang="ko-KR" altLang="en-US" b="1" dirty="0" err="1">
                <a:solidFill>
                  <a:srgbClr val="D8D8D8"/>
                </a:solidFill>
                <a:ea typeface="맑은 고딕"/>
              </a:rPr>
              <a:t>persistent</a:t>
            </a:r>
            <a:r>
              <a:rPr lang="ko-KR" altLang="en-US" b="1" dirty="0">
                <a:solidFill>
                  <a:srgbClr val="D8D8D8"/>
                </a:solidFill>
                <a:ea typeface="맑은 고딕"/>
              </a:rPr>
              <a:t>)</a:t>
            </a:r>
          </a:p>
        </p:txBody>
      </p:sp>
      <p:grpSp>
        <p:nvGrpSpPr>
          <p:cNvPr id="4" name="그룹 3">
            <a:extLst>
              <a:ext uri="{FF2B5EF4-FFF2-40B4-BE49-F238E27FC236}">
                <a16:creationId xmlns:a16="http://schemas.microsoft.com/office/drawing/2014/main" id="{10163BB0-2AC8-4801-8DFF-B5E0BB93AE5E}"/>
              </a:ext>
            </a:extLst>
          </p:cNvPr>
          <p:cNvGrpSpPr/>
          <p:nvPr/>
        </p:nvGrpSpPr>
        <p:grpSpPr>
          <a:xfrm>
            <a:off x="3021937" y="2563332"/>
            <a:ext cx="2528702" cy="2880321"/>
            <a:chOff x="2837837" y="2203292"/>
            <a:chExt cx="2528702" cy="2880321"/>
          </a:xfrm>
        </p:grpSpPr>
        <p:sp>
          <p:nvSpPr>
            <p:cNvPr id="27" name="직사각형 26">
              <a:extLst>
                <a:ext uri="{FF2B5EF4-FFF2-40B4-BE49-F238E27FC236}">
                  <a16:creationId xmlns:a16="http://schemas.microsoft.com/office/drawing/2014/main" id="{ECBB7BF2-11E8-90F1-CDF2-50CB7D025C4D}"/>
                </a:ext>
              </a:extLst>
            </p:cNvPr>
            <p:cNvSpPr/>
            <p:nvPr/>
          </p:nvSpPr>
          <p:spPr>
            <a:xfrm>
              <a:off x="2846539" y="2578081"/>
              <a:ext cx="2520000" cy="2505532"/>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8" name="TextBox 23">
              <a:extLst>
                <a:ext uri="{FF2B5EF4-FFF2-40B4-BE49-F238E27FC236}">
                  <a16:creationId xmlns:a16="http://schemas.microsoft.com/office/drawing/2014/main" id="{352A94FC-3CA3-C548-AA1A-7D6A69854211}"/>
                </a:ext>
              </a:extLst>
            </p:cNvPr>
            <p:cNvSpPr txBox="1"/>
            <p:nvPr/>
          </p:nvSpPr>
          <p:spPr>
            <a:xfrm>
              <a:off x="2837837" y="2203292"/>
              <a:ext cx="252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Stack</a:t>
              </a:r>
            </a:p>
          </p:txBody>
        </p:sp>
      </p:grpSp>
      <p:grpSp>
        <p:nvGrpSpPr>
          <p:cNvPr id="5" name="그룹 4">
            <a:extLst>
              <a:ext uri="{FF2B5EF4-FFF2-40B4-BE49-F238E27FC236}">
                <a16:creationId xmlns:a16="http://schemas.microsoft.com/office/drawing/2014/main" id="{5B2A670B-A7BF-45B0-8DD5-693A08CA4A46}"/>
              </a:ext>
            </a:extLst>
          </p:cNvPr>
          <p:cNvGrpSpPr/>
          <p:nvPr/>
        </p:nvGrpSpPr>
        <p:grpSpPr>
          <a:xfrm>
            <a:off x="6222213" y="2563332"/>
            <a:ext cx="2160000" cy="2880320"/>
            <a:chOff x="6006189" y="2203292"/>
            <a:chExt cx="2160000" cy="2880320"/>
          </a:xfrm>
        </p:grpSpPr>
        <p:sp>
          <p:nvSpPr>
            <p:cNvPr id="25" name="직사각형 24">
              <a:extLst>
                <a:ext uri="{FF2B5EF4-FFF2-40B4-BE49-F238E27FC236}">
                  <a16:creationId xmlns:a16="http://schemas.microsoft.com/office/drawing/2014/main" id="{A1E4C304-B929-6F15-AD7B-A3A7DA0F1808}"/>
                </a:ext>
              </a:extLst>
            </p:cNvPr>
            <p:cNvSpPr/>
            <p:nvPr/>
          </p:nvSpPr>
          <p:spPr>
            <a:xfrm>
              <a:off x="6006189" y="2579944"/>
              <a:ext cx="2160000" cy="2503668"/>
            </a:xfrm>
            <a:prstGeom prst="rect">
              <a:avLst/>
            </a:prstGeom>
            <a:no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6" name="TextBox 26">
              <a:extLst>
                <a:ext uri="{FF2B5EF4-FFF2-40B4-BE49-F238E27FC236}">
                  <a16:creationId xmlns:a16="http://schemas.microsoft.com/office/drawing/2014/main" id="{F91AF197-9505-E6F2-5BC5-D08939B93CB3}"/>
                </a:ext>
              </a:extLst>
            </p:cNvPr>
            <p:cNvSpPr txBox="1"/>
            <p:nvPr/>
          </p:nvSpPr>
          <p:spPr>
            <a:xfrm>
              <a:off x="6006189" y="2203292"/>
              <a:ext cx="216000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err="1">
                  <a:solidFill>
                    <a:srgbClr val="D8D8D8"/>
                  </a:solidFill>
                  <a:ea typeface="맑은 고딕"/>
                </a:rPr>
                <a:t>Memory</a:t>
              </a:r>
            </a:p>
          </p:txBody>
        </p:sp>
      </p:grpSp>
      <p:sp>
        <p:nvSpPr>
          <p:cNvPr id="23" name="직사각형 22">
            <a:extLst>
              <a:ext uri="{FF2B5EF4-FFF2-40B4-BE49-F238E27FC236}">
                <a16:creationId xmlns:a16="http://schemas.microsoft.com/office/drawing/2014/main" id="{2FCA1375-45FE-A8A0-1771-382210C539EE}"/>
              </a:ext>
            </a:extLst>
          </p:cNvPr>
          <p:cNvSpPr/>
          <p:nvPr/>
        </p:nvSpPr>
        <p:spPr>
          <a:xfrm>
            <a:off x="9149554" y="4856694"/>
            <a:ext cx="2520000" cy="1092586"/>
          </a:xfrm>
          <a:prstGeom prst="rect">
            <a:avLst/>
          </a:prstGeom>
          <a:noFill/>
          <a:ln>
            <a:solidFill>
              <a:srgbClr val="FFC700"/>
            </a:solid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24" name="TextBox 29">
            <a:extLst>
              <a:ext uri="{FF2B5EF4-FFF2-40B4-BE49-F238E27FC236}">
                <a16:creationId xmlns:a16="http://schemas.microsoft.com/office/drawing/2014/main" id="{712D7415-A747-5D08-046A-37D7F3038AEC}"/>
              </a:ext>
            </a:extLst>
          </p:cNvPr>
          <p:cNvSpPr txBox="1"/>
          <p:nvPr/>
        </p:nvSpPr>
        <p:spPr>
          <a:xfrm>
            <a:off x="9149554" y="4478127"/>
            <a:ext cx="2520000" cy="369332"/>
          </a:xfrm>
          <a:prstGeom prst="rect">
            <a:avLst/>
          </a:prstGeom>
          <a:noFill/>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b="1" dirty="0">
                <a:solidFill>
                  <a:srgbClr val="D8D8D8"/>
                </a:solidFill>
                <a:ea typeface="맑은 고딕"/>
              </a:rPr>
              <a:t>(</a:t>
            </a:r>
            <a:r>
              <a:rPr lang="en-US" altLang="ko-KR" b="1" dirty="0">
                <a:solidFill>
                  <a:srgbClr val="D8D8D8"/>
                </a:solidFill>
                <a:ea typeface="맑은 고딕"/>
              </a:rPr>
              <a:t>A</a:t>
            </a:r>
            <a:r>
              <a:rPr lang="ko-KR" altLang="en-US" b="1" dirty="0" err="1">
                <a:solidFill>
                  <a:srgbClr val="D8D8D8"/>
                </a:solidFill>
                <a:ea typeface="맑은 고딕"/>
              </a:rPr>
              <a:t>ccount</a:t>
            </a:r>
            <a:r>
              <a:rPr lang="ko-KR" altLang="en-US" b="1" dirty="0">
                <a:solidFill>
                  <a:srgbClr val="D8D8D8"/>
                </a:solidFill>
                <a:ea typeface="맑은 고딕"/>
              </a:rPr>
              <a:t>) </a:t>
            </a:r>
            <a:r>
              <a:rPr lang="ko-KR" altLang="en-US" b="1" dirty="0" err="1">
                <a:solidFill>
                  <a:srgbClr val="D8D8D8"/>
                </a:solidFill>
                <a:ea typeface="맑은 고딕"/>
              </a:rPr>
              <a:t>storage</a:t>
            </a:r>
            <a:endParaRPr lang="ko-KR" altLang="en-US" b="1" dirty="0">
              <a:solidFill>
                <a:srgbClr val="D8D8D8"/>
              </a:solidFill>
              <a:ea typeface="맑은 고딕"/>
            </a:endParaRPr>
          </a:p>
        </p:txBody>
      </p:sp>
      <p:sp>
        <p:nvSpPr>
          <p:cNvPr id="16" name="직사각형 15">
            <a:extLst>
              <a:ext uri="{FF2B5EF4-FFF2-40B4-BE49-F238E27FC236}">
                <a16:creationId xmlns:a16="http://schemas.microsoft.com/office/drawing/2014/main" id="{7B4B0611-8B79-25FD-B668-189A8515E74C}"/>
              </a:ext>
            </a:extLst>
          </p:cNvPr>
          <p:cNvSpPr/>
          <p:nvPr/>
        </p:nvSpPr>
        <p:spPr>
          <a:xfrm>
            <a:off x="479425" y="2186887"/>
            <a:ext cx="8244959" cy="3777144"/>
          </a:xfrm>
          <a:prstGeom prst="rect">
            <a:avLst/>
          </a:prstGeom>
          <a:noFill/>
          <a:ln>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7" name="TextBox 32">
            <a:extLst>
              <a:ext uri="{FF2B5EF4-FFF2-40B4-BE49-F238E27FC236}">
                <a16:creationId xmlns:a16="http://schemas.microsoft.com/office/drawing/2014/main" id="{CB5EEBB0-50E7-7964-9E72-5F3194163D67}"/>
              </a:ext>
            </a:extLst>
          </p:cNvPr>
          <p:cNvSpPr txBox="1"/>
          <p:nvPr/>
        </p:nvSpPr>
        <p:spPr>
          <a:xfrm>
            <a:off x="3017414" y="5964031"/>
            <a:ext cx="316898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rgbClr val="D8D8D8"/>
                </a:solidFill>
                <a:ea typeface="맑은 고딕"/>
              </a:rPr>
              <a:t>Machine</a:t>
            </a:r>
            <a:r>
              <a:rPr lang="ko-KR" altLang="en-US" dirty="0">
                <a:solidFill>
                  <a:srgbClr val="D8D8D8"/>
                </a:solidFill>
                <a:ea typeface="맑은 고딕"/>
              </a:rPr>
              <a:t> </a:t>
            </a:r>
            <a:r>
              <a:rPr lang="ko-KR" altLang="en-US" dirty="0" err="1">
                <a:solidFill>
                  <a:srgbClr val="D8D8D8"/>
                </a:solidFill>
                <a:ea typeface="맑은 고딕"/>
              </a:rPr>
              <a:t>state</a:t>
            </a:r>
            <a:r>
              <a:rPr lang="ko-KR" altLang="en-US" dirty="0">
                <a:solidFill>
                  <a:srgbClr val="D8D8D8"/>
                </a:solidFill>
                <a:ea typeface="맑은 고딕"/>
              </a:rPr>
              <a:t> </a:t>
            </a:r>
            <a:r>
              <a:rPr lang="ko-KR" altLang="en-US" sz="1600" dirty="0">
                <a:solidFill>
                  <a:srgbClr val="D8D8D8"/>
                </a:solidFill>
                <a:ea typeface="맑은 고딕"/>
              </a:rPr>
              <a:t>(</a:t>
            </a:r>
            <a:r>
              <a:rPr lang="ko-KR" altLang="en-US" sz="1600" dirty="0" err="1">
                <a:solidFill>
                  <a:srgbClr val="D8D8D8"/>
                </a:solidFill>
                <a:ea typeface="맑은 고딕"/>
              </a:rPr>
              <a:t>volatile</a:t>
            </a:r>
            <a:r>
              <a:rPr lang="ko-KR" altLang="en-US" sz="1600" dirty="0">
                <a:solidFill>
                  <a:srgbClr val="D8D8D8"/>
                </a:solidFill>
                <a:ea typeface="맑은 고딕"/>
              </a:rPr>
              <a:t>)</a:t>
            </a:r>
          </a:p>
        </p:txBody>
      </p:sp>
      <p:sp>
        <p:nvSpPr>
          <p:cNvPr id="18" name="직사각형 17">
            <a:extLst>
              <a:ext uri="{FF2B5EF4-FFF2-40B4-BE49-F238E27FC236}">
                <a16:creationId xmlns:a16="http://schemas.microsoft.com/office/drawing/2014/main" id="{5F2C9B46-41F6-BD64-F748-D8678458B4A4}"/>
              </a:ext>
            </a:extLst>
          </p:cNvPr>
          <p:cNvSpPr/>
          <p:nvPr/>
        </p:nvSpPr>
        <p:spPr>
          <a:xfrm>
            <a:off x="263526" y="1916112"/>
            <a:ext cx="11671286" cy="4749799"/>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ea typeface="맑은 고딕"/>
            </a:endParaRPr>
          </a:p>
        </p:txBody>
      </p:sp>
      <p:sp>
        <p:nvSpPr>
          <p:cNvPr id="19" name="TextBox 38">
            <a:extLst>
              <a:ext uri="{FF2B5EF4-FFF2-40B4-BE49-F238E27FC236}">
                <a16:creationId xmlns:a16="http://schemas.microsoft.com/office/drawing/2014/main" id="{3D9A42A6-0EE0-2834-78C8-C486C92B77FA}"/>
              </a:ext>
            </a:extLst>
          </p:cNvPr>
          <p:cNvSpPr txBox="1"/>
          <p:nvPr/>
        </p:nvSpPr>
        <p:spPr>
          <a:xfrm>
            <a:off x="2716998" y="677948"/>
            <a:ext cx="6755240"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2500" dirty="0">
                <a:solidFill>
                  <a:srgbClr val="D8D8D8"/>
                </a:solidFill>
                <a:ea typeface="맑은 고딕"/>
              </a:rPr>
              <a:t>EVM </a:t>
            </a:r>
            <a:r>
              <a:rPr lang="en-US" altLang="ko-KR" sz="2500" dirty="0">
                <a:solidFill>
                  <a:srgbClr val="D8D8D8"/>
                </a:solidFill>
                <a:ea typeface="맑은 고딕"/>
              </a:rPr>
              <a:t>(Ethereum Virtual Machine)</a:t>
            </a:r>
          </a:p>
          <a:p>
            <a:pPr algn="ctr"/>
            <a:r>
              <a:rPr lang="en-US" altLang="ko-KR" sz="2000" dirty="0">
                <a:solidFill>
                  <a:schemeClr val="bg1">
                    <a:lumMod val="85000"/>
                  </a:schemeClr>
                </a:solidFill>
              </a:rPr>
              <a:t>Smart Contract Runtime Environment</a:t>
            </a:r>
          </a:p>
        </p:txBody>
      </p:sp>
      <p:grpSp>
        <p:nvGrpSpPr>
          <p:cNvPr id="43" name="그룹 42">
            <a:extLst>
              <a:ext uri="{FF2B5EF4-FFF2-40B4-BE49-F238E27FC236}">
                <a16:creationId xmlns:a16="http://schemas.microsoft.com/office/drawing/2014/main" id="{5B93F083-AAA8-42C1-87D2-E78D1D02D00B}"/>
              </a:ext>
            </a:extLst>
          </p:cNvPr>
          <p:cNvGrpSpPr/>
          <p:nvPr/>
        </p:nvGrpSpPr>
        <p:grpSpPr>
          <a:xfrm>
            <a:off x="9098030" y="2186887"/>
            <a:ext cx="2559506" cy="2284961"/>
            <a:chOff x="9524484" y="1692553"/>
            <a:chExt cx="2559506" cy="2120570"/>
          </a:xfrm>
          <a:effectLst/>
        </p:grpSpPr>
        <p:sp>
          <p:nvSpPr>
            <p:cNvPr id="6" name="직사각형 5">
              <a:extLst>
                <a:ext uri="{FF2B5EF4-FFF2-40B4-BE49-F238E27FC236}">
                  <a16:creationId xmlns:a16="http://schemas.microsoft.com/office/drawing/2014/main" id="{2793E1A1-CB05-250E-1B84-907347B0DBCC}"/>
                </a:ext>
              </a:extLst>
            </p:cNvPr>
            <p:cNvSpPr/>
            <p:nvPr/>
          </p:nvSpPr>
          <p:spPr>
            <a:xfrm>
              <a:off x="9539044" y="2030027"/>
              <a:ext cx="2520000" cy="1466457"/>
            </a:xfrm>
            <a:prstGeom prst="rect">
              <a:avLst/>
            </a:prstGeom>
            <a:noFill/>
            <a:ln>
              <a:solidFill>
                <a:srgbClr val="FFC700"/>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r>
                <a:rPr lang="ko-KR" altLang="en-US" dirty="0">
                  <a:ea typeface="맑은 고딕"/>
                </a:rPr>
                <a:t>    EVM </a:t>
              </a:r>
              <a:r>
                <a:rPr lang="ko-KR" altLang="en-US" dirty="0" err="1">
                  <a:ea typeface="맑은 고딕"/>
                </a:rPr>
                <a:t>code</a:t>
              </a: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en-US" altLang="ko-KR" dirty="0">
                <a:ea typeface="맑은 고딕"/>
              </a:endParaRPr>
            </a:p>
            <a:p>
              <a:pPr algn="ctr"/>
              <a:endParaRPr lang="ko-KR" altLang="en-US" dirty="0">
                <a:ea typeface="맑은 고딕"/>
              </a:endParaRPr>
            </a:p>
          </p:txBody>
        </p:sp>
        <p:sp>
          <p:nvSpPr>
            <p:cNvPr id="7" name="TextBox 20">
              <a:extLst>
                <a:ext uri="{FF2B5EF4-FFF2-40B4-BE49-F238E27FC236}">
                  <a16:creationId xmlns:a16="http://schemas.microsoft.com/office/drawing/2014/main" id="{27C01649-673D-389A-ADD5-0176E29FDEE0}"/>
                </a:ext>
              </a:extLst>
            </p:cNvPr>
            <p:cNvSpPr txBox="1"/>
            <p:nvPr/>
          </p:nvSpPr>
          <p:spPr>
            <a:xfrm>
              <a:off x="9563990" y="3505346"/>
              <a:ext cx="2520000"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a:solidFill>
                    <a:srgbClr val="D8D8D8"/>
                  </a:solidFill>
                  <a:ea typeface="맑은 고딕"/>
                </a:rPr>
                <a:t>(</a:t>
              </a:r>
              <a:r>
                <a:rPr lang="ko-KR" altLang="en-US" sz="1400" dirty="0" err="1">
                  <a:solidFill>
                    <a:srgbClr val="D8D8D8"/>
                  </a:solidFill>
                  <a:ea typeface="맑은 고딕"/>
                </a:rPr>
                <a:t>immutable</a:t>
              </a:r>
              <a:r>
                <a:rPr lang="ko-KR" altLang="en-US" sz="1400" dirty="0">
                  <a:solidFill>
                    <a:srgbClr val="D8D8D8"/>
                  </a:solidFill>
                  <a:ea typeface="맑은 고딕"/>
                </a:rPr>
                <a:t>)</a:t>
              </a:r>
            </a:p>
          </p:txBody>
        </p:sp>
        <p:pic>
          <p:nvPicPr>
            <p:cNvPr id="41" name="그래픽 40">
              <a:extLst>
                <a:ext uri="{FF2B5EF4-FFF2-40B4-BE49-F238E27FC236}">
                  <a16:creationId xmlns:a16="http://schemas.microsoft.com/office/drawing/2014/main" id="{0709C57F-E16D-495B-BD5C-B1FA551DFF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07690" y="2110160"/>
              <a:ext cx="231188" cy="288000"/>
            </a:xfrm>
            <a:prstGeom prst="rect">
              <a:avLst/>
            </a:prstGeom>
          </p:spPr>
        </p:pic>
        <p:sp>
          <p:nvSpPr>
            <p:cNvPr id="42" name="TextBox 20">
              <a:extLst>
                <a:ext uri="{FF2B5EF4-FFF2-40B4-BE49-F238E27FC236}">
                  <a16:creationId xmlns:a16="http://schemas.microsoft.com/office/drawing/2014/main" id="{1B01A9ED-D274-4A1F-B147-E7A063FFDC2A}"/>
                </a:ext>
              </a:extLst>
            </p:cNvPr>
            <p:cNvSpPr txBox="1"/>
            <p:nvPr/>
          </p:nvSpPr>
          <p:spPr>
            <a:xfrm>
              <a:off x="9524484" y="1692553"/>
              <a:ext cx="2520000" cy="3385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1600" dirty="0">
                  <a:solidFill>
                    <a:srgbClr val="D8D8D8"/>
                  </a:solidFill>
                  <a:ea typeface="맑은 고딕"/>
                </a:rPr>
                <a:t>Virtual ROM</a:t>
              </a:r>
              <a:endParaRPr lang="ko-KR" altLang="en-US" sz="1600" dirty="0">
                <a:solidFill>
                  <a:srgbClr val="D8D8D8"/>
                </a:solidFill>
                <a:ea typeface="맑은 고딕"/>
              </a:endParaRPr>
            </a:p>
          </p:txBody>
        </p:sp>
      </p:grpSp>
    </p:spTree>
    <p:extLst>
      <p:ext uri="{BB962C8B-B14F-4D97-AF65-F5344CB8AC3E}">
        <p14:creationId xmlns:p14="http://schemas.microsoft.com/office/powerpoint/2010/main" val="82296273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그래픽 12" descr="문서 윤곽선">
            <a:extLst>
              <a:ext uri="{FF2B5EF4-FFF2-40B4-BE49-F238E27FC236}">
                <a16:creationId xmlns:a16="http://schemas.microsoft.com/office/drawing/2014/main" id="{C256E51B-1B77-4B9A-914D-C8E3E17180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7175" y="1963100"/>
            <a:ext cx="4818700" cy="4818700"/>
          </a:xfrm>
          <a:prstGeom prst="rect">
            <a:avLst/>
          </a:prstGeom>
        </p:spPr>
      </p:pic>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en-US" altLang="ko-KR" dirty="0"/>
              <a:t>Ethereum Smart Contract [ Solidity ]</a:t>
            </a:r>
            <a:endParaRPr lang="ko-KR" altLang="en-US" dirty="0"/>
          </a:p>
        </p:txBody>
      </p:sp>
      <p:sp>
        <p:nvSpPr>
          <p:cNvPr id="20" name="화살표: 오른쪽 19">
            <a:extLst>
              <a:ext uri="{FF2B5EF4-FFF2-40B4-BE49-F238E27FC236}">
                <a16:creationId xmlns:a16="http://schemas.microsoft.com/office/drawing/2014/main" id="{B96E5672-6421-41AD-8002-987EAA8D529A}"/>
              </a:ext>
            </a:extLst>
          </p:cNvPr>
          <p:cNvSpPr/>
          <p:nvPr/>
        </p:nvSpPr>
        <p:spPr>
          <a:xfrm>
            <a:off x="3409950" y="3858272"/>
            <a:ext cx="469298" cy="387179"/>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254143"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a:t>
            </a:r>
            <a:r>
              <a:rPr lang="en-US" altLang="ko-KR" sz="1600" dirty="0" err="1">
                <a:solidFill>
                  <a:schemeClr val="bg1">
                    <a:lumMod val="85000"/>
                  </a:schemeClr>
                </a:solidFill>
              </a:rPr>
              <a:t>Token.sol</a:t>
            </a:r>
            <a:r>
              <a:rPr lang="en-US" altLang="ko-KR" sz="1600" dirty="0">
                <a:solidFill>
                  <a:schemeClr val="bg1">
                    <a:lumMod val="85000"/>
                  </a:schemeClr>
                </a:solidFill>
              </a:rPr>
              <a:t>)</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7961399" cy="4185761"/>
          </a:xfrm>
          <a:prstGeom prst="rect">
            <a:avLst/>
          </a:prstGeom>
          <a:noFill/>
          <a:ln w="6350">
            <a:solidFill>
              <a:schemeClr val="bg1">
                <a:lumMod val="85000"/>
              </a:schemeClr>
            </a:solidFill>
          </a:ln>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Token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
        <p:nvSpPr>
          <p:cNvPr id="22" name="TextBox 21">
            <a:extLst>
              <a:ext uri="{FF2B5EF4-FFF2-40B4-BE49-F238E27FC236}">
                <a16:creationId xmlns:a16="http://schemas.microsoft.com/office/drawing/2014/main" id="{B60BEA24-4713-4E38-BA13-959E2578EEA0}"/>
              </a:ext>
            </a:extLst>
          </p:cNvPr>
          <p:cNvSpPr txBox="1"/>
          <p:nvPr/>
        </p:nvSpPr>
        <p:spPr>
          <a:xfrm>
            <a:off x="466727" y="2604931"/>
            <a:ext cx="1709737" cy="430887"/>
          </a:xfrm>
          <a:prstGeom prst="rect">
            <a:avLst/>
          </a:prstGeom>
          <a:noFill/>
        </p:spPr>
        <p:txBody>
          <a:bodyPr wrap="square">
            <a:spAutoFit/>
          </a:bodyPr>
          <a:lstStyle/>
          <a:p>
            <a:pPr algn="ctr"/>
            <a:r>
              <a:rPr lang="en-US" altLang="ko-KR" sz="2200" b="1" dirty="0">
                <a:solidFill>
                  <a:schemeClr val="bg1">
                    <a:lumMod val="85000"/>
                  </a:schemeClr>
                </a:solidFill>
                <a:latin typeface="Arial" panose="020B0604020202020204" pitchFamily="34" charset="0"/>
              </a:rPr>
              <a:t>Contract</a:t>
            </a:r>
          </a:p>
        </p:txBody>
      </p:sp>
    </p:spTree>
    <p:extLst>
      <p:ext uri="{BB962C8B-B14F-4D97-AF65-F5344CB8AC3E}">
        <p14:creationId xmlns:p14="http://schemas.microsoft.com/office/powerpoint/2010/main" val="200277923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C432C-5679-43B6-B1FE-C7313399F09F}"/>
              </a:ext>
            </a:extLst>
          </p:cNvPr>
          <p:cNvSpPr>
            <a:spLocks noGrp="1"/>
          </p:cNvSpPr>
          <p:nvPr>
            <p:ph idx="1"/>
          </p:nvPr>
        </p:nvSpPr>
        <p:spPr>
          <a:xfrm>
            <a:off x="241299" y="674860"/>
            <a:ext cx="11683999" cy="6030740"/>
          </a:xfrm>
        </p:spPr>
        <p:txBody>
          <a:bodyPr>
            <a:normAutofit/>
          </a:bodyPr>
          <a:lstStyle/>
          <a:p>
            <a:pPr indent="0">
              <a:lnSpc>
                <a:spcPct val="120000"/>
              </a:lnSpc>
              <a:spcBef>
                <a:spcPts val="0"/>
              </a:spcBef>
              <a:buNone/>
            </a:pPr>
            <a:r>
              <a:rPr lang="ko-KR" altLang="en-US" sz="2000" b="0" i="0" u="none" strike="noStrike" dirty="0">
                <a:effectLst/>
                <a:latin typeface="Arial" panose="020B0604020202020204" pitchFamily="34" charset="0"/>
              </a:rPr>
              <a:t>이더리움 스마트 </a:t>
            </a:r>
            <a:r>
              <a:rPr lang="ko-KR" altLang="en-US" sz="2000" b="0" i="0" u="none" strike="noStrike" dirty="0" err="1">
                <a:effectLst/>
                <a:latin typeface="Arial" panose="020B0604020202020204" pitchFamily="34" charset="0"/>
              </a:rPr>
              <a:t>컨트랙트</a:t>
            </a:r>
            <a:endParaRPr lang="en-US" altLang="ko-KR" sz="2000" b="0" i="0" u="none" strike="noStrike" dirty="0">
              <a:effectLst/>
              <a:latin typeface="Arial" panose="020B0604020202020204" pitchFamily="34" charset="0"/>
            </a:endParaRPr>
          </a:p>
          <a:p>
            <a:pPr>
              <a:lnSpc>
                <a:spcPct val="120000"/>
              </a:lnSpc>
              <a:spcBef>
                <a:spcPts val="0"/>
              </a:spcBef>
            </a:pPr>
            <a:r>
              <a:rPr lang="ko-KR" altLang="en-US" sz="1800" b="0" i="0" u="none" strike="noStrike" dirty="0">
                <a:effectLst/>
                <a:latin typeface="Arial" panose="020B0604020202020204" pitchFamily="34" charset="0"/>
              </a:rPr>
              <a:t>배포 되면 </a:t>
            </a:r>
            <a:r>
              <a:rPr lang="ko-KR" altLang="en-US" sz="1800" i="0" u="none" strike="noStrike" dirty="0">
                <a:effectLst/>
                <a:latin typeface="Arial" panose="020B0604020202020204" pitchFamily="34" charset="0"/>
              </a:rPr>
              <a:t>변경 불가</a:t>
            </a:r>
            <a:endParaRPr lang="en-US" altLang="ko-KR" sz="1800" i="0" u="none" strike="noStrike" dirty="0">
              <a:effectLst/>
              <a:latin typeface="Arial" panose="020B0604020202020204" pitchFamily="34" charset="0"/>
            </a:endParaRPr>
          </a:p>
          <a:p>
            <a:pPr rtl="0">
              <a:lnSpc>
                <a:spcPct val="120000"/>
              </a:lnSpc>
              <a:spcBef>
                <a:spcPts val="0"/>
              </a:spcBef>
              <a:spcAft>
                <a:spcPts val="0"/>
              </a:spcAft>
            </a:pPr>
            <a:r>
              <a:rPr lang="ko-KR" altLang="en-US" sz="1800" b="0" i="0" u="none" strike="noStrike" dirty="0">
                <a:effectLst/>
                <a:latin typeface="Arial" panose="020B0604020202020204" pitchFamily="34" charset="0"/>
              </a:rPr>
              <a:t>불변적</a:t>
            </a:r>
            <a:r>
              <a:rPr lang="en-US" altLang="ko-KR" sz="1800" b="0" i="0" u="none" strike="noStrike" dirty="0">
                <a:effectLst/>
                <a:latin typeface="Arial" panose="020B0604020202020204" pitchFamily="34" charset="0"/>
              </a:rPr>
              <a:t>(immutable) </a:t>
            </a:r>
            <a:r>
              <a:rPr lang="ko-KR" altLang="en-US" dirty="0"/>
              <a:t>➡</a:t>
            </a:r>
            <a:r>
              <a:rPr lang="en-US" altLang="ko-KR" sz="1800" b="0" i="0" u="none" strike="noStrike" dirty="0">
                <a:effectLst/>
                <a:latin typeface="Arial" panose="020B0604020202020204" pitchFamily="34" charset="0"/>
              </a:rPr>
              <a:t> EVM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en-US" altLang="ko-KR" sz="1800"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결정론적</a:t>
            </a:r>
            <a:r>
              <a:rPr lang="en-US" altLang="ko-KR" b="0" i="0" u="none" strike="noStrike" dirty="0">
                <a:effectLst/>
                <a:latin typeface="Arial" panose="020B0604020202020204" pitchFamily="34" charset="0"/>
              </a:rPr>
              <a:t>(deterministic) :</a:t>
            </a:r>
            <a:r>
              <a:rPr lang="ko-KR" altLang="en-US" b="0" i="0" u="none" strike="noStrike" dirty="0">
                <a:effectLst/>
                <a:latin typeface="Arial" panose="020B0604020202020204" pitchFamily="34" charset="0"/>
              </a:rPr>
              <a:t> 동일 상태 </a:t>
            </a:r>
            <a:r>
              <a:rPr lang="en-US" altLang="ko-KR" b="0" i="0" u="none" strike="noStrike" dirty="0">
                <a:effectLst/>
                <a:latin typeface="Arial" panose="020B0604020202020204" pitchFamily="34" charset="0"/>
              </a:rPr>
              <a:t>&amp; </a:t>
            </a:r>
            <a:r>
              <a:rPr lang="ko-KR" altLang="en-US" b="0" i="0" u="none" strike="noStrike" dirty="0">
                <a:effectLst/>
                <a:latin typeface="Arial" panose="020B0604020202020204" pitchFamily="34" charset="0"/>
              </a:rPr>
              <a:t>동일 코드 </a:t>
            </a:r>
            <a:r>
              <a:rPr lang="en-US" altLang="ko-KR" dirty="0"/>
              <a:t>&amp; </a:t>
            </a:r>
            <a:r>
              <a:rPr lang="ko-KR" altLang="en-US" dirty="0"/>
              <a:t>동일 입력</a:t>
            </a:r>
            <a:r>
              <a:rPr lang="ko-KR" altLang="en-US" b="0" i="0" u="none" strike="noStrike" dirty="0">
                <a:effectLst/>
                <a:latin typeface="Arial" panose="020B0604020202020204" pitchFamily="34" charset="0"/>
              </a:rPr>
              <a:t> </a:t>
            </a:r>
            <a:r>
              <a:rPr lang="ko-KR" altLang="en-US" dirty="0"/>
              <a:t>➡  항상 동일 결과</a:t>
            </a:r>
            <a:endParaRPr lang="en-US" altLang="ko-KR" dirty="0"/>
          </a:p>
          <a:p>
            <a:pPr lvl="1">
              <a:lnSpc>
                <a:spcPct val="120000"/>
              </a:lnSpc>
              <a:spcBef>
                <a:spcPts val="0"/>
              </a:spcBef>
            </a:pPr>
            <a:r>
              <a:rPr lang="ko-KR" altLang="en-US" sz="1600" b="0" i="0" u="none" strike="noStrike" dirty="0">
                <a:effectLst/>
                <a:latin typeface="Arial" panose="020B0604020202020204" pitchFamily="34" charset="0"/>
              </a:rPr>
              <a:t>시스템 전체는 </a:t>
            </a:r>
            <a:r>
              <a:rPr lang="ko-KR" altLang="en-US" sz="1600" b="0" i="0" u="none" strike="noStrike" dirty="0" err="1">
                <a:effectLst/>
                <a:latin typeface="Arial" panose="020B0604020202020204" pitchFamily="34" charset="0"/>
              </a:rPr>
              <a:t>탈중앙화된</a:t>
            </a:r>
            <a:r>
              <a:rPr lang="ko-KR" altLang="en-US" sz="1600" b="0" i="0" u="none" strike="noStrike" dirty="0">
                <a:effectLst/>
                <a:latin typeface="Arial" panose="020B0604020202020204" pitchFamily="34" charset="0"/>
              </a:rPr>
              <a:t> 단일 월드 컴퓨터</a:t>
            </a:r>
            <a:endParaRPr lang="en-US" altLang="ko-KR" sz="1600" b="0" i="0" u="none" strike="noStrike" dirty="0">
              <a:effectLst/>
              <a:latin typeface="Arial" panose="020B0604020202020204" pitchFamily="34" charset="0"/>
            </a:endParaRPr>
          </a:p>
          <a:p>
            <a:pPr lvl="1">
              <a:lnSpc>
                <a:spcPct val="120000"/>
              </a:lnSpc>
              <a:spcBef>
                <a:spcPts val="0"/>
              </a:spcBef>
            </a:pPr>
            <a:r>
              <a:rPr lang="ko-KR" altLang="en-US" b="0" dirty="0">
                <a:effectLst/>
              </a:rPr>
              <a:t>병렬적으로 실행되지 않는다</a:t>
            </a:r>
            <a:r>
              <a:rPr lang="en-US" altLang="ko-KR" b="0" dirty="0">
                <a:effectLst/>
              </a:rPr>
              <a:t> </a:t>
            </a:r>
            <a:r>
              <a:rPr lang="ko-KR" altLang="en-US" dirty="0"/>
              <a:t>➡</a:t>
            </a:r>
            <a:r>
              <a:rPr lang="en-US" altLang="ko-KR" b="0" dirty="0">
                <a:effectLst/>
              </a:rPr>
              <a:t> </a:t>
            </a:r>
            <a:r>
              <a:rPr lang="ko-KR" altLang="en-US" b="0" dirty="0">
                <a:effectLst/>
              </a:rPr>
              <a:t>단일 스레드 컴퓨터</a:t>
            </a:r>
            <a:endParaRPr lang="en-US" altLang="ko-KR" b="0" dirty="0">
              <a:effectLst/>
            </a:endParaRPr>
          </a:p>
          <a:p>
            <a:pPr lvl="1">
              <a:lnSpc>
                <a:spcPct val="120000"/>
              </a:lnSpc>
              <a:spcBef>
                <a:spcPts val="0"/>
              </a:spcBef>
            </a:pPr>
            <a:r>
              <a:rPr lang="ko-KR" altLang="en-US" sz="1600" b="0" i="0" u="none" strike="noStrike" dirty="0" err="1">
                <a:effectLst/>
                <a:latin typeface="Arial" panose="020B0604020202020204" pitchFamily="34" charset="0"/>
              </a:rPr>
              <a:t>원자성</a:t>
            </a:r>
            <a:r>
              <a:rPr lang="ko-KR" altLang="en-US" sz="1600" b="0" i="0" u="none" strike="noStrike" dirty="0">
                <a:effectLst/>
                <a:latin typeface="Arial" panose="020B0604020202020204" pitchFamily="34" charset="0"/>
              </a:rPr>
              <a:t> </a:t>
            </a:r>
            <a:r>
              <a:rPr lang="en-US" altLang="ko-KR"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모든 실행 성공해야 변경사항 기록 </a:t>
            </a:r>
            <a:r>
              <a:rPr lang="ko-KR" altLang="en-US" dirty="0"/>
              <a:t>➡</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오류 </a:t>
            </a:r>
            <a:r>
              <a:rPr lang="ko-KR" altLang="en-US" dirty="0"/>
              <a:t>➡</a:t>
            </a:r>
            <a:r>
              <a:rPr lang="en-US" altLang="ko-KR" sz="1600" b="0" i="0" u="none" strike="noStrike" dirty="0">
                <a:effectLst/>
                <a:latin typeface="Arial" panose="020B0604020202020204" pitchFamily="34" charset="0"/>
              </a:rPr>
              <a:t> rollback (</a:t>
            </a:r>
            <a:r>
              <a:rPr lang="ko-KR" altLang="en-US" sz="1600" b="0" i="0" u="none" strike="noStrike" dirty="0">
                <a:effectLst/>
                <a:latin typeface="Arial" panose="020B0604020202020204" pitchFamily="34" charset="0"/>
              </a:rPr>
              <a:t>단</a:t>
            </a:r>
            <a:r>
              <a:rPr lang="en-US" altLang="ko-KR" sz="1600" b="0" i="0" u="none" strike="noStrike" dirty="0">
                <a:effectLst/>
                <a:latin typeface="Arial" panose="020B0604020202020204" pitchFamily="34" charset="0"/>
              </a:rPr>
              <a:t>, </a:t>
            </a:r>
            <a:r>
              <a:rPr lang="ko-KR" altLang="en-US" sz="1600" b="0" i="0" u="none" strike="noStrike" dirty="0">
                <a:effectLst/>
                <a:latin typeface="Arial" panose="020B0604020202020204" pitchFamily="34" charset="0"/>
              </a:rPr>
              <a:t>실행을 위해 가스로 소비된 </a:t>
            </a:r>
            <a:r>
              <a:rPr lang="ko-KR" altLang="en-US" sz="1600" b="0" i="0" u="none" strike="noStrike" dirty="0" err="1">
                <a:effectLst/>
                <a:latin typeface="Arial" panose="020B0604020202020204" pitchFamily="34" charset="0"/>
              </a:rPr>
              <a:t>이더는</a:t>
            </a:r>
            <a:r>
              <a:rPr lang="ko-KR" altLang="en-US" sz="1600" b="0" i="0" u="none" strike="noStrike" dirty="0">
                <a:effectLst/>
                <a:latin typeface="Arial" panose="020B0604020202020204" pitchFamily="34" charset="0"/>
              </a:rPr>
              <a:t> 차감</a:t>
            </a:r>
            <a:r>
              <a:rPr lang="en-US" altLang="ko-KR" sz="1600" b="0" i="0" u="none" strike="noStrike" dirty="0">
                <a:effectLst/>
                <a:latin typeface="Arial" panose="020B0604020202020204" pitchFamily="34" charset="0"/>
              </a:rPr>
              <a:t>)</a:t>
            </a:r>
            <a:endParaRPr lang="ko-KR" altLang="en-US" b="0" dirty="0">
              <a:effectLst/>
            </a:endParaRPr>
          </a:p>
          <a:p>
            <a:pPr rtl="0">
              <a:lnSpc>
                <a:spcPct val="120000"/>
              </a:lnSpc>
              <a:spcBef>
                <a:spcPts val="0"/>
              </a:spcBef>
              <a:spcAft>
                <a:spcPts val="0"/>
              </a:spcAft>
            </a:pPr>
            <a:r>
              <a:rPr lang="en-US" altLang="ko-KR" sz="1800" b="0" i="0" u="none" strike="noStrike" dirty="0">
                <a:effectLst/>
                <a:latin typeface="Arial" panose="020B0604020202020204" pitchFamily="34" charset="0"/>
              </a:rPr>
              <a:t>EVM</a:t>
            </a:r>
          </a:p>
          <a:p>
            <a:pPr lvl="1">
              <a:lnSpc>
                <a:spcPct val="120000"/>
              </a:lnSpc>
              <a:spcBef>
                <a:spcPts val="0"/>
              </a:spcBef>
            </a:pPr>
            <a:r>
              <a:rPr lang="ko-KR" altLang="en-US" b="0" i="0" u="none" strike="noStrike" dirty="0">
                <a:effectLst/>
                <a:latin typeface="Arial" panose="020B0604020202020204" pitchFamily="34" charset="0"/>
              </a:rPr>
              <a:t>유사 튜링 완전 상태 머신</a:t>
            </a:r>
            <a:r>
              <a:rPr lang="en-US" altLang="ko-KR" b="0" i="0" u="none" strike="noStrike" dirty="0">
                <a:effectLst/>
                <a:latin typeface="Arial" panose="020B0604020202020204" pitchFamily="34" charset="0"/>
              </a:rPr>
              <a:t>(quasi-Turing-complete state machine) </a:t>
            </a:r>
            <a:r>
              <a:rPr lang="ko-KR" altLang="en-US" dirty="0"/>
              <a:t>➡ 어떤 종류의 프로그램도 실행 가능</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i="0" u="none" strike="noStrike" dirty="0">
                <a:effectLst/>
                <a:latin typeface="Arial" panose="020B0604020202020204" pitchFamily="34" charset="0"/>
              </a:rPr>
              <a:t>매우 제한적인 실행 컨텍스트에서 작동</a:t>
            </a:r>
            <a:r>
              <a:rPr lang="en-US" altLang="ko-KR" dirty="0"/>
              <a:t> </a:t>
            </a:r>
            <a:r>
              <a:rPr lang="ko-KR" altLang="en-US" dirty="0"/>
              <a:t>➡</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자신의 상태</a:t>
            </a:r>
            <a:r>
              <a:rPr lang="en-US" altLang="ko-KR" b="0" i="0" u="none" strike="noStrike" dirty="0">
                <a:effectLst/>
                <a:latin typeface="Arial" panose="020B0604020202020204" pitchFamily="34" charset="0"/>
              </a:rPr>
              <a:t>, </a:t>
            </a:r>
            <a:r>
              <a:rPr lang="ko-KR" altLang="en-US" b="0" i="0" u="none" strike="noStrike" dirty="0">
                <a:effectLst/>
                <a:latin typeface="Arial" panose="020B0604020202020204" pitchFamily="34" charset="0"/>
              </a:rPr>
              <a:t>호출한 트랜잭션의 컨텍스트 및 가장 최근 블록의 일부 정보에 접근</a:t>
            </a:r>
            <a:endParaRPr lang="en-US" altLang="ko-KR" b="0" i="0" u="none" strike="noStrike" dirty="0">
              <a:effectLst/>
              <a:latin typeface="Arial" panose="020B0604020202020204" pitchFamily="34" charset="0"/>
            </a:endParaRPr>
          </a:p>
          <a:p>
            <a:pPr lvl="1">
              <a:lnSpc>
                <a:spcPct val="120000"/>
              </a:lnSpc>
              <a:spcBef>
                <a:spcPts val="0"/>
              </a:spcBef>
            </a:pPr>
            <a:r>
              <a:rPr lang="ko-KR" altLang="en-US" b="0" dirty="0">
                <a:effectLst/>
              </a:rPr>
              <a:t>정지 문제</a:t>
            </a:r>
            <a:r>
              <a:rPr lang="en-US" altLang="ko-KR" b="0" dirty="0">
                <a:effectLst/>
              </a:rPr>
              <a:t>(</a:t>
            </a:r>
            <a:r>
              <a:rPr lang="en-US" altLang="ko-KR" dirty="0"/>
              <a:t>halting</a:t>
            </a:r>
            <a:r>
              <a:rPr lang="ko-KR" altLang="en-US" dirty="0"/>
              <a:t> </a:t>
            </a:r>
            <a:r>
              <a:rPr lang="en-US" altLang="ko-KR" dirty="0"/>
              <a:t>problem)</a:t>
            </a:r>
            <a:r>
              <a:rPr lang="ko-KR" altLang="en-US" b="0" dirty="0">
                <a:effectLst/>
              </a:rPr>
              <a:t> </a:t>
            </a:r>
            <a:r>
              <a:rPr lang="en-US" altLang="ko-KR" b="0" dirty="0">
                <a:effectLst/>
              </a:rPr>
              <a:t>: </a:t>
            </a:r>
            <a:r>
              <a:rPr lang="ko-KR" altLang="en-US" b="0" dirty="0">
                <a:effectLst/>
              </a:rPr>
              <a:t>프로그램이 영원히 실행 되는 문제</a:t>
            </a:r>
            <a:r>
              <a:rPr lang="en-US" altLang="ko-KR" dirty="0"/>
              <a:t>, </a:t>
            </a:r>
            <a:r>
              <a:rPr lang="ko-KR" altLang="en-US" b="0" dirty="0">
                <a:effectLst/>
              </a:rPr>
              <a:t>프로그램만으로 영원히 실행되는지 여부를 알 수 없음</a:t>
            </a:r>
            <a:endParaRPr lang="en-US" altLang="ko-KR" b="0" i="0" u="none" strike="noStrike" dirty="0">
              <a:effectLst/>
              <a:latin typeface="Arial" panose="020B0604020202020204" pitchFamily="34" charset="0"/>
            </a:endParaRPr>
          </a:p>
          <a:p>
            <a:pPr>
              <a:lnSpc>
                <a:spcPct val="120000"/>
              </a:lnSpc>
              <a:spcBef>
                <a:spcPts val="0"/>
              </a:spcBef>
            </a:pPr>
            <a:r>
              <a:rPr lang="ko-KR" altLang="en-US" b="0" dirty="0">
                <a:effectLst/>
              </a:rPr>
              <a:t>가스 </a:t>
            </a:r>
            <a:r>
              <a:rPr lang="en-US" altLang="ko-KR" b="0" dirty="0">
                <a:effectLst/>
              </a:rPr>
              <a:t>(Gas)</a:t>
            </a:r>
          </a:p>
          <a:p>
            <a:pPr lvl="1">
              <a:lnSpc>
                <a:spcPct val="120000"/>
              </a:lnSpc>
              <a:spcBef>
                <a:spcPts val="0"/>
              </a:spcBef>
            </a:pPr>
            <a:r>
              <a:rPr lang="ko-KR" altLang="en-US" b="0" dirty="0">
                <a:effectLst/>
              </a:rPr>
              <a:t>작업</a:t>
            </a:r>
            <a:r>
              <a:rPr lang="en-US" altLang="ko-KR" b="0" dirty="0">
                <a:effectLst/>
              </a:rPr>
              <a:t> </a:t>
            </a:r>
            <a:r>
              <a:rPr lang="ko-KR" altLang="en-US" b="0" dirty="0">
                <a:effectLst/>
              </a:rPr>
              <a:t>수행에 필요한 계산 및 스토리지 자원 측정 단위</a:t>
            </a:r>
            <a:endParaRPr lang="en-US" altLang="ko-KR" b="0" dirty="0">
              <a:effectLst/>
            </a:endParaRPr>
          </a:p>
          <a:p>
            <a:pPr lvl="1">
              <a:lnSpc>
                <a:spcPct val="120000"/>
              </a:lnSpc>
              <a:spcBef>
                <a:spcPts val="0"/>
              </a:spcBef>
            </a:pPr>
            <a:r>
              <a:rPr lang="ko-KR" altLang="en-US" dirty="0" err="1"/>
              <a:t>채굴자</a:t>
            </a:r>
            <a:r>
              <a:rPr lang="ko-KR" altLang="en-US" dirty="0"/>
              <a:t> 보상</a:t>
            </a:r>
            <a:endParaRPr lang="en-US" altLang="ko-KR" b="0" dirty="0">
              <a:effectLst/>
            </a:endParaRPr>
          </a:p>
          <a:p>
            <a:pPr lvl="1">
              <a:lnSpc>
                <a:spcPct val="120000"/>
              </a:lnSpc>
              <a:spcBef>
                <a:spcPts val="0"/>
              </a:spcBef>
            </a:pPr>
            <a:r>
              <a:rPr lang="ko-KR" altLang="en-US" b="0" dirty="0">
                <a:effectLst/>
              </a:rPr>
              <a:t>정지 문제 해결 및 </a:t>
            </a:r>
            <a:r>
              <a:rPr lang="en-US" altLang="ko-KR" b="0" dirty="0">
                <a:effectLst/>
              </a:rPr>
              <a:t>DoS </a:t>
            </a:r>
            <a:r>
              <a:rPr lang="ko-KR" altLang="en-US" b="0" dirty="0">
                <a:effectLst/>
              </a:rPr>
              <a:t>공격 </a:t>
            </a:r>
            <a:r>
              <a:rPr lang="en-US" altLang="ko-KR" b="0" dirty="0">
                <a:effectLst/>
              </a:rPr>
              <a:t>(Denial of service attack)</a:t>
            </a:r>
            <a:r>
              <a:rPr lang="en-US" altLang="ko-KR" dirty="0"/>
              <a:t> </a:t>
            </a:r>
            <a:r>
              <a:rPr lang="ko-KR" altLang="en-US" dirty="0"/>
              <a:t>대응</a:t>
            </a:r>
            <a:endParaRPr lang="en-US" altLang="ko-KR" b="0" dirty="0">
              <a:effectLst/>
            </a:endParaRPr>
          </a:p>
          <a:p>
            <a:pPr lvl="1">
              <a:lnSpc>
                <a:spcPct val="120000"/>
              </a:lnSpc>
              <a:spcBef>
                <a:spcPts val="0"/>
              </a:spcBef>
            </a:pPr>
            <a:r>
              <a:rPr lang="ko-KR" altLang="en-US" dirty="0"/>
              <a:t>연산자</a:t>
            </a:r>
            <a:r>
              <a:rPr lang="en-US" altLang="ko-KR" dirty="0"/>
              <a:t>(</a:t>
            </a:r>
            <a:r>
              <a:rPr lang="en-US" altLang="ko-KR" dirty="0" err="1"/>
              <a:t>OpCode</a:t>
            </a:r>
            <a:r>
              <a:rPr lang="en-US" altLang="ko-KR" dirty="0"/>
              <a:t>)</a:t>
            </a:r>
            <a:r>
              <a:rPr lang="ko-KR" altLang="en-US" dirty="0"/>
              <a:t>마다 가스를 소비</a:t>
            </a:r>
            <a:endParaRPr lang="en-US" altLang="ko-KR" dirty="0"/>
          </a:p>
          <a:p>
            <a:pPr lvl="1">
              <a:lnSpc>
                <a:spcPct val="120000"/>
              </a:lnSpc>
              <a:spcBef>
                <a:spcPts val="0"/>
              </a:spcBef>
            </a:pPr>
            <a:r>
              <a:rPr lang="ko-KR" altLang="en-US" b="0" dirty="0">
                <a:effectLst/>
              </a:rPr>
              <a:t>트랜잭션 최대 사용 가스 지정</a:t>
            </a:r>
            <a:endParaRPr lang="en-US" altLang="ko-KR" b="0" dirty="0">
              <a:effectLst/>
            </a:endParaRPr>
          </a:p>
          <a:p>
            <a:pPr lvl="1">
              <a:lnSpc>
                <a:spcPct val="120000"/>
              </a:lnSpc>
              <a:spcBef>
                <a:spcPts val="0"/>
              </a:spcBef>
            </a:pPr>
            <a:r>
              <a:rPr lang="ko-KR" altLang="en-US" dirty="0"/>
              <a:t>블록 크기 조정</a:t>
            </a:r>
            <a:endParaRPr lang="ko-KR" altLang="en-US" b="0" dirty="0">
              <a:effectLst/>
            </a:endParaRPr>
          </a:p>
          <a:p>
            <a:endParaRPr lang="ko-KR" altLang="en-US" dirty="0"/>
          </a:p>
        </p:txBody>
      </p:sp>
      <p:sp>
        <p:nvSpPr>
          <p:cNvPr id="3" name="제목 2">
            <a:extLst>
              <a:ext uri="{FF2B5EF4-FFF2-40B4-BE49-F238E27FC236}">
                <a16:creationId xmlns:a16="http://schemas.microsoft.com/office/drawing/2014/main" id="{5E2D0BAE-69E5-4FED-9206-59047ECFA185}"/>
              </a:ext>
            </a:extLst>
          </p:cNvPr>
          <p:cNvSpPr>
            <a:spLocks noGrp="1"/>
          </p:cNvSpPr>
          <p:nvPr>
            <p:ph type="title"/>
          </p:nvPr>
        </p:nvSpPr>
        <p:spPr/>
        <p:txBody>
          <a:bodyPr/>
          <a:lstStyle/>
          <a:p>
            <a:r>
              <a:rPr lang="en-US" altLang="ko-KR" dirty="0"/>
              <a:t>Ethereum Smart Contract</a:t>
            </a:r>
            <a:endParaRPr lang="ko-KR" altLang="en-US" dirty="0"/>
          </a:p>
        </p:txBody>
      </p:sp>
      <p:sp>
        <p:nvSpPr>
          <p:cNvPr id="7" name="TextBox 6">
            <a:extLst>
              <a:ext uri="{FF2B5EF4-FFF2-40B4-BE49-F238E27FC236}">
                <a16:creationId xmlns:a16="http://schemas.microsoft.com/office/drawing/2014/main" id="{1290C4CB-86B5-49C6-8847-E8817FBFECCF}"/>
              </a:ext>
            </a:extLst>
          </p:cNvPr>
          <p:cNvSpPr txBox="1"/>
          <p:nvPr/>
        </p:nvSpPr>
        <p:spPr>
          <a:xfrm>
            <a:off x="6111902" y="4251905"/>
            <a:ext cx="5854700" cy="2308324"/>
          </a:xfrm>
          <a:prstGeom prst="rect">
            <a:avLst/>
          </a:prstGeom>
          <a:noFill/>
          <a:ln w="6350">
            <a:solidFill>
              <a:schemeClr val="bg1">
                <a:lumMod val="85000"/>
              </a:schemeClr>
            </a:solidFill>
          </a:ln>
        </p:spPr>
        <p:txBody>
          <a:bodyPr wrap="square">
            <a:spAutoFit/>
          </a:bodyPr>
          <a:lstStyle/>
          <a:p>
            <a:r>
              <a:rPr lang="en-US" altLang="ko-KR" sz="1200" b="0" dirty="0">
                <a:solidFill>
                  <a:srgbClr val="608B4E"/>
                </a:solidFill>
                <a:effectLst/>
                <a:latin typeface="Consolas" panose="020B0609020204030204" pitchFamily="49" charset="0"/>
              </a:rPr>
              <a:t>// SPDX-License-Identifier: MIT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pragma</a:t>
            </a:r>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solidity</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0.8.13</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569CD6"/>
                </a:solidFill>
                <a:effectLst/>
                <a:latin typeface="Consolas" panose="020B0609020204030204" pitchFamily="49" charset="0"/>
              </a:rPr>
              <a:t>contract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DosAttack</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value</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569CD6"/>
                </a:solidFill>
                <a:effectLst/>
                <a:latin typeface="Consolas" panose="020B0609020204030204" pitchFamily="49" charset="0"/>
              </a:rPr>
              <a:t>function</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infiniteLoop</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32BA89"/>
                </a:solidFill>
                <a:effectLst/>
                <a:latin typeface="Consolas" panose="020B0609020204030204" pitchFamily="49" charset="0"/>
              </a:rPr>
              <a:t>public</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C97539"/>
                </a:solidFill>
                <a:effectLst/>
                <a:latin typeface="Consolas" panose="020B0609020204030204" pitchFamily="49" charset="0"/>
              </a:rPr>
              <a:t>for</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569CD6"/>
                </a:solidFill>
                <a:effectLst/>
                <a:latin typeface="Consolas" panose="020B0609020204030204" pitchFamily="49" charset="0"/>
              </a:rPr>
              <a:t>uint256</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0</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 </a:t>
            </a:r>
            <a:r>
              <a:rPr lang="en-US" altLang="ko-KR" sz="1200" b="0" dirty="0">
                <a:solidFill>
                  <a:srgbClr val="DCDCDC"/>
                </a:solidFill>
                <a:effectLst/>
                <a:latin typeface="Consolas" panose="020B0609020204030204" pitchFamily="49" charset="0"/>
              </a:rPr>
              <a:t>&lt;</a:t>
            </a:r>
            <a:r>
              <a:rPr lang="en-US" altLang="ko-KR" sz="1200" b="0" dirty="0">
                <a:solidFill>
                  <a:srgbClr val="BABBCC"/>
                </a:solidFill>
                <a:effectLst/>
                <a:latin typeface="Consolas" panose="020B0609020204030204" pitchFamily="49" charset="0"/>
              </a:rPr>
              <a:t> </a:t>
            </a:r>
            <a:r>
              <a:rPr lang="en-US" altLang="ko-KR" sz="1200" b="0" dirty="0">
                <a:solidFill>
                  <a:srgbClr val="B5CEA8"/>
                </a:solidFill>
                <a:effectLst/>
                <a:latin typeface="Consolas" panose="020B0609020204030204" pitchFamily="49" charset="0"/>
              </a:rPr>
              <a:t>9999999999999</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j</a:t>
            </a:r>
            <a:r>
              <a:rPr lang="en-US" altLang="ko-KR" sz="1200" b="0" dirty="0" err="1">
                <a:solidFill>
                  <a:srgbClr val="DCDCDC"/>
                </a:solidFill>
                <a:effectLst/>
                <a:latin typeface="Consolas" panose="020B0609020204030204" pitchFamily="49" charset="0"/>
              </a:rPr>
              <a:t>++</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value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a:t>
            </a:r>
            <a:r>
              <a:rPr lang="en-US" altLang="ko-KR" sz="1200" b="0" dirty="0" err="1">
                <a:solidFill>
                  <a:srgbClr val="BABBCC"/>
                </a:solidFill>
                <a:effectLst/>
                <a:latin typeface="Consolas" panose="020B0609020204030204" pitchFamily="49" charset="0"/>
              </a:rPr>
              <a:t>i</a:t>
            </a:r>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r>
              <a:rPr lang="en-US" altLang="ko-KR" sz="1200" b="0" dirty="0">
                <a:solidFill>
                  <a:srgbClr val="BABBCC"/>
                </a:solidFill>
                <a:effectLst/>
                <a:latin typeface="Consolas" panose="020B0609020204030204" pitchFamily="49" charset="0"/>
              </a:rPr>
              <a:t> j</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BABBCC"/>
                </a:solidFill>
                <a:effectLst/>
                <a:latin typeface="Consolas" panose="020B0609020204030204" pitchFamily="49" charset="0"/>
              </a:rPr>
              <a:t>    </a:t>
            </a:r>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a:p>
            <a:r>
              <a:rPr lang="en-US" altLang="ko-KR" sz="1200" b="0" dirty="0">
                <a:solidFill>
                  <a:srgbClr val="DCDCDC"/>
                </a:solidFill>
                <a:effectLst/>
                <a:latin typeface="Consolas" panose="020B0609020204030204" pitchFamily="49" charset="0"/>
              </a:rPr>
              <a:t>}</a:t>
            </a:r>
            <a:endParaRPr lang="en-US" altLang="ko-KR" sz="1200"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408363969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2B83CEB-15B2-42E0-9D4B-4398A4F91D89}"/>
              </a:ext>
            </a:extLst>
          </p:cNvPr>
          <p:cNvSpPr>
            <a:spLocks noGrp="1"/>
          </p:cNvSpPr>
          <p:nvPr>
            <p:ph type="title"/>
          </p:nvPr>
        </p:nvSpPr>
        <p:spPr/>
        <p:txBody>
          <a:bodyPr/>
          <a:lstStyle/>
          <a:p>
            <a:r>
              <a:rPr lang="ko-KR" altLang="en-US" dirty="0"/>
              <a:t>가스 </a:t>
            </a:r>
            <a:r>
              <a:rPr lang="en-US" altLang="ko-KR" dirty="0"/>
              <a:t>(Gas)</a:t>
            </a:r>
            <a:endParaRPr lang="ko-KR" altLang="en-US" dirty="0"/>
          </a:p>
        </p:txBody>
      </p:sp>
      <p:sp>
        <p:nvSpPr>
          <p:cNvPr id="4" name="내용 개체 틀 1">
            <a:extLst>
              <a:ext uri="{FF2B5EF4-FFF2-40B4-BE49-F238E27FC236}">
                <a16:creationId xmlns:a16="http://schemas.microsoft.com/office/drawing/2014/main" id="{4271D410-4351-44B0-BEAC-9077DB08960F}"/>
              </a:ext>
            </a:extLst>
          </p:cNvPr>
          <p:cNvSpPr>
            <a:spLocks noGrp="1"/>
          </p:cNvSpPr>
          <p:nvPr/>
        </p:nvSpPr>
        <p:spPr>
          <a:xfrm>
            <a:off x="241301"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5" name="TextBox 4">
            <a:extLst>
              <a:ext uri="{FF2B5EF4-FFF2-40B4-BE49-F238E27FC236}">
                <a16:creationId xmlns:a16="http://schemas.microsoft.com/office/drawing/2014/main" id="{6BC7FE7C-3697-4871-BA81-1049EED2B1FE}"/>
              </a:ext>
            </a:extLst>
          </p:cNvPr>
          <p:cNvSpPr txBox="1"/>
          <p:nvPr/>
        </p:nvSpPr>
        <p:spPr>
          <a:xfrm>
            <a:off x="248136" y="3154346"/>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graphicFrame>
        <p:nvGraphicFramePr>
          <p:cNvPr id="6" name="표 5">
            <a:extLst>
              <a:ext uri="{FF2B5EF4-FFF2-40B4-BE49-F238E27FC236}">
                <a16:creationId xmlns:a16="http://schemas.microsoft.com/office/drawing/2014/main" id="{CD2C85F3-0502-4721-BB75-B381B434D92C}"/>
              </a:ext>
            </a:extLst>
          </p:cNvPr>
          <p:cNvGraphicFramePr>
            <a:graphicFrameLocks noGrp="1"/>
          </p:cNvGraphicFramePr>
          <p:nvPr>
            <p:extLst>
              <p:ext uri="{D42A27DB-BD31-4B8C-83A1-F6EECF244321}">
                <p14:modId xmlns:p14="http://schemas.microsoft.com/office/powerpoint/2010/main" val="2848550792"/>
              </p:ext>
            </p:extLst>
          </p:nvPr>
        </p:nvGraphicFramePr>
        <p:xfrm>
          <a:off x="241300" y="1253839"/>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7" name="TextBox 6">
            <a:extLst>
              <a:ext uri="{FF2B5EF4-FFF2-40B4-BE49-F238E27FC236}">
                <a16:creationId xmlns:a16="http://schemas.microsoft.com/office/drawing/2014/main" id="{2184847D-8683-43A9-A2D0-7155E519B508}"/>
              </a:ext>
            </a:extLst>
          </p:cNvPr>
          <p:cNvSpPr txBox="1"/>
          <p:nvPr/>
        </p:nvSpPr>
        <p:spPr>
          <a:xfrm>
            <a:off x="248571" y="881345"/>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8" name="직사각형 7">
            <a:extLst>
              <a:ext uri="{FF2B5EF4-FFF2-40B4-BE49-F238E27FC236}">
                <a16:creationId xmlns:a16="http://schemas.microsoft.com/office/drawing/2014/main" id="{72A2415A-7684-452A-8BD1-248CF6E2117D}"/>
              </a:ext>
            </a:extLst>
          </p:cNvPr>
          <p:cNvSpPr/>
          <p:nvPr/>
        </p:nvSpPr>
        <p:spPr>
          <a:xfrm>
            <a:off x="7975158" y="2872743"/>
            <a:ext cx="14312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latin typeface="Arial" panose="020B0604020202020204" pitchFamily="34" charset="0"/>
              </a:rPr>
              <a:t>연산코드</a:t>
            </a:r>
            <a:endParaRPr lang="ko-KR" altLang="en-US" dirty="0">
              <a:latin typeface="Arial" panose="020B0604020202020204" pitchFamily="34" charset="0"/>
            </a:endParaRPr>
          </a:p>
        </p:txBody>
      </p:sp>
      <p:sp>
        <p:nvSpPr>
          <p:cNvPr id="9" name="내용 개체 틀 1">
            <a:extLst>
              <a:ext uri="{FF2B5EF4-FFF2-40B4-BE49-F238E27FC236}">
                <a16:creationId xmlns:a16="http://schemas.microsoft.com/office/drawing/2014/main" id="{E9FCE67B-677A-4EA1-A415-0E2313809E0D}"/>
              </a:ext>
            </a:extLst>
          </p:cNvPr>
          <p:cNvSpPr>
            <a:spLocks noGrp="1"/>
          </p:cNvSpPr>
          <p:nvPr/>
        </p:nvSpPr>
        <p:spPr>
          <a:xfrm>
            <a:off x="1646582" y="3519005"/>
            <a:ext cx="1404620"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en-US" altLang="ko-KR" sz="1400" dirty="0">
                <a:ea typeface="맑은 고딕"/>
                <a:cs typeface="Arial"/>
              </a:rPr>
              <a:t>3</a:t>
            </a:r>
            <a:endParaRPr lang="ko-KR" altLang="en-US" sz="1400" dirty="0">
              <a:ea typeface="맑은 고딕"/>
              <a:cs typeface="Arial"/>
            </a:endParaRPr>
          </a:p>
          <a:p>
            <a:pPr indent="0">
              <a:lnSpc>
                <a:spcPct val="70000"/>
              </a:lnSpc>
              <a:buNone/>
            </a:pPr>
            <a:r>
              <a:rPr lang="en-US" altLang="ko-KR" sz="1400" dirty="0">
                <a:ea typeface="맑은 고딕"/>
                <a:cs typeface="Arial"/>
              </a:rPr>
              <a:t>6</a:t>
            </a:r>
            <a:endParaRPr lang="ko-KR" altLang="en-US" sz="1400" dirty="0">
              <a:ea typeface="맑은 고딕"/>
              <a:cs typeface="Arial"/>
            </a:endParaRPr>
          </a:p>
          <a:p>
            <a:pPr indent="0">
              <a:lnSpc>
                <a:spcPct val="70000"/>
              </a:lnSpc>
              <a:buNone/>
            </a:pPr>
            <a:r>
              <a:rPr lang="en-US" altLang="ko-KR" sz="1400" dirty="0">
                <a:ea typeface="맑은 고딕"/>
                <a:cs typeface="Arial"/>
              </a:rPr>
              <a:t>9</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a:p>
            <a:pPr indent="0">
              <a:lnSpc>
                <a:spcPct val="70000"/>
              </a:lnSpc>
              <a:buNone/>
            </a:pPr>
            <a:r>
              <a:rPr lang="en-US" altLang="ko-KR" sz="1400" dirty="0">
                <a:ea typeface="맑은 고딕"/>
                <a:cs typeface="Arial"/>
              </a:rPr>
              <a:t>20012</a:t>
            </a:r>
            <a:endParaRPr lang="ko-KR" altLang="en-US" sz="1400" dirty="0">
              <a:cs typeface="Arial" panose="020B0604020202020204" pitchFamily="34" charset="0"/>
            </a:endParaRPr>
          </a:p>
        </p:txBody>
      </p:sp>
      <p:sp>
        <p:nvSpPr>
          <p:cNvPr id="10" name="TextBox 9">
            <a:extLst>
              <a:ext uri="{FF2B5EF4-FFF2-40B4-BE49-F238E27FC236}">
                <a16:creationId xmlns:a16="http://schemas.microsoft.com/office/drawing/2014/main" id="{B313D712-74AC-45BA-BAB2-1C2F7DEEEEE6}"/>
              </a:ext>
            </a:extLst>
          </p:cNvPr>
          <p:cNvSpPr txBox="1"/>
          <p:nvPr/>
        </p:nvSpPr>
        <p:spPr>
          <a:xfrm>
            <a:off x="1653417" y="3154346"/>
            <a:ext cx="1567096"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누적 사용 </a:t>
            </a:r>
            <a:r>
              <a:rPr lang="en-US" altLang="ko-KR" dirty="0">
                <a:solidFill>
                  <a:schemeClr val="bg1">
                    <a:lumMod val="85000"/>
                  </a:schemeClr>
                </a:solidFill>
                <a:latin typeface="Arial" panose="020B0604020202020204" pitchFamily="34" charset="0"/>
              </a:rPr>
              <a:t>Gas</a:t>
            </a:r>
            <a:endParaRPr lang="ko-KR" altLang="en-US" dirty="0">
              <a:solidFill>
                <a:schemeClr val="bg1">
                  <a:lumMod val="85000"/>
                </a:schemeClr>
              </a:solidFill>
              <a:latin typeface="Arial" panose="020B0604020202020204" pitchFamily="34" charset="0"/>
            </a:endParaRPr>
          </a:p>
        </p:txBody>
      </p:sp>
      <p:sp>
        <p:nvSpPr>
          <p:cNvPr id="11" name="순서도: 데이터 10">
            <a:extLst>
              <a:ext uri="{FF2B5EF4-FFF2-40B4-BE49-F238E27FC236}">
                <a16:creationId xmlns:a16="http://schemas.microsoft.com/office/drawing/2014/main" id="{D71CCE51-06ED-48CB-8C38-3A954E238DA0}"/>
              </a:ext>
            </a:extLst>
          </p:cNvPr>
          <p:cNvSpPr/>
          <p:nvPr/>
        </p:nvSpPr>
        <p:spPr>
          <a:xfrm>
            <a:off x="4603805" y="2635365"/>
            <a:ext cx="1620000" cy="468000"/>
          </a:xfrm>
          <a:prstGeom prst="flowChartInputOutpu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a:t>연산코드</a:t>
            </a:r>
          </a:p>
        </p:txBody>
      </p:sp>
    </p:spTree>
    <p:extLst>
      <p:ext uri="{BB962C8B-B14F-4D97-AF65-F5344CB8AC3E}">
        <p14:creationId xmlns:p14="http://schemas.microsoft.com/office/powerpoint/2010/main" val="257096183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EA46FF7-F38A-454A-A695-21E188110993}"/>
              </a:ext>
            </a:extLst>
          </p:cNvPr>
          <p:cNvSpPr>
            <a:spLocks noGrp="1"/>
          </p:cNvSpPr>
          <p:nvPr>
            <p:ph type="title"/>
          </p:nvPr>
        </p:nvSpPr>
        <p:spPr/>
        <p:txBody>
          <a:bodyPr/>
          <a:lstStyle/>
          <a:p>
            <a:r>
              <a:rPr lang="en-US" altLang="ko-KR" dirty="0"/>
              <a:t>EVM Example</a:t>
            </a:r>
            <a:endParaRPr lang="ko-KR" altLang="en-US" dirty="0"/>
          </a:p>
        </p:txBody>
      </p:sp>
      <p:sp>
        <p:nvSpPr>
          <p:cNvPr id="4" name="내용 개체 틀 1">
            <a:extLst>
              <a:ext uri="{FF2B5EF4-FFF2-40B4-BE49-F238E27FC236}">
                <a16:creationId xmlns:a16="http://schemas.microsoft.com/office/drawing/2014/main" id="{55F5B340-49CD-87D6-A3C7-DC56A490FEA0}"/>
              </a:ext>
            </a:extLst>
          </p:cNvPr>
          <p:cNvSpPr>
            <a:spLocks noGrp="1"/>
          </p:cNvSpPr>
          <p:nvPr/>
        </p:nvSpPr>
        <p:spPr>
          <a:xfrm>
            <a:off x="480088" y="2973821"/>
            <a:ext cx="2598949" cy="1720529"/>
          </a:xfrm>
          <a:prstGeom prst="rect">
            <a:avLst/>
          </a:prstGeom>
          <a:ln>
            <a:solidFill>
              <a:schemeClr val="bg1">
                <a:lumMod val="85000"/>
              </a:schemeClr>
            </a:solidFill>
          </a:ln>
        </p:spPr>
        <p:txBody>
          <a:bodyPr vert="horz" lIns="91440" tIns="122400" rIns="91440" bIns="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70000"/>
              </a:lnSpc>
              <a:buNone/>
            </a:pPr>
            <a:r>
              <a:rPr lang="ko-KR" altLang="en-US" sz="1400" dirty="0">
                <a:ea typeface="맑은 고딕"/>
                <a:cs typeface="Arial"/>
              </a:rPr>
              <a:t>0000 PUSH1 2</a:t>
            </a:r>
          </a:p>
          <a:p>
            <a:pPr indent="0">
              <a:lnSpc>
                <a:spcPct val="70000"/>
              </a:lnSpc>
              <a:buNone/>
            </a:pPr>
            <a:r>
              <a:rPr lang="ko-KR" altLang="en-US" sz="1400" dirty="0">
                <a:ea typeface="맑은 고딕"/>
                <a:cs typeface="Arial"/>
              </a:rPr>
              <a:t>0002 PUSH1 3</a:t>
            </a:r>
          </a:p>
          <a:p>
            <a:pPr indent="0">
              <a:lnSpc>
                <a:spcPct val="70000"/>
              </a:lnSpc>
              <a:buNone/>
            </a:pPr>
            <a:r>
              <a:rPr lang="ko-KR" altLang="en-US" sz="1400" dirty="0">
                <a:ea typeface="맑은 고딕"/>
                <a:cs typeface="Arial"/>
              </a:rPr>
              <a:t>0004 ADD</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0005 PUSH1 </a:t>
            </a:r>
            <a:r>
              <a:rPr lang="en-US" altLang="ko-KR" sz="1400" dirty="0">
                <a:ea typeface="맑은 고딕"/>
                <a:cs typeface="Arial"/>
              </a:rPr>
              <a:t>1</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0007 SSTORE</a:t>
            </a:r>
            <a:endParaRPr lang="ko-KR" altLang="en-US" sz="1400" dirty="0">
              <a:cs typeface="Arial" panose="020B0604020202020204" pitchFamily="34" charset="0"/>
            </a:endParaRPr>
          </a:p>
          <a:p>
            <a:pPr indent="0">
              <a:lnSpc>
                <a:spcPct val="70000"/>
              </a:lnSpc>
              <a:buNone/>
            </a:pPr>
            <a:r>
              <a:rPr lang="ko-KR" altLang="en-US" sz="1400" dirty="0">
                <a:ea typeface="맑은 고딕"/>
                <a:cs typeface="Arial"/>
              </a:rPr>
              <a:t>0008 RETURN</a:t>
            </a:r>
            <a:endParaRPr lang="ko-KR" altLang="en-US" sz="1400" dirty="0">
              <a:cs typeface="Arial" panose="020B0604020202020204" pitchFamily="34" charset="0"/>
            </a:endParaRPr>
          </a:p>
        </p:txBody>
      </p:sp>
      <p:sp>
        <p:nvSpPr>
          <p:cNvPr id="8" name="TextBox 9">
            <a:extLst>
              <a:ext uri="{FF2B5EF4-FFF2-40B4-BE49-F238E27FC236}">
                <a16:creationId xmlns:a16="http://schemas.microsoft.com/office/drawing/2014/main" id="{49B836A0-00D7-E25B-81A1-3BE5A0F53CB3}"/>
              </a:ext>
            </a:extLst>
          </p:cNvPr>
          <p:cNvSpPr txBox="1"/>
          <p:nvPr/>
        </p:nvSpPr>
        <p:spPr>
          <a:xfrm>
            <a:off x="4148943" y="5464257"/>
            <a:ext cx="568791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1400" dirty="0">
                <a:solidFill>
                  <a:schemeClr val="bg1">
                    <a:lumMod val="85000"/>
                  </a:schemeClr>
                </a:solidFill>
                <a:latin typeface="Arial" panose="020B0604020202020204" pitchFamily="34" charset="0"/>
                <a:ea typeface="맑은 고딕"/>
              </a:rPr>
              <a:t>* 메시지 콜 트랜잭션 기본 비용 </a:t>
            </a:r>
            <a:r>
              <a:rPr lang="en-US" altLang="ko-KR" sz="1400" dirty="0">
                <a:solidFill>
                  <a:schemeClr val="bg1">
                    <a:lumMod val="85000"/>
                  </a:schemeClr>
                </a:solidFill>
                <a:latin typeface="Arial" panose="020B0604020202020204" pitchFamily="34" charset="0"/>
                <a:ea typeface="맑은 고딕"/>
              </a:rPr>
              <a:t>:</a:t>
            </a:r>
            <a:r>
              <a:rPr lang="ko-KR" altLang="en-US" sz="1400" dirty="0">
                <a:solidFill>
                  <a:schemeClr val="bg1">
                    <a:lumMod val="85000"/>
                  </a:schemeClr>
                </a:solidFill>
                <a:latin typeface="Arial" panose="020B0604020202020204" pitchFamily="34" charset="0"/>
                <a:ea typeface="맑은 고딕"/>
              </a:rPr>
              <a:t> 21000 ➡</a:t>
            </a:r>
            <a:r>
              <a:rPr lang="en-US" altLang="ko-KR" sz="1400" dirty="0">
                <a:solidFill>
                  <a:schemeClr val="bg1">
                    <a:lumMod val="85000"/>
                  </a:schemeClr>
                </a:solidFill>
                <a:latin typeface="Arial" panose="020B0604020202020204" pitchFamily="34" charset="0"/>
                <a:ea typeface="맑은 고딕"/>
              </a:rPr>
              <a:t> 51000 – 21000 = 30000</a:t>
            </a:r>
            <a:endParaRPr lang="ko-KR" altLang="en-US" sz="1400" dirty="0">
              <a:solidFill>
                <a:schemeClr val="bg1">
                  <a:lumMod val="85000"/>
                </a:schemeClr>
              </a:solidFill>
              <a:latin typeface="Arial" panose="020B0604020202020204" pitchFamily="34" charset="0"/>
            </a:endParaRPr>
          </a:p>
        </p:txBody>
      </p:sp>
      <p:sp>
        <p:nvSpPr>
          <p:cNvPr id="9" name="TextBox 10">
            <a:extLst>
              <a:ext uri="{FF2B5EF4-FFF2-40B4-BE49-F238E27FC236}">
                <a16:creationId xmlns:a16="http://schemas.microsoft.com/office/drawing/2014/main" id="{123E5E63-A56C-A9A0-AF62-C4170B1E0DBC}"/>
              </a:ext>
            </a:extLst>
          </p:cNvPr>
          <p:cNvSpPr txBox="1"/>
          <p:nvPr/>
        </p:nvSpPr>
        <p:spPr>
          <a:xfrm>
            <a:off x="4148944" y="5783142"/>
            <a:ext cx="7779532" cy="95410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ltLang="ko-KR" sz="1400" dirty="0" err="1">
                <a:solidFill>
                  <a:schemeClr val="bg1">
                    <a:lumMod val="85000"/>
                  </a:schemeClr>
                </a:solidFill>
                <a:latin typeface="Arial" panose="020B0604020202020204" pitchFamily="34" charset="0"/>
                <a:ea typeface="맑은 고딕"/>
              </a:rPr>
              <a:t>GasUsed</a:t>
            </a:r>
            <a:r>
              <a:rPr lang="en-US" altLang="ko-KR"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21000 + </a:t>
            </a:r>
            <a:r>
              <a:rPr lang="en-US" altLang="ko-KR" sz="1400" dirty="0">
                <a:solidFill>
                  <a:srgbClr val="FF0000"/>
                </a:solidFill>
                <a:latin typeface="Arial" panose="020B0604020202020204" pitchFamily="34" charset="0"/>
                <a:ea typeface="+mn-lt"/>
                <a:cs typeface="+mn-lt"/>
              </a:rPr>
              <a:t>16*9bytes(</a:t>
            </a:r>
            <a:r>
              <a:rPr lang="ko-KR" altLang="en-US" sz="1400" dirty="0">
                <a:solidFill>
                  <a:srgbClr val="FF0000"/>
                </a:solidFill>
                <a:latin typeface="Arial" panose="020B0604020202020204" pitchFamily="34" charset="0"/>
                <a:ea typeface="+mn-lt"/>
                <a:cs typeface="+mn-lt"/>
              </a:rPr>
              <a:t>계산 추가 필요</a:t>
            </a:r>
            <a:r>
              <a:rPr lang="en-US" altLang="ko-KR" sz="1400" dirty="0">
                <a:solidFill>
                  <a:srgbClr val="FF0000"/>
                </a:solidFill>
                <a:latin typeface="Arial" panose="020B0604020202020204" pitchFamily="34" charset="0"/>
                <a:ea typeface="+mn-lt"/>
                <a:cs typeface="+mn-lt"/>
              </a:rPr>
              <a:t>)</a:t>
            </a:r>
            <a:r>
              <a:rPr lang="en-US" altLang="ko-KR" sz="1400" dirty="0">
                <a:solidFill>
                  <a:schemeClr val="bg1">
                    <a:lumMod val="85000"/>
                  </a:schemeClr>
                </a:solidFill>
                <a:latin typeface="Arial" panose="020B0604020202020204" pitchFamily="34" charset="0"/>
                <a:ea typeface="+mn-lt"/>
                <a:cs typeface="+mn-lt"/>
              </a:rPr>
              <a:t> + </a:t>
            </a:r>
            <a:r>
              <a:rPr lang="ko-KR" altLang="ko-KR" sz="1400" dirty="0">
                <a:solidFill>
                  <a:schemeClr val="bg1">
                    <a:lumMod val="85000"/>
                  </a:schemeClr>
                </a:solidFill>
                <a:latin typeface="Arial" panose="020B0604020202020204" pitchFamily="34" charset="0"/>
                <a:ea typeface="+mn-lt"/>
                <a:cs typeface="+mn-lt"/>
              </a:rPr>
              <a:t>22112 </a:t>
            </a:r>
            <a:r>
              <a:rPr lang="en-US" altLang="ko-KR" sz="1400" dirty="0">
                <a:solidFill>
                  <a:schemeClr val="bg1">
                    <a:lumMod val="85000"/>
                  </a:schemeClr>
                </a:solidFill>
                <a:latin typeface="Arial" panose="020B0604020202020204" pitchFamily="34" charset="0"/>
                <a:ea typeface="+mn-lt"/>
                <a:cs typeface="+mn-lt"/>
              </a:rPr>
              <a:t> = </a:t>
            </a:r>
            <a:r>
              <a:rPr lang="ko-KR" altLang="en-US" sz="1400" dirty="0">
                <a:solidFill>
                  <a:schemeClr val="bg1">
                    <a:lumMod val="85000"/>
                  </a:schemeClr>
                </a:solidFill>
                <a:latin typeface="Arial" panose="020B0604020202020204" pitchFamily="34" charset="0"/>
                <a:ea typeface="+mn-lt"/>
                <a:cs typeface="+mn-lt"/>
              </a:rPr>
              <a:t>43</a:t>
            </a:r>
            <a:r>
              <a:rPr lang="en-US" altLang="ko-KR" sz="1400" dirty="0">
                <a:solidFill>
                  <a:schemeClr val="bg1">
                    <a:lumMod val="85000"/>
                  </a:schemeClr>
                </a:solidFill>
                <a:latin typeface="Arial" panose="020B0604020202020204" pitchFamily="34" charset="0"/>
                <a:ea typeface="+mn-lt"/>
                <a:cs typeface="+mn-lt"/>
              </a:rPr>
              <a:t>112 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Refund Gas = 51000 - 43112 = </a:t>
            </a:r>
            <a:r>
              <a:rPr lang="ko-KR" sz="1400" dirty="0">
                <a:solidFill>
                  <a:schemeClr val="bg1">
                    <a:lumMod val="85000"/>
                  </a:schemeClr>
                </a:solidFill>
                <a:latin typeface="Arial" panose="020B0604020202020204" pitchFamily="34" charset="0"/>
                <a:ea typeface="+mn-lt"/>
                <a:cs typeface="+mn-lt"/>
              </a:rPr>
              <a:t>17876</a:t>
            </a:r>
            <a:r>
              <a:rPr lang="ko-KR" altLang="en-US" sz="1400" dirty="0">
                <a:solidFill>
                  <a:schemeClr val="bg1">
                    <a:lumMod val="85000"/>
                  </a:schemeClr>
                </a:solidFill>
                <a:latin typeface="Arial" panose="020B0604020202020204" pitchFamily="34" charset="0"/>
                <a:ea typeface="맑은 고딕"/>
              </a:rPr>
              <a:t> </a:t>
            </a:r>
            <a:r>
              <a:rPr lang="ko-KR" altLang="en-US" sz="1400" dirty="0" err="1">
                <a:solidFill>
                  <a:schemeClr val="bg1">
                    <a:lumMod val="85000"/>
                  </a:schemeClr>
                </a:solidFill>
                <a:latin typeface="Arial" panose="020B0604020202020204" pitchFamily="34" charset="0"/>
                <a:ea typeface="맑은 고딕"/>
              </a:rPr>
              <a:t>gas</a:t>
            </a:r>
            <a:endParaRPr lang="en-US" altLang="ko-KR" sz="1400" dirty="0">
              <a:solidFill>
                <a:schemeClr val="bg1">
                  <a:lumMod val="85000"/>
                </a:schemeClr>
              </a:solidFill>
              <a:latin typeface="Arial" panose="020B0604020202020204" pitchFamily="34" charset="0"/>
              <a:ea typeface="맑은 고딕"/>
            </a:endParaRPr>
          </a:p>
          <a:p>
            <a:pPr marL="285750" indent="-285750">
              <a:buFont typeface="Arial" panose="020B0604020202020204" pitchFamily="34" charset="0"/>
              <a:buChar char="•"/>
            </a:pPr>
            <a:r>
              <a:rPr lang="en-US" altLang="ko-KR" sz="1400" dirty="0">
                <a:solidFill>
                  <a:schemeClr val="bg1">
                    <a:lumMod val="85000"/>
                  </a:schemeClr>
                </a:solidFill>
                <a:latin typeface="Arial" panose="020B0604020202020204" pitchFamily="34" charset="0"/>
                <a:ea typeface="맑은 고딕"/>
              </a:rPr>
              <a:t>Fee = </a:t>
            </a:r>
            <a:r>
              <a:rPr lang="ko-KR" altLang="ko-KR" sz="1400" dirty="0">
                <a:solidFill>
                  <a:schemeClr val="bg1">
                    <a:lumMod val="85000"/>
                  </a:schemeClr>
                </a:solidFill>
                <a:latin typeface="Arial" panose="020B0604020202020204" pitchFamily="34" charset="0"/>
                <a:ea typeface="Malgun Gothic"/>
              </a:rPr>
              <a:t>43</a:t>
            </a:r>
            <a:r>
              <a:rPr lang="en-US" altLang="ko-KR" sz="1400" dirty="0">
                <a:solidFill>
                  <a:schemeClr val="bg1">
                    <a:lumMod val="85000"/>
                  </a:schemeClr>
                </a:solidFill>
                <a:latin typeface="Arial" panose="020B0604020202020204" pitchFamily="34" charset="0"/>
                <a:ea typeface="+mn-lt"/>
              </a:rPr>
              <a:t>112 gas</a:t>
            </a:r>
            <a:r>
              <a:rPr lang="ko-KR" altLang="en-US" sz="1400" dirty="0">
                <a:solidFill>
                  <a:schemeClr val="bg1">
                    <a:lumMod val="85000"/>
                  </a:schemeClr>
                </a:solidFill>
                <a:latin typeface="Arial" panose="020B0604020202020204" pitchFamily="34" charset="0"/>
                <a:ea typeface="맑은 고딕"/>
              </a:rPr>
              <a:t> * 30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en-US" altLang="ko-KR" sz="1400" dirty="0">
                <a:solidFill>
                  <a:schemeClr val="bg1">
                    <a:lumMod val="85000"/>
                  </a:schemeClr>
                </a:solidFill>
                <a:latin typeface="Arial" panose="020B0604020202020204" pitchFamily="34" charset="0"/>
                <a:ea typeface="+mn-lt"/>
                <a:cs typeface="+mn-lt"/>
              </a:rPr>
              <a:t>1293360</a:t>
            </a:r>
            <a:r>
              <a:rPr lang="ko-KR" altLang="en-US" sz="1400" dirty="0">
                <a:solidFill>
                  <a:schemeClr val="bg1">
                    <a:lumMod val="85000"/>
                  </a:schemeClr>
                </a:solidFill>
                <a:latin typeface="Arial" panose="020B0604020202020204" pitchFamily="34" charset="0"/>
                <a:ea typeface="+mn-lt"/>
                <a:cs typeface="+mn-lt"/>
              </a:rPr>
              <a:t> </a:t>
            </a:r>
            <a:r>
              <a:rPr lang="ko-KR" altLang="en-US" sz="1400" dirty="0" err="1">
                <a:solidFill>
                  <a:schemeClr val="bg1">
                    <a:lumMod val="85000"/>
                  </a:schemeClr>
                </a:solidFill>
                <a:latin typeface="Arial" panose="020B0604020202020204" pitchFamily="34" charset="0"/>
                <a:ea typeface="+mn-lt"/>
                <a:cs typeface="+mn-lt"/>
              </a:rPr>
              <a:t>g</a:t>
            </a:r>
            <a:r>
              <a:rPr lang="en-US" altLang="ko-KR" sz="1400" dirty="0" err="1">
                <a:solidFill>
                  <a:schemeClr val="bg1">
                    <a:lumMod val="85000"/>
                  </a:schemeClr>
                </a:solidFill>
                <a:latin typeface="Arial" panose="020B0604020202020204" pitchFamily="34" charset="0"/>
                <a:ea typeface="+mn-lt"/>
                <a:cs typeface="+mn-lt"/>
              </a:rPr>
              <a:t>wei</a:t>
            </a:r>
            <a:endParaRPr lang="en-US" altLang="ko-KR" sz="1400" dirty="0">
              <a:solidFill>
                <a:schemeClr val="bg1">
                  <a:lumMod val="85000"/>
                </a:schemeClr>
              </a:solidFill>
              <a:latin typeface="Arial" panose="020B0604020202020204" pitchFamily="34" charset="0"/>
              <a:ea typeface="+mn-lt"/>
              <a:cs typeface="+mn-lt"/>
            </a:endParaRPr>
          </a:p>
          <a:p>
            <a:pPr marL="285750" indent="-285750">
              <a:buFont typeface="Arial" panose="020B0604020202020204" pitchFamily="34" charset="0"/>
              <a:buChar char="•"/>
            </a:pPr>
            <a:r>
              <a:rPr lang="ko-KR" altLang="en-US" sz="1400" dirty="0">
                <a:solidFill>
                  <a:schemeClr val="bg1">
                    <a:lumMod val="85000"/>
                  </a:schemeClr>
                </a:solidFill>
                <a:latin typeface="Arial" panose="020B0604020202020204" pitchFamily="34" charset="0"/>
                <a:ea typeface="맑은 고딕"/>
              </a:rPr>
              <a:t>1 ETH = 10**9 </a:t>
            </a:r>
            <a:r>
              <a:rPr lang="ko-KR" altLang="en-US" sz="1400" dirty="0" err="1">
                <a:solidFill>
                  <a:schemeClr val="bg1">
                    <a:lumMod val="85000"/>
                  </a:schemeClr>
                </a:solidFill>
                <a:latin typeface="Arial" panose="020B0604020202020204" pitchFamily="34" charset="0"/>
                <a:ea typeface="맑은 고딕"/>
              </a:rPr>
              <a:t>gwei</a:t>
            </a:r>
            <a:r>
              <a:rPr lang="ko-KR" altLang="en-US" sz="1400" dirty="0">
                <a:solidFill>
                  <a:schemeClr val="bg1">
                    <a:lumMod val="85000"/>
                  </a:schemeClr>
                </a:solidFill>
                <a:latin typeface="Arial" panose="020B0604020202020204" pitchFamily="34" charset="0"/>
                <a:ea typeface="맑은 고딕"/>
              </a:rPr>
              <a:t> = </a:t>
            </a:r>
            <a:r>
              <a:rPr lang="ko-KR" altLang="ko-KR" sz="1400" dirty="0">
                <a:solidFill>
                  <a:schemeClr val="bg1">
                    <a:lumMod val="85000"/>
                  </a:schemeClr>
                </a:solidFill>
                <a:latin typeface="Arial" panose="020B0604020202020204" pitchFamily="34" charset="0"/>
                <a:ea typeface="+mn-lt"/>
                <a:cs typeface="+mn-lt"/>
              </a:rPr>
              <a:t>3,563,000 원 </a:t>
            </a:r>
            <a:r>
              <a:rPr lang="en-US" altLang="ko-KR" sz="1400" dirty="0">
                <a:solidFill>
                  <a:schemeClr val="bg1">
                    <a:lumMod val="85000"/>
                  </a:schemeClr>
                </a:solidFill>
                <a:latin typeface="Arial" panose="020B0604020202020204" pitchFamily="34" charset="0"/>
                <a:ea typeface="+mn-lt"/>
                <a:cs typeface="+mn-lt"/>
              </a:rPr>
              <a:t>=&gt;</a:t>
            </a:r>
            <a:r>
              <a:rPr lang="ko-KR" altLang="en-US" sz="1400" dirty="0">
                <a:solidFill>
                  <a:schemeClr val="bg1">
                    <a:lumMod val="85000"/>
                  </a:schemeClr>
                </a:solidFill>
                <a:latin typeface="Arial" panose="020B0604020202020204" pitchFamily="34" charset="0"/>
                <a:ea typeface="+mn-lt"/>
                <a:cs typeface="+mn-lt"/>
              </a:rPr>
              <a:t> </a:t>
            </a:r>
            <a:r>
              <a:rPr lang="en-US" altLang="ko-KR" sz="1400" dirty="0">
                <a:solidFill>
                  <a:schemeClr val="bg1">
                    <a:lumMod val="85000"/>
                  </a:schemeClr>
                </a:solidFill>
                <a:latin typeface="Arial" panose="020B0604020202020204" pitchFamily="34" charset="0"/>
                <a:ea typeface="+mn-lt"/>
                <a:cs typeface="+mn-lt"/>
              </a:rPr>
              <a:t>4608.24168원</a:t>
            </a:r>
            <a:r>
              <a:rPr lang="ko-KR" altLang="en-US" sz="1400" dirty="0">
                <a:solidFill>
                  <a:schemeClr val="bg1">
                    <a:lumMod val="85000"/>
                  </a:schemeClr>
                </a:solidFill>
                <a:latin typeface="Arial" panose="020B0604020202020204" pitchFamily="34" charset="0"/>
                <a:ea typeface="+mn-lt"/>
                <a:cs typeface="+mn-lt"/>
              </a:rPr>
              <a:t> (21000 =&gt; </a:t>
            </a:r>
            <a:r>
              <a:rPr lang="ko-KR" altLang="ko-KR" sz="1400" dirty="0">
                <a:solidFill>
                  <a:schemeClr val="bg1">
                    <a:lumMod val="85000"/>
                  </a:schemeClr>
                </a:solidFill>
                <a:latin typeface="Arial" panose="020B0604020202020204" pitchFamily="34" charset="0"/>
                <a:ea typeface="+mn-lt"/>
                <a:cs typeface="+mn-lt"/>
              </a:rPr>
              <a:t>2245.32 원</a:t>
            </a:r>
            <a:r>
              <a:rPr lang="en-US" altLang="ko-KR" sz="1400" dirty="0">
                <a:solidFill>
                  <a:schemeClr val="bg1">
                    <a:lumMod val="85000"/>
                  </a:schemeClr>
                </a:solidFill>
                <a:latin typeface="Arial" panose="020B0604020202020204" pitchFamily="34" charset="0"/>
                <a:ea typeface="+mn-lt"/>
                <a:cs typeface="+mn-lt"/>
              </a:rPr>
              <a:t>)</a:t>
            </a:r>
            <a:endParaRPr lang="ko-KR" altLang="en-US" sz="1400" dirty="0">
              <a:solidFill>
                <a:schemeClr val="bg1">
                  <a:lumMod val="85000"/>
                </a:schemeClr>
              </a:solidFill>
              <a:latin typeface="Arial" panose="020B0604020202020204" pitchFamily="34" charset="0"/>
              <a:ea typeface="맑은 고딕"/>
            </a:endParaRPr>
          </a:p>
        </p:txBody>
      </p:sp>
      <p:sp>
        <p:nvSpPr>
          <p:cNvPr id="11" name="TextBox 10">
            <a:extLst>
              <a:ext uri="{FF2B5EF4-FFF2-40B4-BE49-F238E27FC236}">
                <a16:creationId xmlns:a16="http://schemas.microsoft.com/office/drawing/2014/main" id="{8AAF5D42-0F1B-4551-AB6C-AF146F0B5C2A}"/>
              </a:ext>
            </a:extLst>
          </p:cNvPr>
          <p:cNvSpPr txBox="1"/>
          <p:nvPr/>
        </p:nvSpPr>
        <p:spPr>
          <a:xfrm>
            <a:off x="486924" y="2609162"/>
            <a:ext cx="1159933"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EVM code</a:t>
            </a:r>
            <a:endParaRPr lang="ko-KR" altLang="en-US" dirty="0">
              <a:solidFill>
                <a:schemeClr val="bg1">
                  <a:lumMod val="85000"/>
                </a:schemeClr>
              </a:solidFill>
              <a:latin typeface="Arial" panose="020B0604020202020204" pitchFamily="34" charset="0"/>
            </a:endParaRPr>
          </a:p>
        </p:txBody>
      </p:sp>
      <p:sp>
        <p:nvSpPr>
          <p:cNvPr id="12" name="내용 개체 틀 1">
            <a:extLst>
              <a:ext uri="{FF2B5EF4-FFF2-40B4-BE49-F238E27FC236}">
                <a16:creationId xmlns:a16="http://schemas.microsoft.com/office/drawing/2014/main" id="{1DCEC7A3-5D05-496B-B321-9AB945EBD35C}"/>
              </a:ext>
            </a:extLst>
          </p:cNvPr>
          <p:cNvSpPr>
            <a:spLocks noGrp="1"/>
          </p:cNvSpPr>
          <p:nvPr/>
        </p:nvSpPr>
        <p:spPr>
          <a:xfrm>
            <a:off x="481715" y="1709352"/>
            <a:ext cx="2597322" cy="742070"/>
          </a:xfrm>
          <a:prstGeom prst="rect">
            <a:avLst/>
          </a:prstGeom>
          <a:ln>
            <a:solidFill>
              <a:schemeClr val="bg1">
                <a:lumMod val="85000"/>
              </a:schemeClr>
            </a:solidFill>
          </a:ln>
        </p:spPr>
        <p:txBody>
          <a:bodyPr vert="horz" lIns="91440" tIns="86400" rIns="91440" bIns="45720" rtlCol="0" anchor="t">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400" dirty="0" err="1">
                <a:ea typeface="맑은 고딕"/>
                <a:cs typeface="Arial"/>
              </a:rPr>
              <a:t>GasPrice</a:t>
            </a:r>
            <a:r>
              <a:rPr lang="en-US" altLang="ko-KR" sz="1400" dirty="0">
                <a:ea typeface="맑은 고딕"/>
                <a:cs typeface="Arial"/>
              </a:rPr>
              <a:t> : 30 * 10</a:t>
            </a:r>
            <a:r>
              <a:rPr lang="en-US" altLang="ko-KR" sz="1400" baseline="30000" dirty="0">
                <a:ea typeface="맑은 고딕"/>
                <a:cs typeface="Arial"/>
              </a:rPr>
              <a:t>9 </a:t>
            </a:r>
            <a:r>
              <a:rPr lang="en-US" altLang="ko-KR" sz="1400" dirty="0" err="1">
                <a:ea typeface="맑은 고딕"/>
                <a:cs typeface="Arial"/>
              </a:rPr>
              <a:t>wei</a:t>
            </a:r>
            <a:r>
              <a:rPr lang="en-US" altLang="ko-KR" sz="1400" dirty="0">
                <a:ea typeface="맑은 고딕"/>
                <a:cs typeface="Arial"/>
              </a:rPr>
              <a:t> (30 </a:t>
            </a:r>
            <a:r>
              <a:rPr lang="en-US" altLang="ko-KR" sz="1400" dirty="0" err="1">
                <a:ea typeface="맑은 고딕"/>
                <a:cs typeface="Arial"/>
              </a:rPr>
              <a:t>gwei</a:t>
            </a:r>
            <a:r>
              <a:rPr lang="en-US" altLang="ko-KR" sz="1400" dirty="0">
                <a:ea typeface="맑은 고딕"/>
                <a:cs typeface="Arial"/>
              </a:rPr>
              <a:t>)</a:t>
            </a:r>
          </a:p>
          <a:p>
            <a:pPr indent="0">
              <a:buNone/>
            </a:pPr>
            <a:r>
              <a:rPr lang="en-US" altLang="ko-KR" sz="1400" dirty="0" err="1">
                <a:ea typeface="맑은 고딕"/>
                <a:cs typeface="Arial"/>
              </a:rPr>
              <a:t>GasLimit</a:t>
            </a:r>
            <a:r>
              <a:rPr lang="en-US" altLang="ko-KR" sz="1400" dirty="0">
                <a:ea typeface="맑은 고딕"/>
                <a:cs typeface="Arial"/>
              </a:rPr>
              <a:t>: 51000</a:t>
            </a:r>
            <a:endParaRPr lang="ko-KR" altLang="en-US" sz="1400" dirty="0">
              <a:cs typeface="Arial" panose="020B0604020202020204" pitchFamily="34" charset="0"/>
            </a:endParaRPr>
          </a:p>
        </p:txBody>
      </p:sp>
      <p:sp>
        <p:nvSpPr>
          <p:cNvPr id="13" name="TextBox 12">
            <a:extLst>
              <a:ext uri="{FF2B5EF4-FFF2-40B4-BE49-F238E27FC236}">
                <a16:creationId xmlns:a16="http://schemas.microsoft.com/office/drawing/2014/main" id="{B4A287AF-1F2E-4FCF-9EE3-3C6588B83671}"/>
              </a:ext>
            </a:extLst>
          </p:cNvPr>
          <p:cNvSpPr txBox="1"/>
          <p:nvPr/>
        </p:nvSpPr>
        <p:spPr>
          <a:xfrm>
            <a:off x="488550" y="1344692"/>
            <a:ext cx="1289199"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Transaction</a:t>
            </a:r>
            <a:endParaRPr lang="ko-KR" altLang="en-US" dirty="0">
              <a:solidFill>
                <a:schemeClr val="bg1">
                  <a:lumMod val="85000"/>
                </a:schemeClr>
              </a:solidFill>
              <a:latin typeface="Arial" panose="020B0604020202020204" pitchFamily="34" charset="0"/>
            </a:endParaRPr>
          </a:p>
        </p:txBody>
      </p:sp>
      <p:graphicFrame>
        <p:nvGraphicFramePr>
          <p:cNvPr id="14" name="표 13">
            <a:extLst>
              <a:ext uri="{FF2B5EF4-FFF2-40B4-BE49-F238E27FC236}">
                <a16:creationId xmlns:a16="http://schemas.microsoft.com/office/drawing/2014/main" id="{1D76B021-F15A-4FDB-B4EC-A3110E5407E6}"/>
              </a:ext>
            </a:extLst>
          </p:cNvPr>
          <p:cNvGraphicFramePr>
            <a:graphicFrameLocks noGrp="1"/>
          </p:cNvGraphicFramePr>
          <p:nvPr/>
        </p:nvGraphicFramePr>
        <p:xfrm>
          <a:off x="486924" y="5145360"/>
          <a:ext cx="2592114" cy="1524000"/>
        </p:xfrm>
        <a:graphic>
          <a:graphicData uri="http://schemas.openxmlformats.org/drawingml/2006/table">
            <a:tbl>
              <a:tblPr firstRow="1" bandRow="1">
                <a:tableStyleId>{5C22544A-7EE6-4342-B048-85BDC9FD1C3A}</a:tableStyleId>
              </a:tblPr>
              <a:tblGrid>
                <a:gridCol w="863923">
                  <a:extLst>
                    <a:ext uri="{9D8B030D-6E8A-4147-A177-3AD203B41FA5}">
                      <a16:colId xmlns:a16="http://schemas.microsoft.com/office/drawing/2014/main" val="1032602362"/>
                    </a:ext>
                  </a:extLst>
                </a:gridCol>
                <a:gridCol w="864095">
                  <a:extLst>
                    <a:ext uri="{9D8B030D-6E8A-4147-A177-3AD203B41FA5}">
                      <a16:colId xmlns:a16="http://schemas.microsoft.com/office/drawing/2014/main" val="4216281250"/>
                    </a:ext>
                  </a:extLst>
                </a:gridCol>
                <a:gridCol w="864096">
                  <a:extLst>
                    <a:ext uri="{9D8B030D-6E8A-4147-A177-3AD203B41FA5}">
                      <a16:colId xmlns:a16="http://schemas.microsoft.com/office/drawing/2014/main" val="3672342012"/>
                    </a:ext>
                  </a:extLst>
                </a:gridCol>
              </a:tblGrid>
              <a:tr h="169552">
                <a:tc>
                  <a:txBody>
                    <a:bodyPr/>
                    <a:lstStyle/>
                    <a:p>
                      <a:pPr algn="ctr" latinLnBrk="1"/>
                      <a:r>
                        <a:rPr lang="ko-KR" altLang="en-US" sz="1400" dirty="0" err="1">
                          <a:solidFill>
                            <a:schemeClr val="tx1"/>
                          </a:solidFill>
                        </a:rPr>
                        <a:t>Opcode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Name</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400" dirty="0" err="1">
                          <a:solidFill>
                            <a:schemeClr val="tx1"/>
                          </a:solidFill>
                        </a:rPr>
                        <a:t>Gas</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65200215"/>
                  </a:ext>
                </a:extLst>
              </a:tr>
              <a:tr h="169552">
                <a:tc>
                  <a:txBody>
                    <a:bodyPr/>
                    <a:lstStyle/>
                    <a:p>
                      <a:pPr algn="ctr" latinLnBrk="1"/>
                      <a:r>
                        <a:rPr lang="ko-KR" altLang="en-US" sz="1400" dirty="0">
                          <a:solidFill>
                            <a:schemeClr val="bg1">
                              <a:lumMod val="85000"/>
                            </a:schemeClr>
                          </a:solidFill>
                        </a:rPr>
                        <a:t>0x01</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dirty="0">
                          <a:solidFill>
                            <a:schemeClr val="bg1">
                              <a:lumMod val="85000"/>
                            </a:schemeClr>
                          </a:solidFill>
                        </a:rPr>
                        <a:t>ADD</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470240210"/>
                  </a:ext>
                </a:extLst>
              </a:tr>
              <a:tr h="206289">
                <a:tc>
                  <a:txBody>
                    <a:bodyPr/>
                    <a:lstStyle/>
                    <a:p>
                      <a:pPr algn="ctr" latinLnBrk="1"/>
                      <a:r>
                        <a:rPr lang="ko-KR" altLang="en-US" sz="1400" dirty="0">
                          <a:solidFill>
                            <a:schemeClr val="bg1">
                              <a:lumMod val="85000"/>
                            </a:schemeClr>
                          </a:solidFill>
                        </a:rPr>
                        <a:t>0x5</a:t>
                      </a:r>
                      <a:r>
                        <a:rPr lang="en-US" altLang="ko-KR" sz="1400" dirty="0">
                          <a:solidFill>
                            <a:schemeClr val="bg1">
                              <a:lumMod val="85000"/>
                            </a:schemeClr>
                          </a:solidFill>
                        </a:rPr>
                        <a:t>5</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S</a:t>
                      </a:r>
                      <a:r>
                        <a:rPr lang="ko-KR" sz="1400" b="0" i="0" u="none" strike="noStrike" noProof="0" dirty="0">
                          <a:solidFill>
                            <a:schemeClr val="bg1">
                              <a:lumMod val="85000"/>
                            </a:schemeClr>
                          </a:solidFill>
                          <a:latin typeface="맑은 고딕"/>
                          <a:ea typeface="맑은 고딕"/>
                        </a:rPr>
                        <a:t>STORE</a:t>
                      </a:r>
                      <a:endParaRPr lang="en-US" alt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400" dirty="0">
                          <a:solidFill>
                            <a:schemeClr val="bg1">
                              <a:lumMod val="85000"/>
                            </a:schemeClr>
                          </a:solidFill>
                        </a:rPr>
                        <a:t>20000</a:t>
                      </a:r>
                      <a:endParaRPr lang="ko-KR" altLang="en-US"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110471816"/>
                  </a:ext>
                </a:extLst>
              </a:tr>
              <a:tr h="206289">
                <a:tc>
                  <a:txBody>
                    <a:bodyPr/>
                    <a:lstStyle/>
                    <a:p>
                      <a:pPr lvl="0" algn="ctr">
                        <a:buNone/>
                      </a:pPr>
                      <a:r>
                        <a:rPr lang="ko-KR" sz="1400" b="0" i="0" u="none" strike="noStrike" noProof="0" dirty="0">
                          <a:solidFill>
                            <a:schemeClr val="bg1">
                              <a:lumMod val="85000"/>
                            </a:schemeClr>
                          </a:solidFill>
                          <a:latin typeface="맑은 고딕"/>
                          <a:ea typeface="맑은 고딕"/>
                        </a:rPr>
                        <a:t>0x60</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PUSH1</a:t>
                      </a:r>
                      <a:endParaRPr lang="ko-KR" sz="140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1400" dirty="0">
                          <a:solidFill>
                            <a:schemeClr val="bg1">
                              <a:lumMod val="85000"/>
                            </a:schemeClr>
                          </a:solidFill>
                        </a:rPr>
                        <a:t>3</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12555435"/>
                  </a:ext>
                </a:extLst>
              </a:tr>
              <a:tr h="206288">
                <a:tc>
                  <a:txBody>
                    <a:bodyPr/>
                    <a:lstStyle/>
                    <a:p>
                      <a:pPr lvl="0" algn="ctr">
                        <a:buNone/>
                      </a:pPr>
                      <a:r>
                        <a:rPr lang="en-US" altLang="ko-KR" sz="1400" b="0" i="0" u="none" strike="noStrike" noProof="0" dirty="0">
                          <a:solidFill>
                            <a:schemeClr val="bg1">
                              <a:lumMod val="85000"/>
                            </a:schemeClr>
                          </a:solidFill>
                          <a:latin typeface="맑은 고딕"/>
                          <a:ea typeface="맑은 고딕"/>
                        </a:rPr>
                        <a:t>0xf3</a:t>
                      </a:r>
                      <a:endParaRPr lang="ko-KR" sz="1400" b="0" i="0" u="none" strike="noStrike" noProof="0" dirty="0">
                        <a:solidFill>
                          <a:schemeClr val="bg1">
                            <a:lumMod val="85000"/>
                          </a:schemeClr>
                        </a:solidFill>
                        <a:latin typeface="맑은 고딕"/>
                        <a:ea typeface="맑은 고딕"/>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en-US" altLang="ko-KR" sz="1400" b="0" i="0" u="none" strike="noStrike" noProof="0" dirty="0">
                          <a:solidFill>
                            <a:schemeClr val="bg1">
                              <a:lumMod val="85000"/>
                            </a:schemeClr>
                          </a:solidFill>
                          <a:latin typeface="맑은 고딕"/>
                          <a:ea typeface="맑은 고딕"/>
                        </a:rPr>
                        <a:t>RETURN</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lgn="ctr">
                        <a:buNone/>
                      </a:pPr>
                      <a:r>
                        <a:rPr lang="ko-KR" altLang="en-US" sz="1400" dirty="0">
                          <a:solidFill>
                            <a:schemeClr val="bg1">
                              <a:lumMod val="85000"/>
                            </a:schemeClr>
                          </a:solidFill>
                        </a:rPr>
                        <a:t>0</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6438301"/>
                  </a:ext>
                </a:extLst>
              </a:tr>
            </a:tbl>
          </a:graphicData>
        </a:graphic>
      </p:graphicFrame>
      <p:sp>
        <p:nvSpPr>
          <p:cNvPr id="15" name="TextBox 14">
            <a:extLst>
              <a:ext uri="{FF2B5EF4-FFF2-40B4-BE49-F238E27FC236}">
                <a16:creationId xmlns:a16="http://schemas.microsoft.com/office/drawing/2014/main" id="{8BEFB2E0-CE61-4F4D-A0C3-FF936DE279E1}"/>
              </a:ext>
            </a:extLst>
          </p:cNvPr>
          <p:cNvSpPr txBox="1"/>
          <p:nvPr/>
        </p:nvSpPr>
        <p:spPr>
          <a:xfrm>
            <a:off x="494195" y="4772866"/>
            <a:ext cx="1017266" cy="369332"/>
          </a:xfrm>
          <a:prstGeom prst="rect">
            <a:avLst/>
          </a:prstGeom>
          <a:noFill/>
        </p:spPr>
        <p:txBody>
          <a:bodyPr wrap="none" lIns="0" rtlCol="0">
            <a:spAutoFit/>
          </a:bodyPr>
          <a:lstStyle/>
          <a:p>
            <a:r>
              <a:rPr lang="en-US" altLang="ko-KR" dirty="0">
                <a:solidFill>
                  <a:schemeClr val="bg1">
                    <a:lumMod val="85000"/>
                  </a:schemeClr>
                </a:solidFill>
                <a:latin typeface="Arial" panose="020B0604020202020204" pitchFamily="34" charset="0"/>
              </a:rPr>
              <a:t>Opcodes</a:t>
            </a:r>
            <a:endParaRPr lang="ko-KR" altLang="en-US"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6CE4C1FA-DD29-42CB-8610-5A5DEA905B42}"/>
              </a:ext>
            </a:extLst>
          </p:cNvPr>
          <p:cNvSpPr txBox="1"/>
          <p:nvPr/>
        </p:nvSpPr>
        <p:spPr>
          <a:xfrm>
            <a:off x="270796" y="687994"/>
            <a:ext cx="3521541" cy="615553"/>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예제</a:t>
            </a:r>
            <a:r>
              <a:rPr lang="en-US" altLang="ko-KR" dirty="0">
                <a:solidFill>
                  <a:schemeClr val="bg1">
                    <a:lumMod val="85000"/>
                  </a:schemeClr>
                </a:solidFill>
                <a:latin typeface="Arial" panose="020B0604020202020204" pitchFamily="34" charset="0"/>
              </a:rPr>
              <a:t>) '2 + 3’ </a:t>
            </a:r>
            <a:r>
              <a:rPr lang="ko-KR" altLang="en-US" dirty="0">
                <a:solidFill>
                  <a:schemeClr val="bg1">
                    <a:lumMod val="85000"/>
                  </a:schemeClr>
                </a:solidFill>
                <a:latin typeface="Arial" panose="020B0604020202020204" pitchFamily="34" charset="0"/>
              </a:rPr>
              <a:t>결과를 </a:t>
            </a:r>
            <a:r>
              <a:rPr lang="en-US" altLang="ko-KR" dirty="0">
                <a:solidFill>
                  <a:schemeClr val="bg1">
                    <a:lumMod val="85000"/>
                  </a:schemeClr>
                </a:solidFill>
                <a:latin typeface="Arial" panose="020B0604020202020204" pitchFamily="34" charset="0"/>
              </a:rPr>
              <a:t>key 0</a:t>
            </a:r>
            <a:r>
              <a:rPr lang="ko-KR" altLang="en-US" dirty="0">
                <a:solidFill>
                  <a:schemeClr val="bg1">
                    <a:lumMod val="85000"/>
                  </a:schemeClr>
                </a:solidFill>
                <a:latin typeface="Arial" panose="020B0604020202020204" pitchFamily="34" charset="0"/>
              </a:rPr>
              <a:t>에 저장</a:t>
            </a:r>
            <a:br>
              <a:rPr lang="en-US" altLang="ko-KR"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Postfix =&gt; 2,3,+</a:t>
            </a:r>
            <a:endParaRPr lang="ko-KR" altLang="en-US" sz="1600" dirty="0">
              <a:solidFill>
                <a:schemeClr val="bg1">
                  <a:lumMod val="85000"/>
                </a:schemeClr>
              </a:solidFill>
              <a:latin typeface="Arial" panose="020B0604020202020204" pitchFamily="34" charset="0"/>
            </a:endParaRPr>
          </a:p>
        </p:txBody>
      </p:sp>
      <p:graphicFrame>
        <p:nvGraphicFramePr>
          <p:cNvPr id="20" name="표 19">
            <a:extLst>
              <a:ext uri="{FF2B5EF4-FFF2-40B4-BE49-F238E27FC236}">
                <a16:creationId xmlns:a16="http://schemas.microsoft.com/office/drawing/2014/main" id="{65D61765-8C90-4050-882A-2AFBEEBF1D16}"/>
              </a:ext>
            </a:extLst>
          </p:cNvPr>
          <p:cNvGraphicFramePr>
            <a:graphicFrameLocks noGrp="1"/>
          </p:cNvGraphicFramePr>
          <p:nvPr/>
        </p:nvGraphicFramePr>
        <p:xfrm>
          <a:off x="4148943" y="687994"/>
          <a:ext cx="7779532" cy="4772280"/>
        </p:xfrm>
        <a:graphic>
          <a:graphicData uri="http://schemas.openxmlformats.org/drawingml/2006/table">
            <a:tbl>
              <a:tblPr firstRow="1" bandRow="1">
                <a:tableStyleId>{5C22544A-7EE6-4342-B048-85BDC9FD1C3A}</a:tableStyleId>
              </a:tblPr>
              <a:tblGrid>
                <a:gridCol w="399684">
                  <a:extLst>
                    <a:ext uri="{9D8B030D-6E8A-4147-A177-3AD203B41FA5}">
                      <a16:colId xmlns:a16="http://schemas.microsoft.com/office/drawing/2014/main" val="2939893057"/>
                    </a:ext>
                  </a:extLst>
                </a:gridCol>
                <a:gridCol w="840144">
                  <a:extLst>
                    <a:ext uri="{9D8B030D-6E8A-4147-A177-3AD203B41FA5}">
                      <a16:colId xmlns:a16="http://schemas.microsoft.com/office/drawing/2014/main" val="1891030069"/>
                    </a:ext>
                  </a:extLst>
                </a:gridCol>
                <a:gridCol w="1427309">
                  <a:extLst>
                    <a:ext uri="{9D8B030D-6E8A-4147-A177-3AD203B41FA5}">
                      <a16:colId xmlns:a16="http://schemas.microsoft.com/office/drawing/2014/main" val="346440349"/>
                    </a:ext>
                  </a:extLst>
                </a:gridCol>
                <a:gridCol w="864096">
                  <a:extLst>
                    <a:ext uri="{9D8B030D-6E8A-4147-A177-3AD203B41FA5}">
                      <a16:colId xmlns:a16="http://schemas.microsoft.com/office/drawing/2014/main" val="3439106550"/>
                    </a:ext>
                  </a:extLst>
                </a:gridCol>
                <a:gridCol w="1152128">
                  <a:extLst>
                    <a:ext uri="{9D8B030D-6E8A-4147-A177-3AD203B41FA5}">
                      <a16:colId xmlns:a16="http://schemas.microsoft.com/office/drawing/2014/main" val="3518614096"/>
                    </a:ext>
                  </a:extLst>
                </a:gridCol>
                <a:gridCol w="3096171">
                  <a:extLst>
                    <a:ext uri="{9D8B030D-6E8A-4147-A177-3AD203B41FA5}">
                      <a16:colId xmlns:a16="http://schemas.microsoft.com/office/drawing/2014/main" val="3785132997"/>
                    </a:ext>
                  </a:extLst>
                </a:gridCol>
              </a:tblGrid>
              <a:tr h="181274">
                <a:tc>
                  <a:txBody>
                    <a:bodyPr/>
                    <a:lstStyle/>
                    <a:p>
                      <a:pPr algn="ctr" latinLnBrk="1"/>
                      <a:r>
                        <a:rPr lang="en-US" altLang="ko-KR" sz="1300" dirty="0">
                          <a:solidFill>
                            <a:schemeClr val="tx1"/>
                          </a:solidFill>
                          <a:latin typeface="Arial" panose="020B0604020202020204" pitchFamily="34" charset="0"/>
                        </a:rPr>
                        <a:t>PC</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Opcde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Stack</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GasUsed</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err="1">
                          <a:solidFill>
                            <a:schemeClr val="tx1"/>
                          </a:solidFill>
                          <a:latin typeface="Arial" panose="020B0604020202020204" pitchFamily="34" charset="0"/>
                        </a:rPr>
                        <a:t>GaAvailable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300" dirty="0">
                          <a:solidFill>
                            <a:schemeClr val="tx1"/>
                          </a:solidFill>
                          <a:latin typeface="Arial" panose="020B0604020202020204" pitchFamily="34" charset="0"/>
                        </a:rPr>
                        <a:t>Storage</a:t>
                      </a:r>
                      <a:endParaRPr lang="ko-KR" altLang="en-US" sz="1300" dirty="0">
                        <a:solidFill>
                          <a:schemeClr val="tx1"/>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405717339"/>
                  </a:ext>
                </a:extLst>
              </a:tr>
              <a:tr h="181274">
                <a:tc>
                  <a:txBody>
                    <a:bodyPr/>
                    <a:lstStyle/>
                    <a:p>
                      <a:pPr algn="ct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2</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                </a:t>
                      </a: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baseline="30000" dirty="0">
                          <a:solidFill>
                            <a:schemeClr val="bg1">
                              <a:lumMod val="85000"/>
                            </a:schemeClr>
                          </a:solidFill>
                          <a:latin typeface="Arial" panose="020B0604020202020204" pitchFamily="34" charset="0"/>
                        </a:rPr>
                        <a:t>*</a:t>
                      </a:r>
                      <a:r>
                        <a:rPr lang="en-US" altLang="ko-KR" sz="1300" dirty="0">
                          <a:solidFill>
                            <a:schemeClr val="bg1">
                              <a:lumMod val="85000"/>
                            </a:schemeClr>
                          </a:solidFill>
                          <a:latin typeface="Arial" panose="020B0604020202020204" pitchFamily="34" charset="0"/>
                        </a:rPr>
                        <a:t>30000</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38678040"/>
                  </a:ext>
                </a:extLst>
              </a:tr>
              <a:tr h="286249">
                <a:tc>
                  <a:txBody>
                    <a:bodyPr/>
                    <a:lstStyle/>
                    <a:p>
                      <a:pPr algn="ctr" latinLnBrk="1"/>
                      <a:r>
                        <a:rPr lang="en-US" altLang="ko-KR" sz="1300" dirty="0">
                          <a:solidFill>
                            <a:schemeClr val="bg1">
                              <a:lumMod val="85000"/>
                            </a:schemeClr>
                          </a:solidFill>
                          <a:latin typeface="Arial" panose="020B0604020202020204" pitchFamily="34" charset="0"/>
                        </a:rPr>
                        <a:t>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PUSH1 3</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3</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919365097"/>
                  </a:ext>
                </a:extLst>
              </a:tr>
              <a:tr h="286249">
                <a:tc>
                  <a:txBody>
                    <a:bodyPr/>
                    <a:lstStyle/>
                    <a:p>
                      <a:pPr algn="ctr" latinLnBrk="1"/>
                      <a:r>
                        <a:rPr lang="en-US" altLang="ko-KR" sz="1300" dirty="0">
                          <a:solidFill>
                            <a:schemeClr val="bg1">
                              <a:lumMod val="85000"/>
                            </a:schemeClr>
                          </a:solidFill>
                          <a:latin typeface="Arial" panose="020B0604020202020204" pitchFamily="34" charset="0"/>
                        </a:rPr>
                        <a:t>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ADD</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29994</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817163025"/>
                  </a:ext>
                </a:extLst>
              </a:tr>
              <a:tr h="286249">
                <a:tc>
                  <a:txBody>
                    <a:bodyPr/>
                    <a:lstStyle/>
                    <a:p>
                      <a:pPr algn="ctr" latinLnBrk="1"/>
                      <a:r>
                        <a:rPr lang="en-US" altLang="ko-KR" sz="1300" dirty="0">
                          <a:solidFill>
                            <a:schemeClr val="bg1">
                              <a:lumMod val="85000"/>
                            </a:schemeClr>
                          </a:solidFill>
                          <a:latin typeface="Arial" panose="020B0604020202020204" pitchFamily="34" charset="0"/>
                        </a:rPr>
                        <a:t>5</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300" dirty="0">
                          <a:solidFill>
                            <a:schemeClr val="bg1">
                              <a:lumMod val="85000"/>
                            </a:schemeClr>
                          </a:solidFill>
                          <a:latin typeface="Arial" panose="020B0604020202020204" pitchFamily="34" charset="0"/>
                        </a:rPr>
                        <a:t>PUSH1 0</a:t>
                      </a: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9</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29991</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81194802"/>
                  </a:ext>
                </a:extLst>
              </a:tr>
              <a:tr h="0">
                <a:tc>
                  <a:txBody>
                    <a:bodyPr/>
                    <a:lstStyle/>
                    <a:p>
                      <a:pPr algn="ctr" latinLnBrk="1"/>
                      <a:r>
                        <a:rPr lang="en-US" altLang="ko-KR" sz="1300" dirty="0">
                          <a:solidFill>
                            <a:schemeClr val="bg1">
                              <a:lumMod val="85000"/>
                            </a:schemeClr>
                          </a:solidFill>
                          <a:latin typeface="Arial" panose="020B0604020202020204" pitchFamily="34" charset="0"/>
                        </a:rPr>
                        <a:t>7</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300" dirty="0">
                          <a:solidFill>
                            <a:schemeClr val="bg1">
                              <a:lumMod val="85000"/>
                            </a:schemeClr>
                          </a:solidFill>
                          <a:latin typeface="Arial" panose="020B0604020202020204" pitchFamily="34" charset="0"/>
                        </a:rPr>
                        <a:t>SSTORE</a:t>
                      </a: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29988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vl="0">
                        <a:buNone/>
                      </a:pPr>
                      <a:r>
                        <a:rPr lang="ko-KR" altLang="en-US" sz="1300" dirty="0" err="1">
                          <a:solidFill>
                            <a:schemeClr val="bg1">
                              <a:lumMod val="85000"/>
                            </a:schemeClr>
                          </a:solidFill>
                          <a:latin typeface="Arial" panose="020B0604020202020204" pitchFamily="34" charset="0"/>
                        </a:rPr>
                        <a:t>Key</a:t>
                      </a:r>
                      <a:r>
                        <a:rPr lang="ko-KR" altLang="en-US" sz="1300" dirty="0">
                          <a:solidFill>
                            <a:schemeClr val="bg1">
                              <a:lumMod val="85000"/>
                            </a:schemeClr>
                          </a:solidFill>
                          <a:latin typeface="Arial" panose="020B0604020202020204" pitchFamily="34" charset="0"/>
                        </a:rPr>
                        <a:t>: 0x000...0</a:t>
                      </a:r>
                      <a:r>
                        <a:rPr lang="en-US" altLang="ko-KR" sz="1300" dirty="0">
                          <a:solidFill>
                            <a:schemeClr val="bg1">
                              <a:lumMod val="85000"/>
                            </a:schemeClr>
                          </a:solidFill>
                          <a:latin typeface="Arial" panose="020B0604020202020204" pitchFamily="34" charset="0"/>
                        </a:rPr>
                        <a:t>01, </a:t>
                      </a:r>
                      <a:r>
                        <a:rPr lang="en-US" altLang="ko-KR" sz="1300" b="0" i="0" u="none" strike="noStrike" noProof="0" dirty="0">
                          <a:solidFill>
                            <a:schemeClr val="bg1">
                              <a:lumMod val="85000"/>
                            </a:schemeClr>
                          </a:solidFill>
                          <a:latin typeface="Arial" panose="020B0604020202020204" pitchFamily="34" charset="0"/>
                          <a:ea typeface="맑은 고딕"/>
                        </a:rPr>
                        <a:t>Value: </a:t>
                      </a:r>
                      <a:r>
                        <a:rPr lang="en-US" altLang="ko-KR" sz="1300" b="0" i="0" u="none" strike="noStrike" noProof="0" dirty="0">
                          <a:solidFill>
                            <a:schemeClr val="bg1">
                              <a:lumMod val="85000"/>
                            </a:schemeClr>
                          </a:solidFill>
                          <a:latin typeface="Arial" panose="020B0604020202020204" pitchFamily="34" charset="0"/>
                        </a:rPr>
                        <a:t>0x000...005</a:t>
                      </a:r>
                      <a:endParaRPr lang="en-US" altLang="ko-KR" sz="1300" b="0" i="0" u="none" strike="noStrike" noProof="0" dirty="0">
                        <a:solidFill>
                          <a:schemeClr val="bg1">
                            <a:lumMod val="85000"/>
                          </a:schemeClr>
                        </a:solidFill>
                        <a:latin typeface="Arial" panose="020B0604020202020204" pitchFamily="34" charset="0"/>
                        <a:ea typeface="맑은 고딕"/>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20192705"/>
                  </a:ext>
                </a:extLst>
              </a:tr>
              <a:tr h="286249">
                <a:tc>
                  <a:txBody>
                    <a:bodyPr/>
                    <a:lstStyle/>
                    <a:p>
                      <a:pPr algn="ctr" latinLnBrk="1"/>
                      <a:r>
                        <a:rPr lang="en-US" altLang="ko-KR" sz="1300" dirty="0">
                          <a:solidFill>
                            <a:schemeClr val="bg1">
                              <a:lumMod val="85000"/>
                            </a:schemeClr>
                          </a:solidFill>
                          <a:latin typeface="Arial" panose="020B0604020202020204" pitchFamily="34" charset="0"/>
                        </a:rPr>
                        <a:t>8</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300" dirty="0">
                          <a:solidFill>
                            <a:schemeClr val="bg1">
                              <a:lumMod val="85000"/>
                            </a:schemeClr>
                          </a:solidFill>
                          <a:latin typeface="Arial" panose="020B0604020202020204" pitchFamily="34" charset="0"/>
                        </a:rPr>
                        <a:t>RETURN</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en-US" altLang="ko-KR" sz="1300" dirty="0">
                        <a:solidFill>
                          <a:schemeClr val="bg1">
                            <a:lumMod val="85000"/>
                          </a:schemeClr>
                        </a:solidFill>
                        <a:latin typeface="Arial" panose="020B0604020202020204" pitchFamily="34" charset="0"/>
                      </a:endParaRPr>
                    </a:p>
                    <a:p>
                      <a:pPr latinLnBrk="1"/>
                      <a:endParaRPr lang="en-US" altLang="ko-KR" sz="1300" dirty="0">
                        <a:solidFill>
                          <a:schemeClr val="bg1">
                            <a:lumMod val="85000"/>
                          </a:schemeClr>
                        </a:solidFill>
                        <a:latin typeface="Arial" panose="020B0604020202020204" pitchFamily="34" charset="0"/>
                      </a:endParaRPr>
                    </a:p>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22112</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300" dirty="0">
                          <a:solidFill>
                            <a:schemeClr val="bg1">
                              <a:lumMod val="85000"/>
                            </a:schemeClr>
                          </a:solidFill>
                          <a:latin typeface="Arial" panose="020B0604020202020204" pitchFamily="34" charset="0"/>
                        </a:rPr>
                        <a:t>7876</a:t>
                      </a:r>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endParaRPr lang="ko-KR" altLang="en-US" sz="1300" dirty="0">
                        <a:solidFill>
                          <a:schemeClr val="bg1">
                            <a:lumMod val="85000"/>
                          </a:schemeClr>
                        </a:solidFill>
                        <a:latin typeface="Arial" panose="020B0604020202020204" pitchFamily="34" charset="0"/>
                      </a:endParaRPr>
                    </a:p>
                  </a:txBody>
                  <a:tcPr marL="72000" marR="72000" marT="72000" marB="72000">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200683665"/>
                  </a:ext>
                </a:extLst>
              </a:tr>
            </a:tbl>
          </a:graphicData>
        </a:graphic>
      </p:graphicFrame>
      <p:graphicFrame>
        <p:nvGraphicFramePr>
          <p:cNvPr id="23" name="표 22">
            <a:extLst>
              <a:ext uri="{FF2B5EF4-FFF2-40B4-BE49-F238E27FC236}">
                <a16:creationId xmlns:a16="http://schemas.microsoft.com/office/drawing/2014/main" id="{4E586E1F-16C4-46FA-B514-44F9A6CB121C}"/>
              </a:ext>
            </a:extLst>
          </p:cNvPr>
          <p:cNvGraphicFramePr>
            <a:graphicFrameLocks noGrp="1"/>
          </p:cNvGraphicFramePr>
          <p:nvPr/>
        </p:nvGraphicFramePr>
        <p:xfrm>
          <a:off x="5508910" y="107485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4" name="표 23">
            <a:extLst>
              <a:ext uri="{FF2B5EF4-FFF2-40B4-BE49-F238E27FC236}">
                <a16:creationId xmlns:a16="http://schemas.microsoft.com/office/drawing/2014/main" id="{DB291F32-A166-408B-AFB7-5E2268BBC9D8}"/>
              </a:ext>
            </a:extLst>
          </p:cNvPr>
          <p:cNvGraphicFramePr>
            <a:graphicFrameLocks noGrp="1"/>
          </p:cNvGraphicFramePr>
          <p:nvPr/>
        </p:nvGraphicFramePr>
        <p:xfrm>
          <a:off x="5505156" y="1812075"/>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5" name="표 24">
            <a:extLst>
              <a:ext uri="{FF2B5EF4-FFF2-40B4-BE49-F238E27FC236}">
                <a16:creationId xmlns:a16="http://schemas.microsoft.com/office/drawing/2014/main" id="{4969242D-1AE6-4E44-A555-A40B0E360D14}"/>
              </a:ext>
            </a:extLst>
          </p:cNvPr>
          <p:cNvGraphicFramePr>
            <a:graphicFrameLocks noGrp="1"/>
          </p:cNvGraphicFramePr>
          <p:nvPr/>
        </p:nvGraphicFramePr>
        <p:xfrm>
          <a:off x="5508910" y="254174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3</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2</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6" name="표 25">
            <a:extLst>
              <a:ext uri="{FF2B5EF4-FFF2-40B4-BE49-F238E27FC236}">
                <a16:creationId xmlns:a16="http://schemas.microsoft.com/office/drawing/2014/main" id="{684F841E-6E13-489E-9C30-BC13F6FC6803}"/>
              </a:ext>
            </a:extLst>
          </p:cNvPr>
          <p:cNvGraphicFramePr>
            <a:graphicFrameLocks noGrp="1"/>
          </p:cNvGraphicFramePr>
          <p:nvPr/>
        </p:nvGraphicFramePr>
        <p:xfrm>
          <a:off x="5511402" y="3288978"/>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7" name="표 26">
            <a:extLst>
              <a:ext uri="{FF2B5EF4-FFF2-40B4-BE49-F238E27FC236}">
                <a16:creationId xmlns:a16="http://schemas.microsoft.com/office/drawing/2014/main" id="{3618D66F-5C5B-487E-8534-280CAA02EA1B}"/>
              </a:ext>
            </a:extLst>
          </p:cNvPr>
          <p:cNvGraphicFramePr>
            <a:graphicFrameLocks noGrp="1"/>
          </p:cNvGraphicFramePr>
          <p:nvPr/>
        </p:nvGraphicFramePr>
        <p:xfrm>
          <a:off x="5505156" y="4027950"/>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r>
                        <a:rPr lang="en-US" altLang="ko-KR" sz="1200" b="0" dirty="0">
                          <a:solidFill>
                            <a:schemeClr val="bg1">
                              <a:lumMod val="85000"/>
                            </a:schemeClr>
                          </a:solidFill>
                        </a:rPr>
                        <a:t>1</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r>
                        <a:rPr lang="en-US" altLang="ko-KR" sz="1200" b="0" dirty="0">
                          <a:solidFill>
                            <a:schemeClr val="bg1">
                              <a:lumMod val="85000"/>
                            </a:schemeClr>
                          </a:solidFill>
                        </a:rPr>
                        <a:t>5</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graphicFrame>
        <p:nvGraphicFramePr>
          <p:cNvPr id="28" name="표 27">
            <a:extLst>
              <a:ext uri="{FF2B5EF4-FFF2-40B4-BE49-F238E27FC236}">
                <a16:creationId xmlns:a16="http://schemas.microsoft.com/office/drawing/2014/main" id="{83EE5315-DD1F-4992-943B-6B26B398FB14}"/>
              </a:ext>
            </a:extLst>
          </p:cNvPr>
          <p:cNvGraphicFramePr>
            <a:graphicFrameLocks noGrp="1"/>
          </p:cNvGraphicFramePr>
          <p:nvPr/>
        </p:nvGraphicFramePr>
        <p:xfrm>
          <a:off x="5505156" y="4765881"/>
          <a:ext cx="1174180" cy="656640"/>
        </p:xfrm>
        <a:graphic>
          <a:graphicData uri="http://schemas.openxmlformats.org/drawingml/2006/table">
            <a:tbl>
              <a:tblPr firstRow="1" bandRow="1">
                <a:tableStyleId>{5C22544A-7EE6-4342-B048-85BDC9FD1C3A}</a:tableStyleId>
              </a:tblPr>
              <a:tblGrid>
                <a:gridCol w="1174180">
                  <a:extLst>
                    <a:ext uri="{9D8B030D-6E8A-4147-A177-3AD203B41FA5}">
                      <a16:colId xmlns:a16="http://schemas.microsoft.com/office/drawing/2014/main" val="4118723035"/>
                    </a:ext>
                  </a:extLst>
                </a:gridCol>
              </a:tblGrid>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49135967"/>
                  </a:ext>
                </a:extLst>
              </a:tr>
              <a:tr h="90010">
                <a:tc>
                  <a:txBody>
                    <a:bodyPr/>
                    <a:lstStyle/>
                    <a:p>
                      <a:pPr algn="ctr" latinLnBrk="1"/>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529447426"/>
                  </a:ext>
                </a:extLst>
              </a:tr>
              <a:tr h="90010">
                <a:tc>
                  <a:txBody>
                    <a:bodyPr/>
                    <a:lstStyle/>
                    <a:p>
                      <a:pPr algn="ctr" latinLnBrk="1"/>
                      <a:r>
                        <a:rPr lang="ko-KR" altLang="en-US" sz="1200" b="1" dirty="0">
                          <a:solidFill>
                            <a:schemeClr val="bg1">
                              <a:lumMod val="85000"/>
                            </a:schemeClr>
                          </a:solidFill>
                        </a:rPr>
                        <a:t>⋮</a:t>
                      </a:r>
                      <a:endParaRPr lang="ko-KR" altLang="en-US" sz="1200" b="0" dirty="0">
                        <a:solidFill>
                          <a:schemeClr val="bg1">
                            <a:lumMod val="85000"/>
                          </a:schemeClr>
                        </a:solidFill>
                      </a:endParaRPr>
                    </a:p>
                  </a:txBody>
                  <a:tcPr marL="72000" marR="72000" marT="18000" marB="18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10206402"/>
                  </a:ext>
                </a:extLst>
              </a:tr>
            </a:tbl>
          </a:graphicData>
        </a:graphic>
      </p:graphicFrame>
    </p:spTree>
    <p:extLst>
      <p:ext uri="{BB962C8B-B14F-4D97-AF65-F5344CB8AC3E}">
        <p14:creationId xmlns:p14="http://schemas.microsoft.com/office/powerpoint/2010/main" val="414032029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55519868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AC2BE0B-21A0-4B73-B9CD-82A12F01DE3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C2D761A8-DDD4-446A-AD57-54FB79CB0DB1}"/>
              </a:ext>
            </a:extLst>
          </p:cNvPr>
          <p:cNvSpPr>
            <a:spLocks noGrp="1"/>
          </p:cNvSpPr>
          <p:nvPr>
            <p:ph type="title"/>
          </p:nvPr>
        </p:nvSpPr>
        <p:spPr/>
        <p:txBody>
          <a:bodyPr/>
          <a:lstStyle/>
          <a:p>
            <a:r>
              <a:rPr lang="ko-KR" altLang="en-US" dirty="0"/>
              <a:t>가스</a:t>
            </a:r>
          </a:p>
        </p:txBody>
      </p:sp>
    </p:spTree>
    <p:extLst>
      <p:ext uri="{BB962C8B-B14F-4D97-AF65-F5344CB8AC3E}">
        <p14:creationId xmlns:p14="http://schemas.microsoft.com/office/powerpoint/2010/main" val="182536059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pPr rtl="0">
              <a:spcBef>
                <a:spcPts val="0"/>
              </a:spcBef>
              <a:spcAft>
                <a:spcPts val="0"/>
              </a:spcAft>
            </a:pP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550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b="1" dirty="0"/>
              <a:t>쇄도 효과</a:t>
            </a:r>
            <a:r>
              <a:rPr lang="en-US" altLang="ko-KR" b="1" dirty="0"/>
              <a:t> (avalanche effect) (</a:t>
            </a:r>
            <a:r>
              <a:rPr lang="ko-KR" altLang="en-US" b="1" dirty="0"/>
              <a:t>산사태 효과</a:t>
            </a:r>
            <a:r>
              <a:rPr lang="en-US" altLang="ko-KR" b="1" dirty="0"/>
              <a:t>)</a:t>
            </a:r>
          </a:p>
          <a:p>
            <a:pPr indent="0">
              <a:buNone/>
            </a:pPr>
            <a:r>
              <a:rPr lang="ko-KR" altLang="en-US" sz="1600" dirty="0"/>
              <a:t>어떤 암호 알고리즘이 </a:t>
            </a:r>
            <a:r>
              <a:rPr lang="ko-KR" altLang="en-US" sz="1600" dirty="0" err="1"/>
              <a:t>입력값에</a:t>
            </a:r>
            <a:r>
              <a:rPr lang="ko-KR" altLang="en-US" sz="1600" dirty="0"/>
              <a:t> 미세한 변화를 줄 경우 </a:t>
            </a:r>
            <a:r>
              <a:rPr lang="ko-KR" altLang="en-US" sz="1600" dirty="0" err="1"/>
              <a:t>출력값에</a:t>
            </a:r>
            <a:r>
              <a:rPr lang="ko-KR" altLang="en-US" sz="1600" dirty="0"/>
              <a:t> 상당한 변화가 일어나는 성질</a:t>
            </a:r>
            <a:endParaRPr lang="en-US" altLang="ko-KR" sz="16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325104894"/>
              </p:ext>
            </p:extLst>
          </p:nvPr>
        </p:nvGraphicFramePr>
        <p:xfrm>
          <a:off x="241299" y="1608795"/>
          <a:ext cx="11783404" cy="4574348"/>
        </p:xfrm>
        <a:graphic>
          <a:graphicData uri="http://schemas.openxmlformats.org/drawingml/2006/table">
            <a:tbl>
              <a:tblPr firstRow="1" bandRow="1">
                <a:tableStyleId>{5C22544A-7EE6-4342-B048-85BDC9FD1C3A}</a:tableStyleId>
              </a:tblPr>
              <a:tblGrid>
                <a:gridCol w="2171892">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r>
                        <a:rPr lang="en-US" altLang="ko-KR" sz="1400" b="0" dirty="0">
                          <a:solidFill>
                            <a:schemeClr val="bg1">
                              <a:lumMod val="85000"/>
                            </a:schemeClr>
                          </a:solidFill>
                          <a:latin typeface="Consolas" panose="020B0609020204030204" pitchFamily="49" charset="0"/>
                        </a:rPr>
                        <a:t>message1</a:t>
                      </a:r>
                    </a:p>
                    <a:p>
                      <a:pPr latinLnBrk="1"/>
                      <a:r>
                        <a:rPr lang="en-US" altLang="ko-KR" sz="1400" b="0" dirty="0">
                          <a:solidFill>
                            <a:schemeClr val="bg1">
                              <a:lumMod val="85000"/>
                            </a:schemeClr>
                          </a:solidFill>
                          <a:latin typeface="Consolas" panose="020B0609020204030204" pitchFamily="49" charset="0"/>
                        </a:rPr>
                        <a:t>message2</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B</a:t>
                      </a:r>
                      <a:r>
                        <a:rPr lang="en-US" altLang="ko-KR" sz="1400" b="0" dirty="0">
                          <a:solidFill>
                            <a:schemeClr val="bg1">
                              <a:lumMod val="85000"/>
                            </a:schemeClr>
                          </a:solidFill>
                          <a:latin typeface="Consolas" panose="020B0609020204030204" pitchFamily="49" charset="0"/>
                        </a:rPr>
                        <a:t>","value:100}</a:t>
                      </a:r>
                    </a:p>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C</a:t>
                      </a:r>
                      <a:r>
                        <a:rPr lang="en-US" altLang="ko-KR" sz="1400" b="0" dirty="0">
                          <a:solidFill>
                            <a:schemeClr val="bg1">
                              <a:lumMod val="85000"/>
                            </a:schemeClr>
                          </a:solidFill>
                          <a:latin typeface="Consolas" panose="020B0609020204030204" pitchFamily="49" charset="0"/>
                        </a:rPr>
                        <a:t>","value:100}</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400" dirty="0">
                          <a:solidFill>
                            <a:srgbClr val="FFC700"/>
                          </a:solidFill>
                          <a:latin typeface="Consolas" panose="020B0609020204030204" pitchFamily="49" charset="0"/>
                        </a:rPr>
                        <a:t>SHA-256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57e</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817</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d123681</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e427bd5ca289fdcb68d199e</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f</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d0e48cbd9e87</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6454f448e</a:t>
                      </a:r>
                      <a:r>
                        <a:rPr lang="en-US" altLang="ko-KR" sz="1400" dirty="0">
                          <a:solidFill>
                            <a:schemeClr val="bg1">
                              <a:lumMod val="85000"/>
                            </a:schemeClr>
                          </a:solidFill>
                          <a:latin typeface="Consolas" panose="020B0609020204030204" pitchFamily="49" charset="0"/>
                        </a:rPr>
                        <a:t>   58/64 = 90.6%</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3da</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972</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786e150</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fd594bc0e6fe671c2ca2db1</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5</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ac663a3f54a3</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da9ec62e9</a:t>
                      </a:r>
                      <a:endParaRPr lang="ko-KR" altLang="en-US" sz="14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4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Keccak-256(message2)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3084e08c708d9f7936efa136a060c88</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85757</a:t>
                      </a:r>
                      <a:r>
                        <a:rPr lang="en-US" altLang="ko-KR" sz="1400" dirty="0">
                          <a:solidFill>
                            <a:schemeClr val="bg1">
                              <a:lumMod val="85000"/>
                            </a:schemeClr>
                          </a:solidFill>
                          <a:latin typeface="Consolas" panose="020B0609020204030204" pitchFamily="49" charset="0"/>
                        </a:rPr>
                        <a:t>   62/64 = 96.9%</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c19a6194cdbf9f29bc290f58f0</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f3cf6a246d41b866cd761a2566c24fc</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47fd8</a:t>
                      </a:r>
                      <a:endParaRPr lang="ko-KR" altLang="en-US" sz="14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SHA3-256(message2)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f3d1a7d1b3be530cef98244c8ce99cee49ce2b91c8653a43d98</a:t>
                      </a:r>
                      <a:r>
                        <a:rPr lang="en-US" altLang="ko-KR" sz="1400" dirty="0">
                          <a:solidFill>
                            <a:schemeClr val="bg1">
                              <a:lumMod val="85000"/>
                            </a:schemeClr>
                          </a:solidFill>
                          <a:latin typeface="Consolas" panose="020B0609020204030204" pitchFamily="49" charset="0"/>
                        </a:rPr>
                        <a:t>   63/64 = 98.4%</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a47b2604a0da</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p>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284693edfb1d4aa0201888bc2e03084e08c70</a:t>
                      </a:r>
                      <a:r>
                        <a:rPr lang="en-US" altLang="ko-KR" sz="1400" dirty="0">
                          <a:solidFill>
                            <a:schemeClr val="bg1">
                              <a:lumMod val="85000"/>
                            </a:schemeClr>
                          </a:solidFill>
                          <a:latin typeface="Consolas" panose="020B0609020204030204" pitchFamily="49" charset="0"/>
                        </a:rPr>
                        <a:t>8</a:t>
                      </a:r>
                      <a:r>
                        <a:rPr lang="en-US" altLang="ko-KR" sz="1400" dirty="0">
                          <a:solidFill>
                            <a:srgbClr val="B99FFF"/>
                          </a:solidFill>
                          <a:latin typeface="Consolas" panose="020B0609020204030204" pitchFamily="49" charset="0"/>
                        </a:rPr>
                        <a:t>d9f7936efa136a060c88c85757</a:t>
                      </a:r>
                      <a:r>
                        <a:rPr lang="en-US" altLang="ko-KR" sz="1400" dirty="0">
                          <a:solidFill>
                            <a:schemeClr val="bg1">
                              <a:lumMod val="85000"/>
                            </a:schemeClr>
                          </a:solidFill>
                          <a:latin typeface="Consolas" panose="020B0609020204030204" pitchFamily="49" charset="0"/>
                        </a:rPr>
                        <a:t>   63/64 = 98.4%</a:t>
                      </a:r>
                    </a:p>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fb2ca149b1938f3d1a7d1b3be530cef98244c</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ce99cee49ce2b91c8653a43d98</a:t>
                      </a:r>
                      <a:endParaRPr lang="ko-KR" altLang="en-US" sz="1400" dirty="0">
                        <a:solidFill>
                          <a:srgbClr val="00C8EB"/>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Tree>
    <p:extLst>
      <p:ext uri="{BB962C8B-B14F-4D97-AF65-F5344CB8AC3E}">
        <p14:creationId xmlns:p14="http://schemas.microsoft.com/office/powerpoint/2010/main" val="368178071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337C1C9-D8AD-4EAB-B058-65E69FC7A6F1}"/>
              </a:ext>
            </a:extLst>
          </p:cNvPr>
          <p:cNvSpPr>
            <a:spLocks noGrp="1"/>
          </p:cNvSpPr>
          <p:nvPr>
            <p:ph idx="1"/>
          </p:nvPr>
        </p:nvSpPr>
        <p:spPr/>
        <p:txBody>
          <a:bodyPr/>
          <a:lstStyle/>
          <a:p>
            <a:r>
              <a:rPr lang="en-US" altLang="ko-KR" dirty="0"/>
              <a:t>ERC-20 : (Fungible) Token Standard</a:t>
            </a:r>
          </a:p>
          <a:p>
            <a:r>
              <a:rPr lang="en-US" altLang="ko-KR" dirty="0"/>
              <a:t>ERC-721 : NFT, Non-fungible Token</a:t>
            </a:r>
          </a:p>
          <a:p>
            <a:r>
              <a:rPr lang="en-US" altLang="ko-KR" dirty="0"/>
              <a:t>ERC-721 Marketplace</a:t>
            </a:r>
            <a:endParaRPr lang="ko-KR" altLang="en-US" dirty="0"/>
          </a:p>
        </p:txBody>
      </p:sp>
      <p:sp>
        <p:nvSpPr>
          <p:cNvPr id="3" name="제목 2">
            <a:extLst>
              <a:ext uri="{FF2B5EF4-FFF2-40B4-BE49-F238E27FC236}">
                <a16:creationId xmlns:a16="http://schemas.microsoft.com/office/drawing/2014/main" id="{7446E5F1-12E1-4868-A6B5-BD24D921AC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95598360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ERC-20</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217775" y="1895121"/>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272983" y="1895121"/>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166814" y="2342037"/>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994127" y="1869253"/>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857803" y="1222922"/>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929094" y="1305127"/>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95887" y="5335313"/>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71964" y="6113173"/>
            <a:ext cx="3020330" cy="369332"/>
          </a:xfrm>
          <a:prstGeom prst="rect">
            <a:avLst/>
          </a:prstGeom>
          <a:noFill/>
        </p:spPr>
        <p:txBody>
          <a:bodyPr wrap="square" rtlCol="0">
            <a:spAutoFit/>
          </a:bodyPr>
          <a:lstStyle/>
          <a:p>
            <a:r>
              <a:rPr lang="en-US" altLang="ko-KR" dirty="0">
                <a:solidFill>
                  <a:schemeClr val="bg1">
                    <a:lumMod val="85000"/>
                  </a:schemeClr>
                </a:solidFill>
              </a:rPr>
              <a:t>allowances[A][C] = 1000</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923330"/>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p>
          <a:p>
            <a:r>
              <a:rPr lang="en-US" altLang="ko-KR" dirty="0">
                <a:solidFill>
                  <a:schemeClr val="bg1">
                    <a:lumMod val="85000"/>
                  </a:schemeClr>
                </a:solidFill>
              </a:rPr>
              <a:t>allowance[A][C] = 0</a:t>
            </a:r>
          </a:p>
        </p:txBody>
      </p:sp>
      <p:sp>
        <p:nvSpPr>
          <p:cNvPr id="53" name="TextBox 52">
            <a:extLst>
              <a:ext uri="{FF2B5EF4-FFF2-40B4-BE49-F238E27FC236}">
                <a16:creationId xmlns:a16="http://schemas.microsoft.com/office/drawing/2014/main" id="{48B1E4A5-7D95-406A-89A1-A32CD37CBC2F}"/>
              </a:ext>
            </a:extLst>
          </p:cNvPr>
          <p:cNvSpPr txBox="1"/>
          <p:nvPr/>
        </p:nvSpPr>
        <p:spPr>
          <a:xfrm>
            <a:off x="195945" y="494430"/>
            <a:ext cx="5172933" cy="646331"/>
          </a:xfrm>
          <a:prstGeom prst="rect">
            <a:avLst/>
          </a:prstGeom>
          <a:noFill/>
        </p:spPr>
        <p:txBody>
          <a:bodyPr wrap="square" rtlCol="0">
            <a:spAutoFit/>
          </a:bodyPr>
          <a:lstStyle/>
          <a:p>
            <a:r>
              <a:rPr lang="en-US" altLang="ko-KR" dirty="0" err="1">
                <a:solidFill>
                  <a:schemeClr val="bg1">
                    <a:lumMod val="85000"/>
                  </a:schemeClr>
                </a:solidFill>
              </a:rPr>
              <a:t>balacnes</a:t>
            </a:r>
            <a:r>
              <a:rPr lang="en-US" altLang="ko-KR" dirty="0">
                <a:solidFill>
                  <a:schemeClr val="bg1">
                    <a:lumMod val="85000"/>
                  </a:schemeClr>
                </a:solidFill>
              </a:rPr>
              <a:t>[{address}] = {balance}</a:t>
            </a:r>
          </a:p>
          <a:p>
            <a:r>
              <a:rPr lang="en-US" altLang="ko-KR" dirty="0">
                <a:solidFill>
                  <a:schemeClr val="bg1">
                    <a:lumMod val="85000"/>
                  </a:schemeClr>
                </a:solidFill>
              </a:rPr>
              <a:t>allowances[{</a:t>
            </a:r>
            <a:r>
              <a:rPr lang="en-US" altLang="ko-KR" dirty="0" err="1">
                <a:solidFill>
                  <a:schemeClr val="bg1">
                    <a:lumMod val="85000"/>
                  </a:schemeClr>
                </a:solidFill>
              </a:rPr>
              <a:t>onwer</a:t>
            </a:r>
            <a:r>
              <a:rPr lang="en-US" altLang="ko-KR" dirty="0">
                <a:solidFill>
                  <a:schemeClr val="bg1">
                    <a:lumMod val="85000"/>
                  </a:schemeClr>
                </a:solidFill>
              </a:rPr>
              <a:t>}][{spender}] = {amount}</a:t>
            </a:r>
          </a:p>
        </p:txBody>
      </p:sp>
    </p:spTree>
    <p:extLst>
      <p:ext uri="{BB962C8B-B14F-4D97-AF65-F5344CB8AC3E}">
        <p14:creationId xmlns:p14="http://schemas.microsoft.com/office/powerpoint/2010/main" val="88474061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r>
              <a:rPr lang="en-US" altLang="ko-KR" dirty="0"/>
              <a:t>ERC-721</a:t>
            </a:r>
            <a:endParaRPr lang="ko-KR" altLang="en-US" dirty="0"/>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57110" y="1764940"/>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12318" y="1764940"/>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06149" y="2211856"/>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427946" y="1739072"/>
            <a:ext cx="2822714"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(A, B,</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524500" y="1842523"/>
            <a:ext cx="3500221"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33" name="TextBox 32">
            <a:extLst>
              <a:ext uri="{FF2B5EF4-FFF2-40B4-BE49-F238E27FC236}">
                <a16:creationId xmlns:a16="http://schemas.microsoft.com/office/drawing/2014/main" id="{E1193959-9940-470C-8BB5-706EF7CE77B5}"/>
              </a:ext>
            </a:extLst>
          </p:cNvPr>
          <p:cNvSpPr txBox="1"/>
          <p:nvPr/>
        </p:nvSpPr>
        <p:spPr>
          <a:xfrm>
            <a:off x="8768429" y="1174946"/>
            <a:ext cx="3020330" cy="369332"/>
          </a:xfrm>
          <a:prstGeom prst="rect">
            <a:avLst/>
          </a:prstGeom>
          <a:noFill/>
        </p:spPr>
        <p:txBody>
          <a:bodyPr wrap="square" rtlCol="0">
            <a:spAutoFit/>
          </a:bodyPr>
          <a:lstStyle/>
          <a:p>
            <a:r>
              <a:rPr lang="en-US" altLang="ko-KR" dirty="0">
                <a:solidFill>
                  <a:schemeClr val="bg1">
                    <a:lumMod val="85000"/>
                  </a:schemeClr>
                </a:solidFill>
              </a:rPr>
              <a:t>owners[0] = B</a:t>
            </a:r>
          </a:p>
        </p:txBody>
      </p:sp>
      <p:grpSp>
        <p:nvGrpSpPr>
          <p:cNvPr id="34" name="그룹 33">
            <a:extLst>
              <a:ext uri="{FF2B5EF4-FFF2-40B4-BE49-F238E27FC236}">
                <a16:creationId xmlns:a16="http://schemas.microsoft.com/office/drawing/2014/main" id="{21490618-F85F-411D-9D2F-A75891DF1735}"/>
              </a:ext>
            </a:extLst>
          </p:cNvPr>
          <p:cNvGrpSpPr/>
          <p:nvPr/>
        </p:nvGrpSpPr>
        <p:grpSpPr>
          <a:xfrm>
            <a:off x="8057110" y="3155261"/>
            <a:ext cx="893831" cy="1299159"/>
            <a:chOff x="4127049" y="2777938"/>
            <a:chExt cx="1173988" cy="1706360"/>
          </a:xfrm>
        </p:grpSpPr>
        <p:pic>
          <p:nvPicPr>
            <p:cNvPr id="35" name="그래픽 34">
              <a:extLst>
                <a:ext uri="{FF2B5EF4-FFF2-40B4-BE49-F238E27FC236}">
                  <a16:creationId xmlns:a16="http://schemas.microsoft.com/office/drawing/2014/main" id="{104FFB50-F387-4DA1-8DC7-8D12DA10C2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36" name="TextBox 35">
              <a:extLst>
                <a:ext uri="{FF2B5EF4-FFF2-40B4-BE49-F238E27FC236}">
                  <a16:creationId xmlns:a16="http://schemas.microsoft.com/office/drawing/2014/main" id="{F7EDF5D7-38B8-4196-9048-616F21BBFE88}"/>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37" name="그룹 36">
            <a:extLst>
              <a:ext uri="{FF2B5EF4-FFF2-40B4-BE49-F238E27FC236}">
                <a16:creationId xmlns:a16="http://schemas.microsoft.com/office/drawing/2014/main" id="{810EB3EB-2C82-4682-8BE7-B3D461006C6C}"/>
              </a:ext>
            </a:extLst>
          </p:cNvPr>
          <p:cNvGrpSpPr/>
          <p:nvPr/>
        </p:nvGrpSpPr>
        <p:grpSpPr>
          <a:xfrm>
            <a:off x="2112318" y="3155261"/>
            <a:ext cx="893831" cy="1299159"/>
            <a:chOff x="1071979" y="2777938"/>
            <a:chExt cx="1173988" cy="1706360"/>
          </a:xfrm>
        </p:grpSpPr>
        <p:pic>
          <p:nvPicPr>
            <p:cNvPr id="38" name="그래픽 37">
              <a:extLst>
                <a:ext uri="{FF2B5EF4-FFF2-40B4-BE49-F238E27FC236}">
                  <a16:creationId xmlns:a16="http://schemas.microsoft.com/office/drawing/2014/main" id="{7374A3C0-F5D3-4A88-99B0-CE73B48A65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39" name="TextBox 38">
              <a:extLst>
                <a:ext uri="{FF2B5EF4-FFF2-40B4-BE49-F238E27FC236}">
                  <a16:creationId xmlns:a16="http://schemas.microsoft.com/office/drawing/2014/main" id="{F7B2F9B8-5962-4EB3-8578-C4EA82CDD56B}"/>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grpSp>
        <p:nvGrpSpPr>
          <p:cNvPr id="42" name="그룹 41">
            <a:extLst>
              <a:ext uri="{FF2B5EF4-FFF2-40B4-BE49-F238E27FC236}">
                <a16:creationId xmlns:a16="http://schemas.microsoft.com/office/drawing/2014/main" id="{82F6358F-FF45-4CC2-AB78-0CFA2CF28617}"/>
              </a:ext>
            </a:extLst>
          </p:cNvPr>
          <p:cNvGrpSpPr/>
          <p:nvPr/>
        </p:nvGrpSpPr>
        <p:grpSpPr>
          <a:xfrm>
            <a:off x="5392386" y="5586065"/>
            <a:ext cx="893831" cy="1299159"/>
            <a:chOff x="4127049" y="2777938"/>
            <a:chExt cx="1173988" cy="1706360"/>
          </a:xfrm>
        </p:grpSpPr>
        <p:pic>
          <p:nvPicPr>
            <p:cNvPr id="43" name="그래픽 42">
              <a:extLst>
                <a:ext uri="{FF2B5EF4-FFF2-40B4-BE49-F238E27FC236}">
                  <a16:creationId xmlns:a16="http://schemas.microsoft.com/office/drawing/2014/main" id="{795DCE17-8982-48AC-85D8-FA65D91CB1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44" name="TextBox 43">
              <a:extLst>
                <a:ext uri="{FF2B5EF4-FFF2-40B4-BE49-F238E27FC236}">
                  <a16:creationId xmlns:a16="http://schemas.microsoft.com/office/drawing/2014/main" id="{F4702982-3C8B-4D92-9223-47177DF384BB}"/>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45" name="TextBox 44">
            <a:extLst>
              <a:ext uri="{FF2B5EF4-FFF2-40B4-BE49-F238E27FC236}">
                <a16:creationId xmlns:a16="http://schemas.microsoft.com/office/drawing/2014/main" id="{A0849D45-A1CC-430A-A3D7-7B64ED2D71D9}"/>
              </a:ext>
            </a:extLst>
          </p:cNvPr>
          <p:cNvSpPr txBox="1"/>
          <p:nvPr/>
        </p:nvSpPr>
        <p:spPr>
          <a:xfrm>
            <a:off x="2539327" y="5171812"/>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0)</a:t>
            </a:r>
            <a:endParaRPr lang="ko-KR" altLang="en-US"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3D23265B-B0F0-4F95-84D5-2BF1F5649FC8}"/>
              </a:ext>
            </a:extLst>
          </p:cNvPr>
          <p:cNvCxnSpPr>
            <a:cxnSpLocks/>
          </p:cNvCxnSpPr>
          <p:nvPr/>
        </p:nvCxnSpPr>
        <p:spPr>
          <a:xfrm>
            <a:off x="3076225" y="4049092"/>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1195749A-046F-4236-904E-8F0A2E7308EF}"/>
              </a:ext>
            </a:extLst>
          </p:cNvPr>
          <p:cNvCxnSpPr>
            <a:cxnSpLocks/>
          </p:cNvCxnSpPr>
          <p:nvPr/>
        </p:nvCxnSpPr>
        <p:spPr>
          <a:xfrm flipV="1">
            <a:off x="6308064" y="4316416"/>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0A69671-9938-4B6B-9AB1-86A918BA56CC}"/>
              </a:ext>
            </a:extLst>
          </p:cNvPr>
          <p:cNvSpPr txBox="1"/>
          <p:nvPr/>
        </p:nvSpPr>
        <p:spPr>
          <a:xfrm>
            <a:off x="6930249" y="5284026"/>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91677EB0-4803-4FA1-B7E8-A3D3703F8DCD}"/>
              </a:ext>
            </a:extLst>
          </p:cNvPr>
          <p:cNvSpPr txBox="1"/>
          <p:nvPr/>
        </p:nvSpPr>
        <p:spPr>
          <a:xfrm>
            <a:off x="2634642" y="6113173"/>
            <a:ext cx="4974795" cy="369332"/>
          </a:xfrm>
          <a:prstGeom prst="rect">
            <a:avLst/>
          </a:prstGeom>
          <a:noFill/>
        </p:spPr>
        <p:txBody>
          <a:bodyPr wrap="square" rtlCol="0">
            <a:spAutoFit/>
          </a:bodyPr>
          <a:lstStyle/>
          <a:p>
            <a:r>
              <a:rPr lang="en-US" altLang="ko-KR" dirty="0">
                <a:solidFill>
                  <a:schemeClr val="bg1">
                    <a:lumMod val="85000"/>
                  </a:schemeClr>
                </a:solidFill>
              </a:rPr>
              <a:t>approvals[0] = C</a:t>
            </a:r>
          </a:p>
        </p:txBody>
      </p:sp>
      <p:sp>
        <p:nvSpPr>
          <p:cNvPr id="51" name="TextBox 50">
            <a:extLst>
              <a:ext uri="{FF2B5EF4-FFF2-40B4-BE49-F238E27FC236}">
                <a16:creationId xmlns:a16="http://schemas.microsoft.com/office/drawing/2014/main" id="{F9777018-7EF3-4ADF-9A25-1CA165EA419A}"/>
              </a:ext>
            </a:extLst>
          </p:cNvPr>
          <p:cNvSpPr txBox="1"/>
          <p:nvPr/>
        </p:nvSpPr>
        <p:spPr>
          <a:xfrm>
            <a:off x="195945" y="4131253"/>
            <a:ext cx="3020330" cy="369332"/>
          </a:xfrm>
          <a:prstGeom prst="rect">
            <a:avLst/>
          </a:prstGeom>
          <a:noFill/>
        </p:spPr>
        <p:txBody>
          <a:bodyPr wrap="square" rtlCol="0">
            <a:spAutoFit/>
          </a:bodyPr>
          <a:lstStyle/>
          <a:p>
            <a:r>
              <a:rPr lang="en-US" altLang="ko-KR" dirty="0">
                <a:solidFill>
                  <a:schemeClr val="bg1">
                    <a:lumMod val="85000"/>
                  </a:schemeClr>
                </a:solidFill>
              </a:rPr>
              <a:t>owners[0] = A</a:t>
            </a:r>
          </a:p>
        </p:txBody>
      </p:sp>
      <p:sp>
        <p:nvSpPr>
          <p:cNvPr id="52" name="TextBox 51">
            <a:extLst>
              <a:ext uri="{FF2B5EF4-FFF2-40B4-BE49-F238E27FC236}">
                <a16:creationId xmlns:a16="http://schemas.microsoft.com/office/drawing/2014/main" id="{6B2F20B1-75C4-4172-82D7-5C472BC5DF2D}"/>
              </a:ext>
            </a:extLst>
          </p:cNvPr>
          <p:cNvSpPr txBox="1"/>
          <p:nvPr/>
        </p:nvSpPr>
        <p:spPr>
          <a:xfrm>
            <a:off x="8929094" y="4020227"/>
            <a:ext cx="3020330" cy="646331"/>
          </a:xfrm>
          <a:prstGeom prst="rect">
            <a:avLst/>
          </a:prstGeom>
          <a:noFill/>
        </p:spPr>
        <p:txBody>
          <a:bodyPr wrap="square" rtlCol="0">
            <a:spAutoFit/>
          </a:bodyPr>
          <a:lstStyle/>
          <a:p>
            <a:r>
              <a:rPr lang="en-US" altLang="ko-KR" dirty="0">
                <a:solidFill>
                  <a:schemeClr val="bg1">
                    <a:lumMod val="85000"/>
                  </a:schemeClr>
                </a:solidFill>
              </a:rPr>
              <a:t>owners[0] = B</a:t>
            </a:r>
          </a:p>
          <a:p>
            <a:r>
              <a:rPr lang="en-US" altLang="ko-KR" dirty="0">
                <a:solidFill>
                  <a:schemeClr val="bg1">
                    <a:lumMod val="85000"/>
                  </a:schemeClr>
                </a:solidFill>
              </a:rPr>
              <a:t>approvals[0] =address(0)</a:t>
            </a:r>
          </a:p>
        </p:txBody>
      </p:sp>
      <p:sp>
        <p:nvSpPr>
          <p:cNvPr id="31" name="TextBox 30">
            <a:extLst>
              <a:ext uri="{FF2B5EF4-FFF2-40B4-BE49-F238E27FC236}">
                <a16:creationId xmlns:a16="http://schemas.microsoft.com/office/drawing/2014/main" id="{9C6E1F6E-E54D-4DF2-8528-DD73C5D8147F}"/>
              </a:ext>
            </a:extLst>
          </p:cNvPr>
          <p:cNvSpPr txBox="1"/>
          <p:nvPr/>
        </p:nvSpPr>
        <p:spPr>
          <a:xfrm>
            <a:off x="241300" y="607693"/>
            <a:ext cx="5172933" cy="646331"/>
          </a:xfrm>
          <a:prstGeom prst="rect">
            <a:avLst/>
          </a:prstGeom>
          <a:noFill/>
        </p:spPr>
        <p:txBody>
          <a:bodyPr wrap="square" rtlCol="0">
            <a:spAutoFit/>
          </a:bodyPr>
          <a:lstStyle/>
          <a:p>
            <a:r>
              <a:rPr lang="en-US" altLang="ko-KR" dirty="0">
                <a:solidFill>
                  <a:schemeClr val="bg1">
                    <a:lumMod val="85000"/>
                  </a:schemeClr>
                </a:solidFill>
              </a:rPr>
              <a:t>owners[{</a:t>
            </a:r>
            <a:r>
              <a:rPr lang="en-US" altLang="ko-KR" dirty="0" err="1">
                <a:solidFill>
                  <a:schemeClr val="bg1">
                    <a:lumMod val="85000"/>
                  </a:schemeClr>
                </a:solidFill>
              </a:rPr>
              <a:t>tokenId</a:t>
            </a:r>
            <a:r>
              <a:rPr lang="en-US" altLang="ko-KR" dirty="0">
                <a:solidFill>
                  <a:schemeClr val="bg1">
                    <a:lumMod val="85000"/>
                  </a:schemeClr>
                </a:solidFill>
              </a:rPr>
              <a:t>}] = {address}</a:t>
            </a:r>
          </a:p>
          <a:p>
            <a:r>
              <a:rPr lang="en-US" altLang="ko-KR" dirty="0">
                <a:solidFill>
                  <a:schemeClr val="bg1">
                    <a:lumMod val="85000"/>
                  </a:schemeClr>
                </a:solidFill>
              </a:rPr>
              <a:t>approvals[{</a:t>
            </a:r>
            <a:r>
              <a:rPr lang="en-US" altLang="ko-KR" dirty="0" err="1">
                <a:solidFill>
                  <a:schemeClr val="bg1">
                    <a:lumMod val="85000"/>
                  </a:schemeClr>
                </a:solidFill>
              </a:rPr>
              <a:t>tokenId</a:t>
            </a:r>
            <a:r>
              <a:rPr lang="en-US" altLang="ko-KR" dirty="0">
                <a:solidFill>
                  <a:schemeClr val="bg1">
                    <a:lumMod val="85000"/>
                  </a:schemeClr>
                </a:solidFill>
              </a:rPr>
              <a:t>}] = {spender}</a:t>
            </a:r>
          </a:p>
        </p:txBody>
      </p:sp>
    </p:spTree>
    <p:extLst>
      <p:ext uri="{BB962C8B-B14F-4D97-AF65-F5344CB8AC3E}">
        <p14:creationId xmlns:p14="http://schemas.microsoft.com/office/powerpoint/2010/main" val="167268998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 및 트랜잭션 서명</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17144700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연결선: 꺾임 194">
            <a:extLst>
              <a:ext uri="{FF2B5EF4-FFF2-40B4-BE49-F238E27FC236}">
                <a16:creationId xmlns:a16="http://schemas.microsoft.com/office/drawing/2014/main" id="{70A257F9-CEE5-4E46-AF1B-A8A3A840A652}"/>
              </a:ext>
            </a:extLst>
          </p:cNvPr>
          <p:cNvCxnSpPr>
            <a:cxnSpLocks/>
            <a:stCxn id="115" idx="3"/>
            <a:endCxn id="178" idx="1"/>
          </p:cNvCxnSpPr>
          <p:nvPr/>
        </p:nvCxnSpPr>
        <p:spPr>
          <a:xfrm flipV="1">
            <a:off x="2260309" y="4580583"/>
            <a:ext cx="2251515" cy="442917"/>
          </a:xfrm>
          <a:prstGeom prst="bentConnector3">
            <a:avLst>
              <a:gd name="adj1" fmla="val 74572"/>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87A4E166-1039-4867-84ED-05334D886154}"/>
              </a:ext>
            </a:extLst>
          </p:cNvPr>
          <p:cNvSpPr>
            <a:spLocks noGrp="1"/>
          </p:cNvSpPr>
          <p:nvPr>
            <p:ph type="title"/>
          </p:nvPr>
        </p:nvSpPr>
        <p:spPr/>
        <p:txBody>
          <a:bodyPr/>
          <a:lstStyle/>
          <a:p>
            <a:r>
              <a:rPr lang="en-US" altLang="ko-KR" dirty="0"/>
              <a:t>Ethereum </a:t>
            </a:r>
            <a:r>
              <a:rPr lang="en-US" altLang="ko-KR" dirty="0" err="1"/>
              <a:t>Dapp</a:t>
            </a:r>
            <a:endParaRPr lang="ko-KR" altLang="en-US" dirty="0"/>
          </a:p>
        </p:txBody>
      </p:sp>
      <p:sp>
        <p:nvSpPr>
          <p:cNvPr id="23" name="TextBox 22">
            <a:extLst>
              <a:ext uri="{FF2B5EF4-FFF2-40B4-BE49-F238E27FC236}">
                <a16:creationId xmlns:a16="http://schemas.microsoft.com/office/drawing/2014/main" id="{60E2AC4C-1397-4068-840E-CD8439F6009E}"/>
              </a:ext>
            </a:extLst>
          </p:cNvPr>
          <p:cNvSpPr txBox="1"/>
          <p:nvPr/>
        </p:nvSpPr>
        <p:spPr>
          <a:xfrm>
            <a:off x="8548792" y="629759"/>
            <a:ext cx="2839239" cy="477054"/>
          </a:xfrm>
          <a:prstGeom prst="rect">
            <a:avLst/>
          </a:prstGeom>
          <a:noFill/>
        </p:spPr>
        <p:txBody>
          <a:bodyPr wrap="none" rtlCol="0">
            <a:spAutoFit/>
          </a:bodyPr>
          <a:lstStyle/>
          <a:p>
            <a:pPr algn="ctr"/>
            <a:r>
              <a:rPr lang="en-US" altLang="ko-KR" sz="2500" dirty="0">
                <a:solidFill>
                  <a:schemeClr val="bg1">
                    <a:lumMod val="85000"/>
                  </a:schemeClr>
                </a:solidFill>
                <a:latin typeface="Arial" panose="020B0604020202020204" pitchFamily="34" charset="0"/>
                <a:cs typeface="Arial" panose="020B0604020202020204" pitchFamily="34" charset="0"/>
              </a:rPr>
              <a:t>Ethereum Network</a:t>
            </a:r>
            <a:endParaRPr lang="ko-KR" altLang="en-US" sz="2500" dirty="0">
              <a:solidFill>
                <a:schemeClr val="bg1">
                  <a:lumMod val="85000"/>
                </a:schemeClr>
              </a:solidFill>
              <a:latin typeface="Arial" panose="020B0604020202020204" pitchFamily="34" charset="0"/>
              <a:cs typeface="Arial" panose="020B0604020202020204" pitchFamily="34" charset="0"/>
            </a:endParaRPr>
          </a:p>
        </p:txBody>
      </p:sp>
      <p:pic>
        <p:nvPicPr>
          <p:cNvPr id="20" name="그래픽 19">
            <a:extLst>
              <a:ext uri="{FF2B5EF4-FFF2-40B4-BE49-F238E27FC236}">
                <a16:creationId xmlns:a16="http://schemas.microsoft.com/office/drawing/2014/main" id="{43112B46-2E89-4FBA-8F1D-263137ADFE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4227" y="3329479"/>
            <a:ext cx="353611" cy="576000"/>
          </a:xfrm>
          <a:prstGeom prst="rect">
            <a:avLst/>
          </a:prstGeom>
        </p:spPr>
      </p:pic>
      <p:sp>
        <p:nvSpPr>
          <p:cNvPr id="22" name="TextBox 21">
            <a:extLst>
              <a:ext uri="{FF2B5EF4-FFF2-40B4-BE49-F238E27FC236}">
                <a16:creationId xmlns:a16="http://schemas.microsoft.com/office/drawing/2014/main" id="{2CAC24AE-BE00-40D6-8FA6-D8CC7ADBA16C}"/>
              </a:ext>
            </a:extLst>
          </p:cNvPr>
          <p:cNvSpPr txBox="1"/>
          <p:nvPr/>
        </p:nvSpPr>
        <p:spPr>
          <a:xfrm>
            <a:off x="9052138" y="3441149"/>
            <a:ext cx="1633781"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Geth, </a:t>
            </a:r>
            <a:r>
              <a:rPr lang="en-US" altLang="ko-KR" dirty="0" err="1">
                <a:solidFill>
                  <a:schemeClr val="bg1">
                    <a:lumMod val="85000"/>
                  </a:schemeClr>
                </a:solidFill>
                <a:latin typeface="Arial" panose="020B0604020202020204" pitchFamily="34" charset="0"/>
                <a:cs typeface="Arial" panose="020B0604020202020204" pitchFamily="34" charset="0"/>
              </a:rPr>
              <a:t>Besu</a:t>
            </a:r>
            <a:r>
              <a:rPr lang="en-US" altLang="ko-KR" dirty="0">
                <a:solidFill>
                  <a:schemeClr val="bg1">
                    <a:lumMod val="85000"/>
                  </a:schemeClr>
                </a:solidFill>
                <a:latin typeface="Arial" panose="020B0604020202020204" pitchFamily="34" charset="0"/>
                <a:cs typeface="Arial" panose="020B0604020202020204" pitchFamily="34" charset="0"/>
              </a:rPr>
              <a:t> </a:t>
            </a:r>
            <a:r>
              <a:rPr lang="ko-KR" altLang="en-US" dirty="0">
                <a:solidFill>
                  <a:schemeClr val="bg1">
                    <a:lumMod val="85000"/>
                  </a:schemeClr>
                </a:solidFill>
                <a:latin typeface="Arial" panose="020B0604020202020204" pitchFamily="34" charset="0"/>
                <a:cs typeface="Arial" panose="020B0604020202020204" pitchFamily="34" charset="0"/>
              </a:rPr>
              <a:t>등</a:t>
            </a:r>
          </a:p>
        </p:txBody>
      </p:sp>
      <p:pic>
        <p:nvPicPr>
          <p:cNvPr id="35" name="그래픽 34">
            <a:extLst>
              <a:ext uri="{FF2B5EF4-FFF2-40B4-BE49-F238E27FC236}">
                <a16:creationId xmlns:a16="http://schemas.microsoft.com/office/drawing/2014/main" id="{64281DAA-6441-472B-998D-819670B785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7501" y="2389650"/>
            <a:ext cx="353611" cy="576000"/>
          </a:xfrm>
          <a:prstGeom prst="rect">
            <a:avLst/>
          </a:prstGeom>
        </p:spPr>
      </p:pic>
      <p:pic>
        <p:nvPicPr>
          <p:cNvPr id="36" name="그래픽 35">
            <a:extLst>
              <a:ext uri="{FF2B5EF4-FFF2-40B4-BE49-F238E27FC236}">
                <a16:creationId xmlns:a16="http://schemas.microsoft.com/office/drawing/2014/main" id="{7C509AF1-2678-482A-9991-6D550D2300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62034" y="4262817"/>
            <a:ext cx="353611" cy="576000"/>
          </a:xfrm>
          <a:prstGeom prst="rect">
            <a:avLst/>
          </a:prstGeom>
        </p:spPr>
      </p:pic>
      <p:pic>
        <p:nvPicPr>
          <p:cNvPr id="37" name="그래픽 36">
            <a:extLst>
              <a:ext uri="{FF2B5EF4-FFF2-40B4-BE49-F238E27FC236}">
                <a16:creationId xmlns:a16="http://schemas.microsoft.com/office/drawing/2014/main" id="{8FF4C68D-E93A-4FE5-8817-1D32238671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995" y="4262817"/>
            <a:ext cx="353611" cy="576000"/>
          </a:xfrm>
          <a:prstGeom prst="rect">
            <a:avLst/>
          </a:prstGeom>
        </p:spPr>
      </p:pic>
      <p:pic>
        <p:nvPicPr>
          <p:cNvPr id="38" name="그래픽 37">
            <a:extLst>
              <a:ext uri="{FF2B5EF4-FFF2-40B4-BE49-F238E27FC236}">
                <a16:creationId xmlns:a16="http://schemas.microsoft.com/office/drawing/2014/main" id="{9329B456-3C8F-4065-B59F-360F2DAA34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57659" y="2423185"/>
            <a:ext cx="353611" cy="576000"/>
          </a:xfrm>
          <a:prstGeom prst="rect">
            <a:avLst/>
          </a:prstGeom>
        </p:spPr>
      </p:pic>
      <p:pic>
        <p:nvPicPr>
          <p:cNvPr id="39" name="그래픽 38">
            <a:extLst>
              <a:ext uri="{FF2B5EF4-FFF2-40B4-BE49-F238E27FC236}">
                <a16:creationId xmlns:a16="http://schemas.microsoft.com/office/drawing/2014/main" id="{BBA64393-B209-4177-A53A-0DD61BD9AD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47817" y="2423185"/>
            <a:ext cx="353611" cy="576000"/>
          </a:xfrm>
          <a:prstGeom prst="rect">
            <a:avLst/>
          </a:prstGeom>
        </p:spPr>
      </p:pic>
      <p:pic>
        <p:nvPicPr>
          <p:cNvPr id="40" name="그래픽 39">
            <a:extLst>
              <a:ext uri="{FF2B5EF4-FFF2-40B4-BE49-F238E27FC236}">
                <a16:creationId xmlns:a16="http://schemas.microsoft.com/office/drawing/2014/main" id="{79C2D64B-7DC8-4DE9-AB48-626C749E4E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53955" y="4262817"/>
            <a:ext cx="353611" cy="576000"/>
          </a:xfrm>
          <a:prstGeom prst="rect">
            <a:avLst/>
          </a:prstGeom>
        </p:spPr>
      </p:pic>
      <p:pic>
        <p:nvPicPr>
          <p:cNvPr id="41" name="그래픽 40">
            <a:extLst>
              <a:ext uri="{FF2B5EF4-FFF2-40B4-BE49-F238E27FC236}">
                <a16:creationId xmlns:a16="http://schemas.microsoft.com/office/drawing/2014/main" id="{F338D631-EFB4-4CE3-9CB9-6BB62CF6AD0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2738" y="3329479"/>
            <a:ext cx="353611" cy="576000"/>
          </a:xfrm>
          <a:prstGeom prst="rect">
            <a:avLst/>
          </a:prstGeom>
        </p:spPr>
      </p:pic>
      <p:cxnSp>
        <p:nvCxnSpPr>
          <p:cNvPr id="87" name="직선 연결선 86">
            <a:extLst>
              <a:ext uri="{FF2B5EF4-FFF2-40B4-BE49-F238E27FC236}">
                <a16:creationId xmlns:a16="http://schemas.microsoft.com/office/drawing/2014/main" id="{D7116519-08FC-4DC0-BBE3-CB1200F69711}"/>
              </a:ext>
            </a:extLst>
          </p:cNvPr>
          <p:cNvCxnSpPr>
            <a:cxnSpLocks/>
          </p:cNvCxnSpPr>
          <p:nvPr/>
        </p:nvCxnSpPr>
        <p:spPr>
          <a:xfrm>
            <a:off x="10909543"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 95">
            <a:extLst>
              <a:ext uri="{FF2B5EF4-FFF2-40B4-BE49-F238E27FC236}">
                <a16:creationId xmlns:a16="http://schemas.microsoft.com/office/drawing/2014/main" id="{5D604F97-F5E2-4234-A469-8D86DA0A8257}"/>
              </a:ext>
            </a:extLst>
          </p:cNvPr>
          <p:cNvCxnSpPr>
            <a:cxnSpLocks/>
          </p:cNvCxnSpPr>
          <p:nvPr/>
        </p:nvCxnSpPr>
        <p:spPr>
          <a:xfrm>
            <a:off x="8999997" y="3869661"/>
            <a:ext cx="358140" cy="52959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 97">
            <a:extLst>
              <a:ext uri="{FF2B5EF4-FFF2-40B4-BE49-F238E27FC236}">
                <a16:creationId xmlns:a16="http://schemas.microsoft.com/office/drawing/2014/main" id="{5C0E78AF-B6EF-46A8-BAD7-AC9CB0DEB8B0}"/>
              </a:ext>
            </a:extLst>
          </p:cNvPr>
          <p:cNvCxnSpPr>
            <a:cxnSpLocks/>
          </p:cNvCxnSpPr>
          <p:nvPr/>
        </p:nvCxnSpPr>
        <p:spPr>
          <a:xfrm flipV="1">
            <a:off x="9018045" y="2851834"/>
            <a:ext cx="349456" cy="57197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그룹 108">
            <a:extLst>
              <a:ext uri="{FF2B5EF4-FFF2-40B4-BE49-F238E27FC236}">
                <a16:creationId xmlns:a16="http://schemas.microsoft.com/office/drawing/2014/main" id="{D79BC938-53C8-4F87-A2D1-D796124371F2}"/>
              </a:ext>
            </a:extLst>
          </p:cNvPr>
          <p:cNvGrpSpPr/>
          <p:nvPr/>
        </p:nvGrpSpPr>
        <p:grpSpPr>
          <a:xfrm>
            <a:off x="4935776" y="2071202"/>
            <a:ext cx="1952312" cy="576000"/>
            <a:chOff x="5884414" y="4518315"/>
            <a:chExt cx="1952312" cy="576000"/>
          </a:xfrm>
        </p:grpSpPr>
        <p:pic>
          <p:nvPicPr>
            <p:cNvPr id="104" name="그래픽 103">
              <a:extLst>
                <a:ext uri="{FF2B5EF4-FFF2-40B4-BE49-F238E27FC236}">
                  <a16:creationId xmlns:a16="http://schemas.microsoft.com/office/drawing/2014/main" id="{106EB3C8-6956-4D53-9ACC-D47C5767BE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5009" y="4518315"/>
              <a:ext cx="611122" cy="576000"/>
            </a:xfrm>
            <a:prstGeom prst="rect">
              <a:avLst/>
            </a:prstGeom>
          </p:spPr>
        </p:pic>
        <p:pic>
          <p:nvPicPr>
            <p:cNvPr id="106" name="그래픽 105">
              <a:extLst>
                <a:ext uri="{FF2B5EF4-FFF2-40B4-BE49-F238E27FC236}">
                  <a16:creationId xmlns:a16="http://schemas.microsoft.com/office/drawing/2014/main" id="{12B439BC-5FC5-4AD8-9261-FB0BDC4345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84414" y="4518315"/>
              <a:ext cx="576000" cy="576000"/>
            </a:xfrm>
            <a:prstGeom prst="rect">
              <a:avLst/>
            </a:prstGeom>
          </p:spPr>
        </p:pic>
        <p:pic>
          <p:nvPicPr>
            <p:cNvPr id="108" name="그래픽 107">
              <a:extLst>
                <a:ext uri="{FF2B5EF4-FFF2-40B4-BE49-F238E27FC236}">
                  <a16:creationId xmlns:a16="http://schemas.microsoft.com/office/drawing/2014/main" id="{F0E3D5C5-75BD-4616-BD52-2518C70B3B8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60726" y="4518315"/>
              <a:ext cx="576000" cy="576000"/>
            </a:xfrm>
            <a:prstGeom prst="rect">
              <a:avLst/>
            </a:prstGeom>
          </p:spPr>
        </p:pic>
      </p:grpSp>
      <p:sp>
        <p:nvSpPr>
          <p:cNvPr id="112" name="TextBox 111">
            <a:extLst>
              <a:ext uri="{FF2B5EF4-FFF2-40B4-BE49-F238E27FC236}">
                <a16:creationId xmlns:a16="http://schemas.microsoft.com/office/drawing/2014/main" id="{11875775-7C30-4439-875A-97A843E95960}"/>
              </a:ext>
            </a:extLst>
          </p:cNvPr>
          <p:cNvSpPr txBox="1"/>
          <p:nvPr/>
        </p:nvSpPr>
        <p:spPr>
          <a:xfrm>
            <a:off x="5550294" y="1699024"/>
            <a:ext cx="723275" cy="369332"/>
          </a:xfrm>
          <a:prstGeom prst="rect">
            <a:avLst/>
          </a:prstGeom>
          <a:noFill/>
        </p:spPr>
        <p:txBody>
          <a:bodyPr wrap="non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nvGrpSpPr>
          <p:cNvPr id="123" name="그룹 122">
            <a:extLst>
              <a:ext uri="{FF2B5EF4-FFF2-40B4-BE49-F238E27FC236}">
                <a16:creationId xmlns:a16="http://schemas.microsoft.com/office/drawing/2014/main" id="{01DFC943-EEBB-4090-BB2B-41925E1071AA}"/>
              </a:ext>
            </a:extLst>
          </p:cNvPr>
          <p:cNvGrpSpPr/>
          <p:nvPr/>
        </p:nvGrpSpPr>
        <p:grpSpPr>
          <a:xfrm>
            <a:off x="335360" y="4735500"/>
            <a:ext cx="1924949" cy="576000"/>
            <a:chOff x="2489129" y="2047722"/>
            <a:chExt cx="1924949" cy="576000"/>
          </a:xfrm>
        </p:grpSpPr>
        <p:pic>
          <p:nvPicPr>
            <p:cNvPr id="114" name="그래픽 113">
              <a:extLst>
                <a:ext uri="{FF2B5EF4-FFF2-40B4-BE49-F238E27FC236}">
                  <a16:creationId xmlns:a16="http://schemas.microsoft.com/office/drawing/2014/main" id="{9A532648-808D-4341-8B7C-51D80CAC93D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89129" y="2047722"/>
              <a:ext cx="371247" cy="576000"/>
            </a:xfrm>
            <a:prstGeom prst="rect">
              <a:avLst/>
            </a:prstGeom>
          </p:spPr>
        </p:pic>
        <p:sp>
          <p:nvSpPr>
            <p:cNvPr id="115" name="TextBox 114">
              <a:extLst>
                <a:ext uri="{FF2B5EF4-FFF2-40B4-BE49-F238E27FC236}">
                  <a16:creationId xmlns:a16="http://schemas.microsoft.com/office/drawing/2014/main" id="{850EBA14-CF9F-4751-BA65-2A0F935A87AA}"/>
                </a:ext>
              </a:extLst>
            </p:cNvPr>
            <p:cNvSpPr txBox="1"/>
            <p:nvPr/>
          </p:nvSpPr>
          <p:spPr>
            <a:xfrm>
              <a:off x="2863362" y="2151056"/>
              <a:ext cx="1550716" cy="369332"/>
            </a:xfrm>
            <a:prstGeom prst="rect">
              <a:avLst/>
            </a:prstGeom>
            <a:noFill/>
          </p:spPr>
          <p:txBody>
            <a:bodyPr wrap="square"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Solidty</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grpSp>
      <p:grpSp>
        <p:nvGrpSpPr>
          <p:cNvPr id="117" name="그룹 116">
            <a:extLst>
              <a:ext uri="{FF2B5EF4-FFF2-40B4-BE49-F238E27FC236}">
                <a16:creationId xmlns:a16="http://schemas.microsoft.com/office/drawing/2014/main" id="{5060D7B6-2C00-4786-8D7F-458957A49E2D}"/>
              </a:ext>
            </a:extLst>
          </p:cNvPr>
          <p:cNvGrpSpPr>
            <a:grpSpLocks noChangeAspect="1"/>
          </p:cNvGrpSpPr>
          <p:nvPr/>
        </p:nvGrpSpPr>
        <p:grpSpPr>
          <a:xfrm>
            <a:off x="6563616" y="1699024"/>
            <a:ext cx="901209" cy="288000"/>
            <a:chOff x="6783157" y="2970617"/>
            <a:chExt cx="1802418" cy="576000"/>
          </a:xfrm>
        </p:grpSpPr>
        <p:pic>
          <p:nvPicPr>
            <p:cNvPr id="111" name="그래픽 110">
              <a:extLst>
                <a:ext uri="{FF2B5EF4-FFF2-40B4-BE49-F238E27FC236}">
                  <a16:creationId xmlns:a16="http://schemas.microsoft.com/office/drawing/2014/main" id="{5283F51E-1E92-4AF3-9330-2C8E556ADFA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83157" y="2970617"/>
              <a:ext cx="614400" cy="576000"/>
            </a:xfrm>
            <a:prstGeom prst="rect">
              <a:avLst/>
            </a:prstGeom>
          </p:spPr>
        </p:pic>
        <p:sp>
          <p:nvSpPr>
            <p:cNvPr id="116" name="TextBox 115">
              <a:extLst>
                <a:ext uri="{FF2B5EF4-FFF2-40B4-BE49-F238E27FC236}">
                  <a16:creationId xmlns:a16="http://schemas.microsoft.com/office/drawing/2014/main" id="{0FDCFDBD-EA4E-40B5-B1A7-37234056EB05}"/>
                </a:ext>
              </a:extLst>
            </p:cNvPr>
            <p:cNvSpPr txBox="1"/>
            <p:nvPr/>
          </p:nvSpPr>
          <p:spPr>
            <a:xfrm>
              <a:off x="7397557" y="3012397"/>
              <a:ext cx="1188018" cy="492444"/>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web3js</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22" name="그룹 121">
            <a:extLst>
              <a:ext uri="{FF2B5EF4-FFF2-40B4-BE49-F238E27FC236}">
                <a16:creationId xmlns:a16="http://schemas.microsoft.com/office/drawing/2014/main" id="{F5C199A5-F9A2-4301-B662-61073305C32B}"/>
              </a:ext>
            </a:extLst>
          </p:cNvPr>
          <p:cNvGrpSpPr>
            <a:grpSpLocks noChangeAspect="1"/>
          </p:cNvGrpSpPr>
          <p:nvPr/>
        </p:nvGrpSpPr>
        <p:grpSpPr>
          <a:xfrm>
            <a:off x="3893643" y="1266976"/>
            <a:ext cx="1244081" cy="288000"/>
            <a:chOff x="6249490" y="4215306"/>
            <a:chExt cx="2659024" cy="615554"/>
          </a:xfrm>
        </p:grpSpPr>
        <p:pic>
          <p:nvPicPr>
            <p:cNvPr id="120" name="그래픽 119">
              <a:extLst>
                <a:ext uri="{FF2B5EF4-FFF2-40B4-BE49-F238E27FC236}">
                  <a16:creationId xmlns:a16="http://schemas.microsoft.com/office/drawing/2014/main" id="{299BF95C-C7A6-45E2-9A15-C9E440F3892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49490" y="4235082"/>
              <a:ext cx="614400" cy="576000"/>
            </a:xfrm>
            <a:prstGeom prst="rect">
              <a:avLst/>
            </a:prstGeom>
          </p:spPr>
        </p:pic>
        <p:sp>
          <p:nvSpPr>
            <p:cNvPr id="121" name="TextBox 120">
              <a:extLst>
                <a:ext uri="{FF2B5EF4-FFF2-40B4-BE49-F238E27FC236}">
                  <a16:creationId xmlns:a16="http://schemas.microsoft.com/office/drawing/2014/main" id="{2AFB50D6-6BB1-4822-BD61-CCB024500B06}"/>
                </a:ext>
              </a:extLst>
            </p:cNvPr>
            <p:cNvSpPr txBox="1"/>
            <p:nvPr/>
          </p:nvSpPr>
          <p:spPr>
            <a:xfrm>
              <a:off x="6888088" y="4215306"/>
              <a:ext cx="2020426" cy="615554"/>
            </a:xfrm>
            <a:prstGeom prst="rect">
              <a:avLst/>
            </a:prstGeom>
            <a:noFill/>
          </p:spPr>
          <p:txBody>
            <a:bodyPr wrap="none" rtlCol="0" anchor="ctr" anchorCtr="0">
              <a:spAutoFit/>
            </a:bodyPr>
            <a:lstStyle/>
            <a:p>
              <a:r>
                <a:rPr lang="en-US" altLang="ko-KR" sz="1400" dirty="0" err="1">
                  <a:solidFill>
                    <a:schemeClr val="bg1">
                      <a:lumMod val="85000"/>
                    </a:schemeClr>
                  </a:solidFill>
                  <a:latin typeface="Arial" panose="020B0604020202020204" pitchFamily="34" charset="0"/>
                  <a:cs typeface="Arial" panose="020B0604020202020204" pitchFamily="34" charset="0"/>
                </a:rPr>
                <a:t>MetaMask</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grpSp>
      <p:grpSp>
        <p:nvGrpSpPr>
          <p:cNvPr id="136" name="그룹 135">
            <a:extLst>
              <a:ext uri="{FF2B5EF4-FFF2-40B4-BE49-F238E27FC236}">
                <a16:creationId xmlns:a16="http://schemas.microsoft.com/office/drawing/2014/main" id="{802809D1-9D48-41F2-9693-19A97A588664}"/>
              </a:ext>
            </a:extLst>
          </p:cNvPr>
          <p:cNvGrpSpPr/>
          <p:nvPr/>
        </p:nvGrpSpPr>
        <p:grpSpPr>
          <a:xfrm>
            <a:off x="335360" y="1999202"/>
            <a:ext cx="2536298" cy="720000"/>
            <a:chOff x="1440147" y="1140370"/>
            <a:chExt cx="2536298" cy="720000"/>
          </a:xfrm>
        </p:grpSpPr>
        <p:sp>
          <p:nvSpPr>
            <p:cNvPr id="132" name="TextBox 131">
              <a:extLst>
                <a:ext uri="{FF2B5EF4-FFF2-40B4-BE49-F238E27FC236}">
                  <a16:creationId xmlns:a16="http://schemas.microsoft.com/office/drawing/2014/main" id="{764AB2B9-7EE5-4160-8EEC-9BB8D78A9B97}"/>
                </a:ext>
              </a:extLst>
            </p:cNvPr>
            <p:cNvSpPr txBox="1"/>
            <p:nvPr/>
          </p:nvSpPr>
          <p:spPr>
            <a:xfrm>
              <a:off x="2737545" y="1315704"/>
              <a:ext cx="1238900" cy="369332"/>
            </a:xfrm>
            <a:prstGeom prst="rect">
              <a:avLst/>
            </a:prstGeom>
            <a:noFill/>
          </p:spPr>
          <p:txBody>
            <a:bodyPr wrap="square" rIns="0" rtlCol="0" anchor="ctr" anchorCtr="0">
              <a:spAutoFit/>
            </a:bodyPr>
            <a:lstStyle/>
            <a:p>
              <a:r>
                <a:rPr lang="en-US" altLang="ko-KR" dirty="0" err="1">
                  <a:solidFill>
                    <a:schemeClr val="bg1">
                      <a:lumMod val="85000"/>
                    </a:schemeClr>
                  </a:solidFill>
                  <a:latin typeface="Arial" panose="020B0604020202020204" pitchFamily="34" charset="0"/>
                  <a:cs typeface="Arial" panose="020B0604020202020204" pitchFamily="34" charset="0"/>
                </a:rPr>
                <a:t>dApp</a:t>
              </a:r>
              <a:r>
                <a:rPr lang="en-US" altLang="ko-KR" dirty="0">
                  <a:solidFill>
                    <a:schemeClr val="bg1">
                      <a:lumMod val="85000"/>
                    </a:schemeClr>
                  </a:solidFill>
                  <a:latin typeface="Arial" panose="020B0604020202020204" pitchFamily="34" charset="0"/>
                  <a:cs typeface="Arial" panose="020B0604020202020204" pitchFamily="34" charset="0"/>
                </a:rPr>
                <a:t> 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pic>
          <p:nvPicPr>
            <p:cNvPr id="134" name="그림 133" descr="텍스트, 구급 상자, 클립아트이(가) 표시된 사진&#10;&#10;자동 생성된 설명">
              <a:extLst>
                <a:ext uri="{FF2B5EF4-FFF2-40B4-BE49-F238E27FC236}">
                  <a16:creationId xmlns:a16="http://schemas.microsoft.com/office/drawing/2014/main" id="{32934EE6-8D24-40AB-8A29-9D2EFA7C8D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40147" y="1140370"/>
              <a:ext cx="1283078" cy="720000"/>
            </a:xfrm>
            <a:prstGeom prst="rect">
              <a:avLst/>
            </a:prstGeom>
          </p:spPr>
        </p:pic>
      </p:grpSp>
      <p:sp>
        <p:nvSpPr>
          <p:cNvPr id="141" name="TextBox 140">
            <a:extLst>
              <a:ext uri="{FF2B5EF4-FFF2-40B4-BE49-F238E27FC236}">
                <a16:creationId xmlns:a16="http://schemas.microsoft.com/office/drawing/2014/main" id="{57C5BB00-FB61-4462-AD55-CC259C28C199}"/>
              </a:ext>
            </a:extLst>
          </p:cNvPr>
          <p:cNvSpPr txBox="1"/>
          <p:nvPr/>
        </p:nvSpPr>
        <p:spPr>
          <a:xfrm>
            <a:off x="2601672" y="4701774"/>
            <a:ext cx="822267"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48" name="연결선: 꺾임 147">
            <a:extLst>
              <a:ext uri="{FF2B5EF4-FFF2-40B4-BE49-F238E27FC236}">
                <a16:creationId xmlns:a16="http://schemas.microsoft.com/office/drawing/2014/main" id="{D97A3DAC-20B6-45A4-83C3-C0EF8DF06D4B}"/>
              </a:ext>
            </a:extLst>
          </p:cNvPr>
          <p:cNvCxnSpPr>
            <a:cxnSpLocks/>
            <a:stCxn id="150" idx="3"/>
            <a:endCxn id="153" idx="1"/>
          </p:cNvCxnSpPr>
          <p:nvPr/>
        </p:nvCxnSpPr>
        <p:spPr>
          <a:xfrm>
            <a:off x="7109542" y="2464175"/>
            <a:ext cx="1506738" cy="1184755"/>
          </a:xfrm>
          <a:prstGeom prst="bentConnector3">
            <a:avLst>
              <a:gd name="adj1" fmla="val 50000"/>
            </a:avLst>
          </a:prstGeom>
          <a:ln w="12700">
            <a:solidFill>
              <a:srgbClr val="FFC700"/>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284055D9-97EA-4E78-897F-D4511A590C68}"/>
              </a:ext>
            </a:extLst>
          </p:cNvPr>
          <p:cNvSpPr txBox="1"/>
          <p:nvPr/>
        </p:nvSpPr>
        <p:spPr>
          <a:xfrm>
            <a:off x="6875182" y="2310286"/>
            <a:ext cx="234360" cy="307777"/>
          </a:xfrm>
          <a:prstGeom prst="rect">
            <a:avLst/>
          </a:prstGeom>
          <a:noFill/>
        </p:spPr>
        <p:txBody>
          <a:bodyPr wrap="none" rtlCol="0" anchor="ctr" anchorCtr="0">
            <a:spAutoFit/>
          </a:bodyPr>
          <a:lstStyle/>
          <a:p>
            <a:pPr algn="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53" name="TextBox 152">
            <a:extLst>
              <a:ext uri="{FF2B5EF4-FFF2-40B4-BE49-F238E27FC236}">
                <a16:creationId xmlns:a16="http://schemas.microsoft.com/office/drawing/2014/main" id="{7A61C2FA-B275-4AB5-93E1-1F8AC090DD2B}"/>
              </a:ext>
            </a:extLst>
          </p:cNvPr>
          <p:cNvSpPr txBox="1"/>
          <p:nvPr/>
        </p:nvSpPr>
        <p:spPr>
          <a:xfrm>
            <a:off x="8616280" y="349504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60" name="연결선: 꺾임 159">
            <a:extLst>
              <a:ext uri="{FF2B5EF4-FFF2-40B4-BE49-F238E27FC236}">
                <a16:creationId xmlns:a16="http://schemas.microsoft.com/office/drawing/2014/main" id="{D470033C-0D7B-448A-8711-1A32DF2C42B9}"/>
              </a:ext>
            </a:extLst>
          </p:cNvPr>
          <p:cNvCxnSpPr>
            <a:stCxn id="121" idx="3"/>
            <a:endCxn id="112" idx="0"/>
          </p:cNvCxnSpPr>
          <p:nvPr/>
        </p:nvCxnSpPr>
        <p:spPr>
          <a:xfrm>
            <a:off x="5137724" y="1410976"/>
            <a:ext cx="774208" cy="288048"/>
          </a:xfrm>
          <a:prstGeom prst="bentConnector2">
            <a:avLst/>
          </a:prstGeom>
          <a:ln>
            <a:solidFill>
              <a:srgbClr val="FFC700"/>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1152FBD8-98AB-4275-918C-8EC9C11B7E23}"/>
              </a:ext>
            </a:extLst>
          </p:cNvPr>
          <p:cNvSpPr txBox="1">
            <a:spLocks/>
          </p:cNvSpPr>
          <p:nvPr/>
        </p:nvSpPr>
        <p:spPr>
          <a:xfrm>
            <a:off x="3932192" y="1328448"/>
            <a:ext cx="234360" cy="307777"/>
          </a:xfrm>
          <a:prstGeom prst="rect">
            <a:avLst/>
          </a:prstGeom>
          <a:noFill/>
        </p:spPr>
        <p:txBody>
          <a:bodyPr wrap="none" rtlCol="0" anchor="ctr" anchorCtr="0">
            <a:spAutoFit/>
          </a:bodyPr>
          <a:lstStyle/>
          <a:p>
            <a:pPr algn="ctr"/>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172" name="직선 연결선 171">
            <a:extLst>
              <a:ext uri="{FF2B5EF4-FFF2-40B4-BE49-F238E27FC236}">
                <a16:creationId xmlns:a16="http://schemas.microsoft.com/office/drawing/2014/main" id="{BBE9B6B7-4B79-4183-8E19-419616197D59}"/>
              </a:ext>
            </a:extLst>
          </p:cNvPr>
          <p:cNvCxnSpPr>
            <a:cxnSpLocks/>
            <a:stCxn id="176" idx="3"/>
            <a:endCxn id="174" idx="1"/>
          </p:cNvCxnSpPr>
          <p:nvPr/>
        </p:nvCxnSpPr>
        <p:spPr>
          <a:xfrm>
            <a:off x="2945984" y="2368850"/>
            <a:ext cx="1835536" cy="0"/>
          </a:xfrm>
          <a:prstGeom prst="line">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70DB23BF-18C6-459C-90E5-E29D2E05FDDB}"/>
              </a:ext>
            </a:extLst>
          </p:cNvPr>
          <p:cNvSpPr txBox="1"/>
          <p:nvPr/>
        </p:nvSpPr>
        <p:spPr>
          <a:xfrm>
            <a:off x="4781520"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6" name="TextBox 175">
            <a:extLst>
              <a:ext uri="{FF2B5EF4-FFF2-40B4-BE49-F238E27FC236}">
                <a16:creationId xmlns:a16="http://schemas.microsoft.com/office/drawing/2014/main" id="{CE0FD711-E363-4E79-A3C8-7708CE99D803}"/>
              </a:ext>
            </a:extLst>
          </p:cNvPr>
          <p:cNvSpPr txBox="1"/>
          <p:nvPr/>
        </p:nvSpPr>
        <p:spPr>
          <a:xfrm>
            <a:off x="2711624" y="2214961"/>
            <a:ext cx="234360"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 </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sp>
        <p:nvSpPr>
          <p:cNvPr id="178" name="TextBox 177">
            <a:extLst>
              <a:ext uri="{FF2B5EF4-FFF2-40B4-BE49-F238E27FC236}">
                <a16:creationId xmlns:a16="http://schemas.microsoft.com/office/drawing/2014/main" id="{7201E0B1-4659-4786-A1A5-DE43BE57486E}"/>
              </a:ext>
            </a:extLst>
          </p:cNvPr>
          <p:cNvSpPr txBox="1"/>
          <p:nvPr/>
        </p:nvSpPr>
        <p:spPr>
          <a:xfrm>
            <a:off x="4511824" y="4395917"/>
            <a:ext cx="556563"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ABI</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sp>
        <p:nvSpPr>
          <p:cNvPr id="179" name="TextBox 178">
            <a:extLst>
              <a:ext uri="{FF2B5EF4-FFF2-40B4-BE49-F238E27FC236}">
                <a16:creationId xmlns:a16="http://schemas.microsoft.com/office/drawing/2014/main" id="{DDB321DA-06FC-417B-B994-F1163B921790}"/>
              </a:ext>
            </a:extLst>
          </p:cNvPr>
          <p:cNvSpPr txBox="1"/>
          <p:nvPr/>
        </p:nvSpPr>
        <p:spPr>
          <a:xfrm>
            <a:off x="4511824" y="4838250"/>
            <a:ext cx="1146468" cy="369332"/>
          </a:xfrm>
          <a:prstGeom prst="rect">
            <a:avLst/>
          </a:prstGeom>
          <a:noFill/>
        </p:spPr>
        <p:txBody>
          <a:bodyPr wrap="none" rtlCol="0" anchor="ctr" anchorCtr="0">
            <a:spAutoFit/>
          </a:bodyPr>
          <a:lstStyle/>
          <a:p>
            <a:r>
              <a:rPr lang="en-US" altLang="ko-KR" dirty="0">
                <a:solidFill>
                  <a:schemeClr val="bg1">
                    <a:lumMod val="85000"/>
                  </a:schemeClr>
                </a:solidFill>
                <a:latin typeface="Arial" panose="020B0604020202020204" pitchFamily="34" charset="0"/>
                <a:cs typeface="Arial" panose="020B0604020202020204" pitchFamily="34" charset="0"/>
              </a:rPr>
              <a:t>Bytecode</a:t>
            </a:r>
            <a:endParaRPr lang="ko-KR" altLang="en-US" dirty="0">
              <a:solidFill>
                <a:schemeClr val="bg1">
                  <a:lumMod val="85000"/>
                </a:schemeClr>
              </a:solidFill>
              <a:latin typeface="Arial" panose="020B0604020202020204" pitchFamily="34" charset="0"/>
              <a:cs typeface="Arial" panose="020B0604020202020204" pitchFamily="34" charset="0"/>
            </a:endParaRPr>
          </a:p>
        </p:txBody>
      </p:sp>
      <p:cxnSp>
        <p:nvCxnSpPr>
          <p:cNvPr id="187" name="연결선: 꺾임 186">
            <a:extLst>
              <a:ext uri="{FF2B5EF4-FFF2-40B4-BE49-F238E27FC236}">
                <a16:creationId xmlns:a16="http://schemas.microsoft.com/office/drawing/2014/main" id="{545FDF70-6208-49DE-89AC-561CA53DB181}"/>
              </a:ext>
            </a:extLst>
          </p:cNvPr>
          <p:cNvCxnSpPr>
            <a:cxnSpLocks/>
            <a:stCxn id="179" idx="3"/>
          </p:cNvCxnSpPr>
          <p:nvPr/>
        </p:nvCxnSpPr>
        <p:spPr>
          <a:xfrm flipV="1">
            <a:off x="5658292" y="3840502"/>
            <a:ext cx="2957988" cy="1182414"/>
          </a:xfrm>
          <a:prstGeom prst="bentConnector3">
            <a:avLst>
              <a:gd name="adj1" fmla="val 74193"/>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연결선: 꺾임 218">
            <a:extLst>
              <a:ext uri="{FF2B5EF4-FFF2-40B4-BE49-F238E27FC236}">
                <a16:creationId xmlns:a16="http://schemas.microsoft.com/office/drawing/2014/main" id="{85872D80-4933-45F8-B6BF-D89D72AB70DD}"/>
              </a:ext>
            </a:extLst>
          </p:cNvPr>
          <p:cNvCxnSpPr>
            <a:cxnSpLocks/>
            <a:stCxn id="178" idx="3"/>
            <a:endCxn id="150" idx="2"/>
          </p:cNvCxnSpPr>
          <p:nvPr/>
        </p:nvCxnSpPr>
        <p:spPr>
          <a:xfrm flipV="1">
            <a:off x="5068387" y="2618063"/>
            <a:ext cx="1923975" cy="1962520"/>
          </a:xfrm>
          <a:prstGeom prst="bentConnector2">
            <a:avLst/>
          </a:prstGeom>
          <a:ln>
            <a:solidFill>
              <a:srgbClr val="FFC7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300C467-C052-4CD0-861D-680393990F59}"/>
              </a:ext>
            </a:extLst>
          </p:cNvPr>
          <p:cNvSpPr txBox="1"/>
          <p:nvPr/>
        </p:nvSpPr>
        <p:spPr>
          <a:xfrm>
            <a:off x="5686324" y="4692828"/>
            <a:ext cx="742511" cy="307777"/>
          </a:xfrm>
          <a:prstGeom prst="rect">
            <a:avLst/>
          </a:prstGeom>
          <a:noFill/>
        </p:spPr>
        <p:txBody>
          <a:bodyPr wrap="none" lIns="7200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51" name="연결선: 꺾임 250">
            <a:extLst>
              <a:ext uri="{FF2B5EF4-FFF2-40B4-BE49-F238E27FC236}">
                <a16:creationId xmlns:a16="http://schemas.microsoft.com/office/drawing/2014/main" id="{532095B0-D2C6-47FE-B7B4-A3A3A8B7FD2C}"/>
              </a:ext>
            </a:extLst>
          </p:cNvPr>
          <p:cNvCxnSpPr>
            <a:cxnSpLocks/>
            <a:stCxn id="178" idx="0"/>
            <a:endCxn id="132" idx="2"/>
          </p:cNvCxnSpPr>
          <p:nvPr/>
        </p:nvCxnSpPr>
        <p:spPr>
          <a:xfrm rot="16200000" flipV="1">
            <a:off x="2595133" y="2200944"/>
            <a:ext cx="1852049" cy="2537898"/>
          </a:xfrm>
          <a:prstGeom prst="bentConnector3">
            <a:avLst>
              <a:gd name="adj1" fmla="val 50000"/>
            </a:avLst>
          </a:prstGeom>
          <a:ln>
            <a:solidFill>
              <a:srgbClr val="EF296B"/>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5" name="TextBox 254">
            <a:extLst>
              <a:ext uri="{FF2B5EF4-FFF2-40B4-BE49-F238E27FC236}">
                <a16:creationId xmlns:a16="http://schemas.microsoft.com/office/drawing/2014/main" id="{B2AB4F09-357A-4EF1-BABE-F9253EB1DA21}"/>
              </a:ext>
            </a:extLst>
          </p:cNvPr>
          <p:cNvSpPr txBox="1"/>
          <p:nvPr/>
        </p:nvSpPr>
        <p:spPr>
          <a:xfrm>
            <a:off x="2968920" y="2056578"/>
            <a:ext cx="1527021" cy="307777"/>
          </a:xfrm>
          <a:prstGeom prst="rect">
            <a:avLst/>
          </a:prstGeom>
          <a:noFill/>
        </p:spPr>
        <p:txBody>
          <a:bodyPr wrap="none" lIns="0"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Compile &amp; Deploy</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263" name="직선 연결선 262">
            <a:extLst>
              <a:ext uri="{FF2B5EF4-FFF2-40B4-BE49-F238E27FC236}">
                <a16:creationId xmlns:a16="http://schemas.microsoft.com/office/drawing/2014/main" id="{AB7AE7F3-0A5F-46FA-8737-198E2FCD53FD}"/>
              </a:ext>
            </a:extLst>
          </p:cNvPr>
          <p:cNvCxnSpPr>
            <a:cxnSpLocks/>
          </p:cNvCxnSpPr>
          <p:nvPr/>
        </p:nvCxnSpPr>
        <p:spPr>
          <a:xfrm>
            <a:off x="9819385" y="2708736"/>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3E19988F-022B-48E8-820F-F1081DBB883E}"/>
              </a:ext>
            </a:extLst>
          </p:cNvPr>
          <p:cNvCxnSpPr>
            <a:cxnSpLocks/>
          </p:cNvCxnSpPr>
          <p:nvPr/>
        </p:nvCxnSpPr>
        <p:spPr>
          <a:xfrm>
            <a:off x="981682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9E178B53-897B-4936-91BD-E9D3F919FA80}"/>
              </a:ext>
            </a:extLst>
          </p:cNvPr>
          <p:cNvCxnSpPr>
            <a:cxnSpLocks/>
          </p:cNvCxnSpPr>
          <p:nvPr/>
        </p:nvCxnSpPr>
        <p:spPr>
          <a:xfrm>
            <a:off x="10912780" y="4560288"/>
            <a:ext cx="540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56F1A57D-DF51-4E9B-877F-6A82FC9F20C1}"/>
              </a:ext>
            </a:extLst>
          </p:cNvPr>
          <p:cNvCxnSpPr>
            <a:cxnSpLocks/>
          </p:cNvCxnSpPr>
          <p:nvPr/>
        </p:nvCxnSpPr>
        <p:spPr>
          <a:xfrm rot="1680000">
            <a:off x="11463866" y="288171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 278">
            <a:extLst>
              <a:ext uri="{FF2B5EF4-FFF2-40B4-BE49-F238E27FC236}">
                <a16:creationId xmlns:a16="http://schemas.microsoft.com/office/drawing/2014/main" id="{3C236033-E9EA-4FD6-AF69-FB09F957EF21}"/>
              </a:ext>
            </a:extLst>
          </p:cNvPr>
          <p:cNvCxnSpPr>
            <a:cxnSpLocks/>
          </p:cNvCxnSpPr>
          <p:nvPr/>
        </p:nvCxnSpPr>
        <p:spPr>
          <a:xfrm rot="1680000">
            <a:off x="10911684" y="3830170"/>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 279">
            <a:extLst>
              <a:ext uri="{FF2B5EF4-FFF2-40B4-BE49-F238E27FC236}">
                <a16:creationId xmlns:a16="http://schemas.microsoft.com/office/drawing/2014/main" id="{EE68CE13-1E63-4E91-B007-74953663F4E8}"/>
              </a:ext>
            </a:extLst>
          </p:cNvPr>
          <p:cNvCxnSpPr>
            <a:cxnSpLocks/>
          </p:cNvCxnSpPr>
          <p:nvPr/>
        </p:nvCxnSpPr>
        <p:spPr>
          <a:xfrm rot="-1800000">
            <a:off x="11472919" y="3801918"/>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 280">
            <a:extLst>
              <a:ext uri="{FF2B5EF4-FFF2-40B4-BE49-F238E27FC236}">
                <a16:creationId xmlns:a16="http://schemas.microsoft.com/office/drawing/2014/main" id="{8095F294-FE07-4701-B0DB-45E933C160AF}"/>
              </a:ext>
            </a:extLst>
          </p:cNvPr>
          <p:cNvCxnSpPr>
            <a:cxnSpLocks/>
          </p:cNvCxnSpPr>
          <p:nvPr/>
        </p:nvCxnSpPr>
        <p:spPr>
          <a:xfrm rot="-1800000">
            <a:off x="10901536" y="2886394"/>
            <a:ext cx="0" cy="57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6EA165B9-FA45-4AC9-B253-A969BF7050CC}"/>
              </a:ext>
            </a:extLst>
          </p:cNvPr>
          <p:cNvSpPr txBox="1"/>
          <p:nvPr/>
        </p:nvSpPr>
        <p:spPr>
          <a:xfrm>
            <a:off x="6983226" y="2147183"/>
            <a:ext cx="1289135" cy="307777"/>
          </a:xfrm>
          <a:prstGeom prst="rect">
            <a:avLst/>
          </a:prstGeom>
          <a:noFill/>
        </p:spPr>
        <p:txBody>
          <a:bodyPr wrap="none" rtlCol="0" anchor="ctr" anchorCtr="0">
            <a:spAutoFit/>
          </a:bodyPr>
          <a:lstStyle/>
          <a:p>
            <a:r>
              <a:rPr lang="en-US" altLang="ko-KR" sz="1400" dirty="0">
                <a:solidFill>
                  <a:schemeClr val="bg1">
                    <a:lumMod val="85000"/>
                  </a:schemeClr>
                </a:solidFill>
                <a:latin typeface="Arial" panose="020B0604020202020204" pitchFamily="34" charset="0"/>
                <a:cs typeface="Arial" panose="020B0604020202020204" pitchFamily="34" charset="0"/>
              </a:rPr>
              <a:t>Communicate</a:t>
            </a:r>
            <a:endParaRPr lang="ko-KR" altLang="en-US" sz="1400" dirty="0">
              <a:solidFill>
                <a:schemeClr val="bg1">
                  <a:lumMod val="85000"/>
                </a:schemeClr>
              </a:solidFill>
              <a:latin typeface="Arial" panose="020B0604020202020204" pitchFamily="34" charset="0"/>
              <a:cs typeface="Arial" panose="020B0604020202020204" pitchFamily="34" charset="0"/>
            </a:endParaRPr>
          </a:p>
        </p:txBody>
      </p:sp>
      <p:cxnSp>
        <p:nvCxnSpPr>
          <p:cNvPr id="6" name="직선 화살표 연결선 5">
            <a:extLst>
              <a:ext uri="{FF2B5EF4-FFF2-40B4-BE49-F238E27FC236}">
                <a16:creationId xmlns:a16="http://schemas.microsoft.com/office/drawing/2014/main" id="{F1C88C5D-1AF3-408D-85B2-77B76DE16898}"/>
              </a:ext>
            </a:extLst>
          </p:cNvPr>
          <p:cNvCxnSpPr>
            <a:stCxn id="115" idx="3"/>
            <a:endCxn id="179" idx="1"/>
          </p:cNvCxnSpPr>
          <p:nvPr/>
        </p:nvCxnSpPr>
        <p:spPr>
          <a:xfrm flipV="1">
            <a:off x="2260309" y="5022916"/>
            <a:ext cx="2251515" cy="584"/>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38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2C92FAC-8DED-4860-ADA0-BF5A30D656C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6ED282-6EA7-4A96-A05B-7BFF089D3C44}"/>
              </a:ext>
            </a:extLst>
          </p:cNvPr>
          <p:cNvSpPr>
            <a:spLocks noGrp="1"/>
          </p:cNvSpPr>
          <p:nvPr>
            <p:ph type="title"/>
          </p:nvPr>
        </p:nvSpPr>
        <p:spPr/>
        <p:txBody>
          <a:bodyPr/>
          <a:lstStyle/>
          <a:p>
            <a:r>
              <a:rPr lang="en-US" altLang="ko-KR" dirty="0"/>
              <a:t>Marketplace</a:t>
            </a:r>
            <a:endParaRPr lang="ko-KR" altLang="en-US" dirty="0"/>
          </a:p>
        </p:txBody>
      </p:sp>
    </p:spTree>
    <p:extLst>
      <p:ext uri="{BB962C8B-B14F-4D97-AF65-F5344CB8AC3E}">
        <p14:creationId xmlns:p14="http://schemas.microsoft.com/office/powerpoint/2010/main" val="266430445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94D84F-B557-4BAE-8141-E1F79DE561C3}"/>
              </a:ext>
            </a:extLst>
          </p:cNvPr>
          <p:cNvSpPr>
            <a:spLocks noGrp="1"/>
          </p:cNvSpPr>
          <p:nvPr>
            <p:ph type="title"/>
          </p:nvPr>
        </p:nvSpPr>
        <p:spPr/>
        <p:txBody>
          <a:bodyPr/>
          <a:lstStyle/>
          <a:p>
            <a:endParaRPr lang="ko-KR" altLang="en-US"/>
          </a:p>
        </p:txBody>
      </p:sp>
      <p:grpSp>
        <p:nvGrpSpPr>
          <p:cNvPr id="5" name="그룹 4">
            <a:extLst>
              <a:ext uri="{FF2B5EF4-FFF2-40B4-BE49-F238E27FC236}">
                <a16:creationId xmlns:a16="http://schemas.microsoft.com/office/drawing/2014/main" id="{C96E7E15-FADA-4EB2-AB35-FAB4EB91C15C}"/>
              </a:ext>
            </a:extLst>
          </p:cNvPr>
          <p:cNvGrpSpPr/>
          <p:nvPr/>
        </p:nvGrpSpPr>
        <p:grpSpPr>
          <a:xfrm>
            <a:off x="8081894" y="1852389"/>
            <a:ext cx="893831" cy="1299159"/>
            <a:chOff x="4127049" y="2777938"/>
            <a:chExt cx="1173988" cy="1706360"/>
          </a:xfrm>
        </p:grpSpPr>
        <p:pic>
          <p:nvPicPr>
            <p:cNvPr id="14" name="그래픽 13">
              <a:extLst>
                <a:ext uri="{FF2B5EF4-FFF2-40B4-BE49-F238E27FC236}">
                  <a16:creationId xmlns:a16="http://schemas.microsoft.com/office/drawing/2014/main" id="{D22DFE6F-EA47-4B70-B33E-B410BCB608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15" name="TextBox 14">
              <a:extLst>
                <a:ext uri="{FF2B5EF4-FFF2-40B4-BE49-F238E27FC236}">
                  <a16:creationId xmlns:a16="http://schemas.microsoft.com/office/drawing/2014/main" id="{F85FD13F-574C-4D01-8278-54B956DDC97A}"/>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a:t>
              </a:r>
              <a:endParaRPr lang="ko-KR" altLang="en-US" sz="2000" dirty="0">
                <a:solidFill>
                  <a:schemeClr val="bg1">
                    <a:lumMod val="85000"/>
                  </a:schemeClr>
                </a:solidFill>
                <a:latin typeface="Arial" panose="020B0604020202020204" pitchFamily="34" charset="0"/>
              </a:endParaRPr>
            </a:p>
          </p:txBody>
        </p:sp>
      </p:grpSp>
      <p:grpSp>
        <p:nvGrpSpPr>
          <p:cNvPr id="6" name="그룹 5">
            <a:extLst>
              <a:ext uri="{FF2B5EF4-FFF2-40B4-BE49-F238E27FC236}">
                <a16:creationId xmlns:a16="http://schemas.microsoft.com/office/drawing/2014/main" id="{A9353896-A2E6-4FF7-9641-434207522F27}"/>
              </a:ext>
            </a:extLst>
          </p:cNvPr>
          <p:cNvGrpSpPr/>
          <p:nvPr/>
        </p:nvGrpSpPr>
        <p:grpSpPr>
          <a:xfrm>
            <a:off x="2137102" y="1852389"/>
            <a:ext cx="893831" cy="1299159"/>
            <a:chOff x="1071979" y="2777938"/>
            <a:chExt cx="1173988" cy="1706360"/>
          </a:xfrm>
        </p:grpSpPr>
        <p:pic>
          <p:nvPicPr>
            <p:cNvPr id="12" name="그래픽 11">
              <a:extLst>
                <a:ext uri="{FF2B5EF4-FFF2-40B4-BE49-F238E27FC236}">
                  <a16:creationId xmlns:a16="http://schemas.microsoft.com/office/drawing/2014/main" id="{58112B69-4896-4B49-B4A9-43B0BF4DDC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1979" y="2777938"/>
              <a:ext cx="1173988" cy="1173988"/>
            </a:xfrm>
            <a:prstGeom prst="rect">
              <a:avLst/>
            </a:prstGeom>
          </p:spPr>
        </p:pic>
        <p:sp>
          <p:nvSpPr>
            <p:cNvPr id="13" name="TextBox 12">
              <a:extLst>
                <a:ext uri="{FF2B5EF4-FFF2-40B4-BE49-F238E27FC236}">
                  <a16:creationId xmlns:a16="http://schemas.microsoft.com/office/drawing/2014/main" id="{AFB19E20-9C63-4CF5-9A36-5911F6AEF5BD}"/>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a:t>
              </a:r>
              <a:endParaRPr lang="ko-KR" altLang="en-US" sz="2000" dirty="0">
                <a:solidFill>
                  <a:schemeClr val="bg1">
                    <a:lumMod val="85000"/>
                  </a:schemeClr>
                </a:solidFill>
                <a:latin typeface="Arial" panose="020B0604020202020204" pitchFamily="34" charset="0"/>
              </a:endParaRPr>
            </a:p>
          </p:txBody>
        </p:sp>
      </p:grpSp>
      <p:cxnSp>
        <p:nvCxnSpPr>
          <p:cNvPr id="17" name="직선 화살표 연결선 16">
            <a:extLst>
              <a:ext uri="{FF2B5EF4-FFF2-40B4-BE49-F238E27FC236}">
                <a16:creationId xmlns:a16="http://schemas.microsoft.com/office/drawing/2014/main" id="{42843406-B0B3-4CBA-8B7C-9B175D172F1B}"/>
              </a:ext>
            </a:extLst>
          </p:cNvPr>
          <p:cNvCxnSpPr>
            <a:stCxn id="12" idx="3"/>
            <a:endCxn id="14" idx="1"/>
          </p:cNvCxnSpPr>
          <p:nvPr/>
        </p:nvCxnSpPr>
        <p:spPr>
          <a:xfrm>
            <a:off x="3030933" y="2299305"/>
            <a:ext cx="5050961" cy="0"/>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C683450-870A-43DA-9982-ADD7021D9927}"/>
              </a:ext>
            </a:extLst>
          </p:cNvPr>
          <p:cNvSpPr txBox="1"/>
          <p:nvPr/>
        </p:nvSpPr>
        <p:spPr>
          <a:xfrm>
            <a:off x="4858246" y="1826521"/>
            <a:ext cx="2011681" cy="369332"/>
          </a:xfrm>
          <a:prstGeom prst="rect">
            <a:avLst/>
          </a:prstGeom>
          <a:noFill/>
        </p:spPr>
        <p:txBody>
          <a:bodyPr wrap="square" rtlCol="0">
            <a:spAutoFit/>
          </a:bodyPr>
          <a:lstStyle/>
          <a:p>
            <a:r>
              <a:rPr lang="en-US" altLang="ko-KR" dirty="0">
                <a:solidFill>
                  <a:schemeClr val="bg1">
                    <a:lumMod val="85000"/>
                  </a:schemeClr>
                </a:solidFill>
              </a:rPr>
              <a:t>transfer(B,</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grpSp>
        <p:nvGrpSpPr>
          <p:cNvPr id="19" name="그룹 18">
            <a:extLst>
              <a:ext uri="{FF2B5EF4-FFF2-40B4-BE49-F238E27FC236}">
                <a16:creationId xmlns:a16="http://schemas.microsoft.com/office/drawing/2014/main" id="{FB36FF42-A4E0-45D2-A00C-20DCD213A959}"/>
              </a:ext>
            </a:extLst>
          </p:cNvPr>
          <p:cNvGrpSpPr/>
          <p:nvPr/>
        </p:nvGrpSpPr>
        <p:grpSpPr>
          <a:xfrm>
            <a:off x="5417170" y="4283193"/>
            <a:ext cx="893831" cy="1299159"/>
            <a:chOff x="4127049" y="2777938"/>
            <a:chExt cx="1173988" cy="1706360"/>
          </a:xfrm>
        </p:grpSpPr>
        <p:pic>
          <p:nvPicPr>
            <p:cNvPr id="20" name="그래픽 19">
              <a:extLst>
                <a:ext uri="{FF2B5EF4-FFF2-40B4-BE49-F238E27FC236}">
                  <a16:creationId xmlns:a16="http://schemas.microsoft.com/office/drawing/2014/main" id="{CF9F62E7-7009-43D4-8FE9-AC065CFD8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049" y="2777938"/>
              <a:ext cx="1173988" cy="1173988"/>
            </a:xfrm>
            <a:prstGeom prst="rect">
              <a:avLst/>
            </a:prstGeom>
          </p:spPr>
        </p:pic>
        <p:sp>
          <p:nvSpPr>
            <p:cNvPr id="21" name="TextBox 20">
              <a:extLst>
                <a:ext uri="{FF2B5EF4-FFF2-40B4-BE49-F238E27FC236}">
                  <a16:creationId xmlns:a16="http://schemas.microsoft.com/office/drawing/2014/main" id="{438FC945-3547-4B74-AD05-6FD7308315DF}"/>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C</a:t>
              </a:r>
              <a:endParaRPr lang="ko-KR" altLang="en-US" sz="2000" dirty="0">
                <a:solidFill>
                  <a:schemeClr val="bg1">
                    <a:lumMod val="85000"/>
                  </a:schemeClr>
                </a:solidFill>
                <a:latin typeface="Arial" panose="020B0604020202020204" pitchFamily="34" charset="0"/>
              </a:endParaRPr>
            </a:p>
          </p:txBody>
        </p:sp>
      </p:grpSp>
      <p:sp>
        <p:nvSpPr>
          <p:cNvPr id="22" name="TextBox 21">
            <a:extLst>
              <a:ext uri="{FF2B5EF4-FFF2-40B4-BE49-F238E27FC236}">
                <a16:creationId xmlns:a16="http://schemas.microsoft.com/office/drawing/2014/main" id="{C576EDD9-16F8-4871-95CE-C5675C12AB3E}"/>
              </a:ext>
            </a:extLst>
          </p:cNvPr>
          <p:cNvSpPr txBox="1"/>
          <p:nvPr/>
        </p:nvSpPr>
        <p:spPr>
          <a:xfrm>
            <a:off x="2620671" y="4032441"/>
            <a:ext cx="2011681" cy="369332"/>
          </a:xfrm>
          <a:prstGeom prst="rect">
            <a:avLst/>
          </a:prstGeom>
          <a:noFill/>
        </p:spPr>
        <p:txBody>
          <a:bodyPr wrap="square" rtlCol="0">
            <a:spAutoFit/>
          </a:bodyPr>
          <a:lstStyle/>
          <a:p>
            <a:r>
              <a:rPr lang="en-US" altLang="ko-KR" dirty="0">
                <a:solidFill>
                  <a:schemeClr val="bg1">
                    <a:lumMod val="85000"/>
                  </a:schemeClr>
                </a:solidFill>
              </a:rPr>
              <a:t>approve(C,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cxnSp>
        <p:nvCxnSpPr>
          <p:cNvPr id="23" name="직선 화살표 연결선 22">
            <a:extLst>
              <a:ext uri="{FF2B5EF4-FFF2-40B4-BE49-F238E27FC236}">
                <a16:creationId xmlns:a16="http://schemas.microsoft.com/office/drawing/2014/main" id="{3F65BB06-381D-4DD8-B25F-2BD7EE0BC2A1}"/>
              </a:ext>
            </a:extLst>
          </p:cNvPr>
          <p:cNvCxnSpPr>
            <a:cxnSpLocks/>
          </p:cNvCxnSpPr>
          <p:nvPr/>
        </p:nvCxnSpPr>
        <p:spPr>
          <a:xfrm>
            <a:off x="3101009" y="2746220"/>
            <a:ext cx="2178657" cy="1824928"/>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0DA48089-4A85-431E-8C22-E2A9658798A7}"/>
              </a:ext>
            </a:extLst>
          </p:cNvPr>
          <p:cNvCxnSpPr>
            <a:cxnSpLocks/>
          </p:cNvCxnSpPr>
          <p:nvPr/>
        </p:nvCxnSpPr>
        <p:spPr>
          <a:xfrm flipV="1">
            <a:off x="6332848" y="3013544"/>
            <a:ext cx="1594602" cy="1557604"/>
          </a:xfrm>
          <a:prstGeom prst="straightConnector1">
            <a:avLst/>
          </a:prstGeom>
          <a:ln w="317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DABC7BE-E80B-4C51-9175-849640E1ED3D}"/>
              </a:ext>
            </a:extLst>
          </p:cNvPr>
          <p:cNvSpPr txBox="1"/>
          <p:nvPr/>
        </p:nvSpPr>
        <p:spPr>
          <a:xfrm>
            <a:off x="7018644" y="3905943"/>
            <a:ext cx="3020330" cy="369332"/>
          </a:xfrm>
          <a:prstGeom prst="rect">
            <a:avLst/>
          </a:prstGeom>
          <a:noFill/>
        </p:spPr>
        <p:txBody>
          <a:bodyPr wrap="square" rtlCol="0">
            <a:spAutoFit/>
          </a:bodyPr>
          <a:lstStyle/>
          <a:p>
            <a:r>
              <a:rPr lang="en-US" altLang="ko-KR" dirty="0" err="1">
                <a:solidFill>
                  <a:schemeClr val="bg1">
                    <a:lumMod val="85000"/>
                  </a:schemeClr>
                </a:solidFill>
              </a:rPr>
              <a:t>transferFrom</a:t>
            </a:r>
            <a:r>
              <a:rPr lang="en-US" altLang="ko-KR" dirty="0">
                <a:solidFill>
                  <a:schemeClr val="bg1">
                    <a:lumMod val="85000"/>
                  </a:schemeClr>
                </a:solidFill>
              </a:rPr>
              <a:t> (A, C,</a:t>
            </a:r>
            <a:r>
              <a:rPr lang="ko-KR" altLang="en-US" dirty="0">
                <a:solidFill>
                  <a:schemeClr val="bg1">
                    <a:lumMod val="85000"/>
                  </a:schemeClr>
                </a:solidFill>
              </a:rPr>
              <a:t> </a:t>
            </a:r>
            <a:r>
              <a:rPr lang="en-US" altLang="ko-KR" dirty="0">
                <a:solidFill>
                  <a:schemeClr val="bg1">
                    <a:lumMod val="85000"/>
                  </a:schemeClr>
                </a:solidFill>
              </a:rPr>
              <a:t>1000)</a:t>
            </a:r>
            <a:endParaRPr lang="ko-KR" altLang="en-US" dirty="0">
              <a:solidFill>
                <a:schemeClr val="bg1">
                  <a:lumMod val="85000"/>
                </a:schemeClr>
              </a:solidFill>
            </a:endParaRPr>
          </a:p>
        </p:txBody>
      </p:sp>
      <p:sp>
        <p:nvSpPr>
          <p:cNvPr id="30" name="TextBox 29">
            <a:extLst>
              <a:ext uri="{FF2B5EF4-FFF2-40B4-BE49-F238E27FC236}">
                <a16:creationId xmlns:a16="http://schemas.microsoft.com/office/drawing/2014/main" id="{DD75B6A9-4E7A-4B21-BE33-EFF823F80CE4}"/>
              </a:ext>
            </a:extLst>
          </p:cNvPr>
          <p:cNvSpPr txBox="1"/>
          <p:nvPr/>
        </p:nvSpPr>
        <p:spPr>
          <a:xfrm>
            <a:off x="7130149" y="4386482"/>
            <a:ext cx="3020330" cy="923330"/>
          </a:xfrm>
          <a:prstGeom prst="rect">
            <a:avLst/>
          </a:prstGeom>
          <a:noFill/>
        </p:spPr>
        <p:txBody>
          <a:bodyPr wrap="square" rtlCol="0">
            <a:spAutoFit/>
          </a:bodyPr>
          <a:lstStyle/>
          <a:p>
            <a:r>
              <a:rPr lang="en-US" altLang="ko-KR" dirty="0">
                <a:solidFill>
                  <a:schemeClr val="bg1">
                    <a:lumMod val="85000"/>
                  </a:schemeClr>
                </a:solidFill>
              </a:rPr>
              <a:t>allowance[A][C] = 0</a:t>
            </a:r>
          </a:p>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
        <p:nvSpPr>
          <p:cNvPr id="31" name="TextBox 30">
            <a:extLst>
              <a:ext uri="{FF2B5EF4-FFF2-40B4-BE49-F238E27FC236}">
                <a16:creationId xmlns:a16="http://schemas.microsoft.com/office/drawing/2014/main" id="{AFFB3960-CC65-457B-9E12-85B3E61B8707}"/>
              </a:ext>
            </a:extLst>
          </p:cNvPr>
          <p:cNvSpPr txBox="1"/>
          <p:nvPr/>
        </p:nvSpPr>
        <p:spPr>
          <a:xfrm>
            <a:off x="2242396" y="4359336"/>
            <a:ext cx="3020330" cy="923330"/>
          </a:xfrm>
          <a:prstGeom prst="rect">
            <a:avLst/>
          </a:prstGeom>
          <a:noFill/>
        </p:spPr>
        <p:txBody>
          <a:bodyPr wrap="square" rtlCol="0">
            <a:spAutoFit/>
          </a:bodyPr>
          <a:lstStyle/>
          <a:p>
            <a:r>
              <a:rPr lang="en-US" altLang="ko-KR" dirty="0">
                <a:solidFill>
                  <a:schemeClr val="bg1">
                    <a:lumMod val="85000"/>
                  </a:schemeClr>
                </a:solidFill>
              </a:rPr>
              <a:t>allowance[A][C] = 1000</a:t>
            </a:r>
          </a:p>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2" name="TextBox 31">
            <a:extLst>
              <a:ext uri="{FF2B5EF4-FFF2-40B4-BE49-F238E27FC236}">
                <a16:creationId xmlns:a16="http://schemas.microsoft.com/office/drawing/2014/main" id="{282FB4F6-7FC1-4651-9585-482F6EBA015F}"/>
              </a:ext>
            </a:extLst>
          </p:cNvPr>
          <p:cNvSpPr txBox="1"/>
          <p:nvPr/>
        </p:nvSpPr>
        <p:spPr>
          <a:xfrm>
            <a:off x="721922" y="1180190"/>
            <a:ext cx="3020330" cy="646331"/>
          </a:xfrm>
          <a:prstGeom prst="rect">
            <a:avLst/>
          </a:prstGeom>
          <a:noFill/>
        </p:spPr>
        <p:txBody>
          <a:bodyPr wrap="square" rtlCol="0">
            <a:spAutoFit/>
          </a:bodyPr>
          <a:lstStyle/>
          <a:p>
            <a:r>
              <a:rPr lang="en-US" altLang="ko-KR" dirty="0">
                <a:solidFill>
                  <a:schemeClr val="bg1">
                    <a:lumMod val="85000"/>
                  </a:schemeClr>
                </a:solidFill>
              </a:rPr>
              <a:t>balances[A] = 1000</a:t>
            </a:r>
          </a:p>
          <a:p>
            <a:r>
              <a:rPr lang="en-US" altLang="ko-KR" dirty="0">
                <a:solidFill>
                  <a:schemeClr val="bg1">
                    <a:lumMod val="85000"/>
                  </a:schemeClr>
                </a:solidFill>
              </a:rPr>
              <a:t>balances[B] = 0</a:t>
            </a:r>
            <a:endParaRPr lang="ko-KR" altLang="en-US" dirty="0">
              <a:solidFill>
                <a:schemeClr val="bg1">
                  <a:lumMod val="85000"/>
                </a:schemeClr>
              </a:solidFill>
            </a:endParaRPr>
          </a:p>
        </p:txBody>
      </p:sp>
      <p:sp>
        <p:nvSpPr>
          <p:cNvPr id="33" name="TextBox 32">
            <a:extLst>
              <a:ext uri="{FF2B5EF4-FFF2-40B4-BE49-F238E27FC236}">
                <a16:creationId xmlns:a16="http://schemas.microsoft.com/office/drawing/2014/main" id="{E1193959-9940-470C-8BB5-706EF7CE77B5}"/>
              </a:ext>
            </a:extLst>
          </p:cNvPr>
          <p:cNvSpPr txBox="1"/>
          <p:nvPr/>
        </p:nvSpPr>
        <p:spPr>
          <a:xfrm>
            <a:off x="8793213" y="1262395"/>
            <a:ext cx="3020330" cy="646331"/>
          </a:xfrm>
          <a:prstGeom prst="rect">
            <a:avLst/>
          </a:prstGeom>
          <a:noFill/>
        </p:spPr>
        <p:txBody>
          <a:bodyPr wrap="square" rtlCol="0">
            <a:spAutoFit/>
          </a:bodyPr>
          <a:lstStyle/>
          <a:p>
            <a:r>
              <a:rPr lang="en-US" altLang="ko-KR" dirty="0">
                <a:solidFill>
                  <a:schemeClr val="bg1">
                    <a:lumMod val="85000"/>
                  </a:schemeClr>
                </a:solidFill>
              </a:rPr>
              <a:t>balances[A] = 0</a:t>
            </a:r>
          </a:p>
          <a:p>
            <a:r>
              <a:rPr lang="en-US" altLang="ko-KR" dirty="0">
                <a:solidFill>
                  <a:schemeClr val="bg1">
                    <a:lumMod val="85000"/>
                  </a:schemeClr>
                </a:solidFill>
              </a:rPr>
              <a:t>balances[B] = 1000</a:t>
            </a:r>
            <a:endParaRPr lang="ko-KR" altLang="en-US" dirty="0">
              <a:solidFill>
                <a:schemeClr val="bg1">
                  <a:lumMod val="85000"/>
                </a:schemeClr>
              </a:solidFill>
            </a:endParaRPr>
          </a:p>
        </p:txBody>
      </p:sp>
    </p:spTree>
    <p:extLst>
      <p:ext uri="{BB962C8B-B14F-4D97-AF65-F5344CB8AC3E}">
        <p14:creationId xmlns:p14="http://schemas.microsoft.com/office/powerpoint/2010/main" val="2321961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b="1" dirty="0"/>
              <a:t>대칭 키 암호</a:t>
            </a:r>
            <a:r>
              <a:rPr lang="en-US" altLang="ko-KR" b="1" dirty="0"/>
              <a:t>(symmetric-key algorithm)</a:t>
            </a:r>
          </a:p>
          <a:p>
            <a:pPr indent="0">
              <a:buNone/>
            </a:pPr>
            <a:r>
              <a:rPr lang="ko-KR" altLang="en-US" sz="1600" dirty="0"/>
              <a:t>암호화와 복호화에 같은 키를 쓰는 알고리즘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dirty="0"/>
              <a:t>AES(Advanced Encryption Standard) : 2001-11-26</a:t>
            </a:r>
            <a:r>
              <a:rPr lang="ko-KR" altLang="en-US" dirty="0"/>
              <a:t> </a:t>
            </a:r>
            <a:r>
              <a:rPr lang="en-US" altLang="ko-KR" dirty="0"/>
              <a:t>NIST</a:t>
            </a:r>
            <a:r>
              <a:rPr lang="ko-KR" altLang="en-US" dirty="0"/>
              <a:t>에 의해 제정된 암호화 방식</a:t>
            </a:r>
            <a:r>
              <a:rPr lang="en-US" altLang="ko-KR" dirty="0"/>
              <a:t>, </a:t>
            </a:r>
            <a:r>
              <a:rPr lang="en-US" altLang="ko-KR" sz="1400" dirty="0">
                <a:hlinkClick r:id="rId3"/>
              </a:rPr>
              <a:t>Announcement</a:t>
            </a:r>
            <a:endParaRPr lang="en-US" altLang="ko-KR" sz="1400" dirty="0"/>
          </a:p>
          <a:p>
            <a:pPr lvl="1"/>
            <a:r>
              <a:rPr lang="en-US" altLang="ko-KR" dirty="0"/>
              <a:t>1997-01-02 NIST</a:t>
            </a:r>
            <a:r>
              <a:rPr lang="ko-KR" altLang="en-US" dirty="0"/>
              <a:t>가 </a:t>
            </a:r>
            <a:r>
              <a:rPr lang="en-US" altLang="ko-KR" dirty="0"/>
              <a:t>DES</a:t>
            </a:r>
            <a:r>
              <a:rPr lang="ko-KR" altLang="en-US" dirty="0"/>
              <a:t>를 대체할 목적으로 개선된 암호 기법 공모</a:t>
            </a:r>
            <a:r>
              <a:rPr lang="en-US" altLang="ko-KR" dirty="0"/>
              <a:t>, </a:t>
            </a:r>
            <a:r>
              <a:rPr lang="en-US" altLang="ko-KR" sz="1400" dirty="0">
                <a:hlinkClick r:id="rId4"/>
              </a:rPr>
              <a:t>Announcement</a:t>
            </a:r>
            <a:endParaRPr lang="en-US" altLang="ko-KR" sz="1400" dirty="0"/>
          </a:p>
          <a:p>
            <a:pPr lvl="1"/>
            <a:r>
              <a:rPr lang="ko-KR" altLang="en-US" sz="1400" dirty="0" err="1"/>
              <a:t>빈슨트</a:t>
            </a:r>
            <a:r>
              <a:rPr lang="ko-KR" altLang="en-US" sz="1400" dirty="0"/>
              <a:t> </a:t>
            </a:r>
            <a:r>
              <a:rPr lang="ko-KR" altLang="en-US" sz="1400" dirty="0" err="1"/>
              <a:t>레이믄</a:t>
            </a:r>
            <a:r>
              <a:rPr lang="en-US" altLang="ko-KR" sz="1400" dirty="0"/>
              <a:t>(</a:t>
            </a:r>
            <a:r>
              <a:rPr lang="en-US" altLang="ko-KR" sz="1400" dirty="0" err="1"/>
              <a:t>Vencent</a:t>
            </a:r>
            <a:r>
              <a:rPr lang="en-US" altLang="ko-KR" sz="1400" dirty="0"/>
              <a:t> </a:t>
            </a:r>
            <a:r>
              <a:rPr lang="en-US" altLang="ko-KR" sz="1400" dirty="0" err="1"/>
              <a:t>Rijment</a:t>
            </a:r>
            <a:r>
              <a:rPr lang="en-US" altLang="ko-KR" sz="1400" dirty="0"/>
              <a:t>)</a:t>
            </a:r>
            <a:r>
              <a:rPr lang="ko-KR" altLang="en-US" sz="1400" dirty="0"/>
              <a:t>과 </a:t>
            </a:r>
            <a:r>
              <a:rPr lang="ko-KR" altLang="en-US" sz="1400" dirty="0" err="1"/>
              <a:t>요안</a:t>
            </a:r>
            <a:r>
              <a:rPr lang="ko-KR" altLang="en-US" sz="1400" dirty="0"/>
              <a:t> </a:t>
            </a:r>
            <a:r>
              <a:rPr lang="ko-KR" altLang="en-US" sz="1400" dirty="0" err="1"/>
              <a:t>대믄</a:t>
            </a:r>
            <a:r>
              <a:rPr lang="en-US" altLang="ko-KR" sz="1400" dirty="0"/>
              <a:t>(Joan Daemen)</a:t>
            </a:r>
            <a:r>
              <a:rPr lang="ko-KR" altLang="en-US" sz="1400" dirty="0"/>
              <a:t>의 개발한 </a:t>
            </a:r>
            <a:r>
              <a:rPr lang="ko-KR" altLang="en-US" sz="1400" dirty="0" err="1"/>
              <a:t>레인달</a:t>
            </a:r>
            <a:r>
              <a:rPr lang="en-US" altLang="ko-KR" sz="1400" dirty="0"/>
              <a:t>(Rijndael) </a:t>
            </a:r>
            <a:r>
              <a:rPr lang="ko-KR" altLang="en-US" sz="1400" dirty="0"/>
              <a:t>알고리즘이 선정</a:t>
            </a:r>
            <a:endParaRPr lang="en-US" altLang="ko-KR" sz="1400" dirty="0"/>
          </a:p>
          <a:p>
            <a:pPr lvl="1"/>
            <a:r>
              <a:rPr lang="en-US" altLang="ko-KR"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대칭키</a:t>
            </a:r>
            <a:r>
              <a:rPr lang="ko-KR" altLang="en-US" dirty="0"/>
              <a:t> 암호</a:t>
            </a:r>
            <a:r>
              <a:rPr lang="en-US" altLang="ko-KR" dirty="0"/>
              <a:t> (symmetric-key algorithm)</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770220"/>
            <a:ext cx="6448549" cy="2173888"/>
            <a:chOff x="158352" y="1735843"/>
            <a:chExt cx="6448549" cy="2173888"/>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1877630"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dirty="0">
                  <a:solidFill>
                    <a:schemeClr val="bg1">
                      <a:lumMod val="85000"/>
                    </a:schemeClr>
                  </a:solidFill>
                </a:rPr>
                <a:t>(FA3E2B29)</a:t>
              </a:r>
              <a:endParaRPr lang="ko-KR" altLang="en-US" sz="14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278394" y="241530"/>
              <a:ext cx="20786" cy="4758598"/>
            </a:xfrm>
            <a:prstGeom prst="bentConnector3">
              <a:avLst>
                <a:gd name="adj1" fmla="val 4507385"/>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756250" cy="883576"/>
              <a:chOff x="1300295" y="1801517"/>
              <a:chExt cx="2128924" cy="1071070"/>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128924" cy="373087"/>
              </a:xfrm>
              <a:prstGeom prst="rect">
                <a:avLst/>
              </a:prstGeom>
              <a:noFill/>
            </p:spPr>
            <p:txBody>
              <a:bodyPr wrap="none" rtlCol="0">
                <a:spAutoFit/>
              </a:bodyPr>
              <a:lstStyle/>
              <a:p>
                <a:r>
                  <a:rPr lang="ko-KR" altLang="en-US" sz="1400" dirty="0" err="1">
                    <a:solidFill>
                      <a:srgbClr val="EF296B"/>
                    </a:solidFill>
                  </a:rPr>
                  <a:t>암호키</a:t>
                </a:r>
                <a:r>
                  <a:rPr lang="en-US" altLang="ko-KR" sz="1400" dirty="0">
                    <a:solidFill>
                      <a:srgbClr val="EF296B"/>
                    </a:solidFill>
                  </a:rPr>
                  <a:t>(Cypher Key)</a:t>
                </a:r>
                <a:endParaRPr lang="ko-KR" altLang="en-US" sz="14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278394" y="764750"/>
              <a:ext cx="20786" cy="4758598"/>
            </a:xfrm>
            <a:prstGeom prst="bentConnector3">
              <a:avLst>
                <a:gd name="adj1" fmla="val 4011243"/>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52622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850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70D1B59-B827-4E7F-B04E-88BD2B1180C9}"/>
              </a:ext>
            </a:extLst>
          </p:cNvPr>
          <p:cNvSpPr>
            <a:spLocks noGrp="1"/>
          </p:cNvSpPr>
          <p:nvPr>
            <p:ph type="title"/>
          </p:nvPr>
        </p:nvSpPr>
        <p:spPr/>
        <p:txBody>
          <a:bodyPr/>
          <a:lstStyle/>
          <a:p>
            <a:r>
              <a:rPr lang="ko-KR" altLang="en-US" dirty="0" err="1"/>
              <a:t>대칭키</a:t>
            </a:r>
            <a:r>
              <a:rPr lang="ko-KR" altLang="en-US" dirty="0"/>
              <a:t> 암호</a:t>
            </a:r>
            <a:r>
              <a:rPr lang="en-US" altLang="ko-KR" dirty="0"/>
              <a:t> (symmetric-key algorithm)</a:t>
            </a:r>
            <a:endParaRPr lang="ko-KR" altLang="en-US" dirty="0"/>
          </a:p>
        </p:txBody>
      </p:sp>
      <p:pic>
        <p:nvPicPr>
          <p:cNvPr id="4" name="그래픽 3">
            <a:extLst>
              <a:ext uri="{FF2B5EF4-FFF2-40B4-BE49-F238E27FC236}">
                <a16:creationId xmlns:a16="http://schemas.microsoft.com/office/drawing/2014/main" id="{CC83991B-2495-48E0-88D4-B4A2C971FBF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2521" y="2249500"/>
            <a:ext cx="1800000" cy="1800000"/>
          </a:xfrm>
          <a:prstGeom prst="rect">
            <a:avLst/>
          </a:prstGeom>
        </p:spPr>
      </p:pic>
      <p:pic>
        <p:nvPicPr>
          <p:cNvPr id="5" name="그래픽 4">
            <a:extLst>
              <a:ext uri="{FF2B5EF4-FFF2-40B4-BE49-F238E27FC236}">
                <a16:creationId xmlns:a16="http://schemas.microsoft.com/office/drawing/2014/main" id="{5E66321C-FD10-48F6-A2BB-54714A01B4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6554" y="2258910"/>
            <a:ext cx="1800000" cy="1800000"/>
          </a:xfrm>
          <a:prstGeom prst="rect">
            <a:avLst/>
          </a:prstGeom>
        </p:spPr>
      </p:pic>
      <p:pic>
        <p:nvPicPr>
          <p:cNvPr id="6" name="내용 개체 틀 4" descr="키 윤곽선">
            <a:extLst>
              <a:ext uri="{FF2B5EF4-FFF2-40B4-BE49-F238E27FC236}">
                <a16:creationId xmlns:a16="http://schemas.microsoft.com/office/drawing/2014/main" id="{1295B044-34D5-45E1-BFA6-5244ECC7A8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2521" y="4069099"/>
            <a:ext cx="1800000" cy="1799998"/>
          </a:xfrm>
          <a:prstGeom prst="rect">
            <a:avLst/>
          </a:prstGeom>
        </p:spPr>
      </p:pic>
      <p:pic>
        <p:nvPicPr>
          <p:cNvPr id="7" name="내용 개체 틀 4" descr="키 윤곽선">
            <a:extLst>
              <a:ext uri="{FF2B5EF4-FFF2-40B4-BE49-F238E27FC236}">
                <a16:creationId xmlns:a16="http://schemas.microsoft.com/office/drawing/2014/main" id="{2EC0B6EE-74C3-42C1-940A-3E9E96B166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6554" y="4069099"/>
            <a:ext cx="1800000" cy="1799998"/>
          </a:xfrm>
          <a:prstGeom prst="rect">
            <a:avLst/>
          </a:prstGeom>
        </p:spPr>
      </p:pic>
      <p:cxnSp>
        <p:nvCxnSpPr>
          <p:cNvPr id="9" name="직선 화살표 연결선 8">
            <a:extLst>
              <a:ext uri="{FF2B5EF4-FFF2-40B4-BE49-F238E27FC236}">
                <a16:creationId xmlns:a16="http://schemas.microsoft.com/office/drawing/2014/main" id="{00179DA3-9DB5-4DB4-9037-47D6B8C9FFEE}"/>
              </a:ext>
            </a:extLst>
          </p:cNvPr>
          <p:cNvCxnSpPr>
            <a:stCxn id="4" idx="3"/>
            <a:endCxn id="5" idx="1"/>
          </p:cNvCxnSpPr>
          <p:nvPr/>
        </p:nvCxnSpPr>
        <p:spPr>
          <a:xfrm>
            <a:off x="3942521" y="3149500"/>
            <a:ext cx="4324033" cy="9410"/>
          </a:xfrm>
          <a:prstGeom prst="straightConnector1">
            <a:avLst/>
          </a:prstGeom>
          <a:ln w="762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BDC2A1-72A9-43FB-BD2C-E6F6D438BB93}"/>
              </a:ext>
            </a:extLst>
          </p:cNvPr>
          <p:cNvSpPr txBox="1"/>
          <p:nvPr/>
        </p:nvSpPr>
        <p:spPr>
          <a:xfrm>
            <a:off x="2736187" y="1380279"/>
            <a:ext cx="612668"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A</a:t>
            </a:r>
            <a:endParaRPr lang="ko-KR" altLang="en-US" sz="5000" dirty="0">
              <a:solidFill>
                <a:schemeClr val="bg1">
                  <a:lumMod val="85000"/>
                </a:schemeClr>
              </a:solidFill>
              <a:latin typeface="Arial" panose="020B0604020202020204" pitchFamily="34" charset="0"/>
            </a:endParaRPr>
          </a:p>
        </p:txBody>
      </p:sp>
      <p:sp>
        <p:nvSpPr>
          <p:cNvPr id="11" name="TextBox 10">
            <a:extLst>
              <a:ext uri="{FF2B5EF4-FFF2-40B4-BE49-F238E27FC236}">
                <a16:creationId xmlns:a16="http://schemas.microsoft.com/office/drawing/2014/main" id="{3439A357-66CB-4546-8251-90159FC916B3}"/>
              </a:ext>
            </a:extLst>
          </p:cNvPr>
          <p:cNvSpPr txBox="1"/>
          <p:nvPr/>
        </p:nvSpPr>
        <p:spPr>
          <a:xfrm>
            <a:off x="8860220" y="1380279"/>
            <a:ext cx="612668" cy="861774"/>
          </a:xfrm>
          <a:prstGeom prst="rect">
            <a:avLst/>
          </a:prstGeom>
          <a:noFill/>
        </p:spPr>
        <p:txBody>
          <a:bodyPr wrap="none" rtlCol="0">
            <a:spAutoFit/>
          </a:bodyPr>
          <a:lstStyle/>
          <a:p>
            <a:pPr algn="ctr"/>
            <a:r>
              <a:rPr lang="en-US" altLang="ko-KR" sz="5000" dirty="0">
                <a:solidFill>
                  <a:schemeClr val="bg1">
                    <a:lumMod val="85000"/>
                  </a:schemeClr>
                </a:solidFill>
                <a:latin typeface="Arial" panose="020B0604020202020204" pitchFamily="34" charset="0"/>
              </a:rPr>
              <a:t>B</a:t>
            </a:r>
            <a:endParaRPr lang="ko-KR" altLang="en-US" sz="5000"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643C1897-194C-4D09-BB17-A3236B6C2218}"/>
              </a:ext>
            </a:extLst>
          </p:cNvPr>
          <p:cNvSpPr txBox="1"/>
          <p:nvPr/>
        </p:nvSpPr>
        <p:spPr>
          <a:xfrm>
            <a:off x="4111322" y="4692099"/>
            <a:ext cx="3969356" cy="553998"/>
          </a:xfrm>
          <a:prstGeom prst="rect">
            <a:avLst/>
          </a:prstGeom>
          <a:noFill/>
        </p:spPr>
        <p:txBody>
          <a:bodyPr wrap="none" rtlCol="0">
            <a:spAutoFit/>
          </a:bodyPr>
          <a:lstStyle/>
          <a:p>
            <a:pPr algn="ctr"/>
            <a:r>
              <a:rPr lang="ko-KR" altLang="en-US" sz="3000" dirty="0">
                <a:solidFill>
                  <a:srgbClr val="EF296B"/>
                </a:solidFill>
                <a:latin typeface="Arial" panose="020B0604020202020204" pitchFamily="34" charset="0"/>
              </a:rPr>
              <a:t>같은 </a:t>
            </a:r>
            <a:r>
              <a:rPr lang="ko-KR" altLang="en-US" sz="3000" dirty="0" err="1">
                <a:solidFill>
                  <a:srgbClr val="EF296B"/>
                </a:solidFill>
                <a:latin typeface="Arial" panose="020B0604020202020204" pitchFamily="34" charset="0"/>
              </a:rPr>
              <a:t>암호키</a:t>
            </a:r>
            <a:r>
              <a:rPr lang="ko-KR" altLang="en-US" sz="3000" dirty="0">
                <a:solidFill>
                  <a:srgbClr val="EF296B"/>
                </a:solidFill>
                <a:latin typeface="Arial" panose="020B0604020202020204" pitchFamily="34" charset="0"/>
              </a:rPr>
              <a:t> 공유 필요</a:t>
            </a:r>
          </a:p>
        </p:txBody>
      </p:sp>
    </p:spTree>
    <p:extLst>
      <p:ext uri="{BB962C8B-B14F-4D97-AF65-F5344CB8AC3E}">
        <p14:creationId xmlns:p14="http://schemas.microsoft.com/office/powerpoint/2010/main" val="126480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b="1" dirty="0"/>
              <a:t>비대칭키 암호 </a:t>
            </a:r>
            <a:r>
              <a:rPr lang="en-US" altLang="ko-KR" b="1" dirty="0"/>
              <a:t>(</a:t>
            </a:r>
            <a:r>
              <a:rPr lang="ko-KR" altLang="en-US" b="1" dirty="0"/>
              <a:t>공개키 암호</a:t>
            </a:r>
            <a:r>
              <a:rPr lang="en-US" altLang="ko-KR" b="1" dirty="0"/>
              <a:t>, public-key cryptography)</a:t>
            </a:r>
          </a:p>
          <a:p>
            <a:pPr indent="0">
              <a:buNone/>
            </a:pPr>
            <a:r>
              <a:rPr lang="ko-KR" altLang="en-US" sz="1600" dirty="0"/>
              <a:t>암호화와 복호화에 다른 키를 쓰는 알고리즘</a:t>
            </a:r>
            <a:endParaRPr lang="en-US" altLang="ko-KR" sz="1600" dirty="0"/>
          </a:p>
          <a:p>
            <a:pPr marL="342900" indent="-342900">
              <a:buAutoNum type="arabicPeriod"/>
            </a:pPr>
            <a:r>
              <a:rPr lang="ko-KR" altLang="en-US" sz="1600" dirty="0"/>
              <a:t>개인키로 공개키 생성 가능</a:t>
            </a:r>
            <a:r>
              <a:rPr lang="en-US" altLang="ko-KR" sz="1600" dirty="0"/>
              <a:t>, </a:t>
            </a:r>
            <a:r>
              <a:rPr lang="ko-KR" altLang="en-US" sz="1600" dirty="0"/>
              <a:t>공개키로 개인키 생성 불가능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개인키로 암호화한 암호문을 공개키로 복호화 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공개키로 암호화한 암호문을 개인키로 복호화 가능</a:t>
            </a:r>
            <a:endParaRPr lang="en-US" altLang="ko-KR" sz="1600"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186178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535015"/>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207253"/>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spTree>
    <p:extLst>
      <p:ext uri="{BB962C8B-B14F-4D97-AF65-F5344CB8AC3E}">
        <p14:creationId xmlns:p14="http://schemas.microsoft.com/office/powerpoint/2010/main" val="3017428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6A2D894-603B-4E3E-A352-CC9937087190}"/>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a:t>
            </a:r>
            <a:endParaRPr lang="ko-KR" altLang="en-US" dirty="0"/>
          </a:p>
        </p:txBody>
      </p:sp>
      <p:pic>
        <p:nvPicPr>
          <p:cNvPr id="4" name="그래픽 3">
            <a:extLst>
              <a:ext uri="{FF2B5EF4-FFF2-40B4-BE49-F238E27FC236}">
                <a16:creationId xmlns:a16="http://schemas.microsoft.com/office/drawing/2014/main" id="{2DAB6887-D5A8-4AAF-B7CA-82E0AD6EEA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6236" y="1159528"/>
            <a:ext cx="1080000" cy="1080000"/>
          </a:xfrm>
          <a:prstGeom prst="rect">
            <a:avLst/>
          </a:prstGeom>
        </p:spPr>
      </p:pic>
      <p:pic>
        <p:nvPicPr>
          <p:cNvPr id="6" name="내용 개체 틀 4" descr="키 윤곽선">
            <a:extLst>
              <a:ext uri="{FF2B5EF4-FFF2-40B4-BE49-F238E27FC236}">
                <a16:creationId xmlns:a16="http://schemas.microsoft.com/office/drawing/2014/main" id="{34A3FEB5-49D9-4189-B686-85629E01E3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28909" y="2645042"/>
            <a:ext cx="754332" cy="754331"/>
          </a:xfrm>
          <a:prstGeom prst="rect">
            <a:avLst/>
          </a:prstGeom>
        </p:spPr>
      </p:pic>
      <p:sp>
        <p:nvSpPr>
          <p:cNvPr id="7" name="TextBox 6">
            <a:extLst>
              <a:ext uri="{FF2B5EF4-FFF2-40B4-BE49-F238E27FC236}">
                <a16:creationId xmlns:a16="http://schemas.microsoft.com/office/drawing/2014/main" id="{21602141-7606-4BAF-B4D9-52F2229E31E8}"/>
              </a:ext>
            </a:extLst>
          </p:cNvPr>
          <p:cNvSpPr txBox="1"/>
          <p:nvPr/>
        </p:nvSpPr>
        <p:spPr>
          <a:xfrm>
            <a:off x="941672" y="3184111"/>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sp>
        <p:nvSpPr>
          <p:cNvPr id="8" name="TextBox 7">
            <a:extLst>
              <a:ext uri="{FF2B5EF4-FFF2-40B4-BE49-F238E27FC236}">
                <a16:creationId xmlns:a16="http://schemas.microsoft.com/office/drawing/2014/main" id="{D90A1BEA-2F0C-49F6-AA0E-7B67B35EAC57}"/>
              </a:ext>
            </a:extLst>
          </p:cNvPr>
          <p:cNvSpPr txBox="1"/>
          <p:nvPr/>
        </p:nvSpPr>
        <p:spPr>
          <a:xfrm>
            <a:off x="3039240" y="3182442"/>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pic>
        <p:nvPicPr>
          <p:cNvPr id="9" name="그래픽 8" descr="키 단색으로 채워진">
            <a:extLst>
              <a:ext uri="{FF2B5EF4-FFF2-40B4-BE49-F238E27FC236}">
                <a16:creationId xmlns:a16="http://schemas.microsoft.com/office/drawing/2014/main" id="{98FC1F45-B703-441E-939D-FDCFE8D9B20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54681" y="2643373"/>
            <a:ext cx="756000" cy="756000"/>
          </a:xfrm>
          <a:prstGeom prst="rect">
            <a:avLst/>
          </a:prstGeom>
        </p:spPr>
      </p:pic>
      <p:sp>
        <p:nvSpPr>
          <p:cNvPr id="10" name="직사각형 9">
            <a:extLst>
              <a:ext uri="{FF2B5EF4-FFF2-40B4-BE49-F238E27FC236}">
                <a16:creationId xmlns:a16="http://schemas.microsoft.com/office/drawing/2014/main" id="{CD94B3E3-38F9-4B77-B348-B33D758209CB}"/>
              </a:ext>
            </a:extLst>
          </p:cNvPr>
          <p:cNvSpPr/>
          <p:nvPr/>
        </p:nvSpPr>
        <p:spPr>
          <a:xfrm>
            <a:off x="866692" y="2349379"/>
            <a:ext cx="1878766" cy="1269762"/>
          </a:xfrm>
          <a:prstGeom prst="rect">
            <a:avLst/>
          </a:prstGeom>
          <a:noFill/>
          <a:ln w="285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래픽 10">
            <a:extLst>
              <a:ext uri="{FF2B5EF4-FFF2-40B4-BE49-F238E27FC236}">
                <a16:creationId xmlns:a16="http://schemas.microsoft.com/office/drawing/2014/main" id="{1E38AE05-42DE-48B9-8C3B-2C38833656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7028" y="1159528"/>
            <a:ext cx="1080000" cy="1080000"/>
          </a:xfrm>
          <a:prstGeom prst="rect">
            <a:avLst/>
          </a:prstGeom>
        </p:spPr>
      </p:pic>
      <p:cxnSp>
        <p:nvCxnSpPr>
          <p:cNvPr id="12" name="직선 화살표 연결선 11">
            <a:extLst>
              <a:ext uri="{FF2B5EF4-FFF2-40B4-BE49-F238E27FC236}">
                <a16:creationId xmlns:a16="http://schemas.microsoft.com/office/drawing/2014/main" id="{6E71A712-0F1A-4F1A-95E6-8F65101D7F3C}"/>
              </a:ext>
            </a:extLst>
          </p:cNvPr>
          <p:cNvCxnSpPr>
            <a:cxnSpLocks/>
          </p:cNvCxnSpPr>
          <p:nvPr/>
        </p:nvCxnSpPr>
        <p:spPr>
          <a:xfrm>
            <a:off x="2352626" y="3022207"/>
            <a:ext cx="88006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7" name="그래픽 16">
            <a:extLst>
              <a:ext uri="{FF2B5EF4-FFF2-40B4-BE49-F238E27FC236}">
                <a16:creationId xmlns:a16="http://schemas.microsoft.com/office/drawing/2014/main" id="{E78072BE-D084-4E5D-83D4-F1885FAB9E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7028" y="2539141"/>
            <a:ext cx="1080000" cy="1080000"/>
          </a:xfrm>
          <a:prstGeom prst="rect">
            <a:avLst/>
          </a:prstGeom>
        </p:spPr>
      </p:pic>
      <p:pic>
        <p:nvPicPr>
          <p:cNvPr id="18" name="그래픽 17">
            <a:extLst>
              <a:ext uri="{FF2B5EF4-FFF2-40B4-BE49-F238E27FC236}">
                <a16:creationId xmlns:a16="http://schemas.microsoft.com/office/drawing/2014/main" id="{8504F72A-84CB-4A8D-82A6-66B58BC789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7028" y="3918754"/>
            <a:ext cx="1080000" cy="1080000"/>
          </a:xfrm>
          <a:prstGeom prst="rect">
            <a:avLst/>
          </a:prstGeom>
        </p:spPr>
      </p:pic>
      <p:pic>
        <p:nvPicPr>
          <p:cNvPr id="19" name="그래픽 18">
            <a:extLst>
              <a:ext uri="{FF2B5EF4-FFF2-40B4-BE49-F238E27FC236}">
                <a16:creationId xmlns:a16="http://schemas.microsoft.com/office/drawing/2014/main" id="{722ACA42-D9C0-4D16-A5E5-F624C9DAE9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7028" y="5298367"/>
            <a:ext cx="1080000" cy="1080000"/>
          </a:xfrm>
          <a:prstGeom prst="rect">
            <a:avLst/>
          </a:prstGeom>
        </p:spPr>
      </p:pic>
      <p:grpSp>
        <p:nvGrpSpPr>
          <p:cNvPr id="28" name="그룹 27">
            <a:extLst>
              <a:ext uri="{FF2B5EF4-FFF2-40B4-BE49-F238E27FC236}">
                <a16:creationId xmlns:a16="http://schemas.microsoft.com/office/drawing/2014/main" id="{6699F437-C2BD-4F91-8A26-AC0D44CAD653}"/>
              </a:ext>
            </a:extLst>
          </p:cNvPr>
          <p:cNvGrpSpPr/>
          <p:nvPr/>
        </p:nvGrpSpPr>
        <p:grpSpPr>
          <a:xfrm>
            <a:off x="10084992" y="1406729"/>
            <a:ext cx="1671291" cy="846846"/>
            <a:chOff x="10100894" y="1406729"/>
            <a:chExt cx="1671291" cy="846846"/>
          </a:xfrm>
        </p:grpSpPr>
        <p:sp>
          <p:nvSpPr>
            <p:cNvPr id="20" name="TextBox 19">
              <a:extLst>
                <a:ext uri="{FF2B5EF4-FFF2-40B4-BE49-F238E27FC236}">
                  <a16:creationId xmlns:a16="http://schemas.microsoft.com/office/drawing/2014/main" id="{992F7746-BB3B-4358-A03E-B29703161D43}"/>
                </a:ext>
              </a:extLst>
            </p:cNvPr>
            <p:cNvSpPr txBox="1"/>
            <p:nvPr/>
          </p:nvSpPr>
          <p:spPr>
            <a:xfrm>
              <a:off x="10100894" y="1945798"/>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pic>
          <p:nvPicPr>
            <p:cNvPr id="21" name="그래픽 20" descr="키 단색으로 채워진">
              <a:extLst>
                <a:ext uri="{FF2B5EF4-FFF2-40B4-BE49-F238E27FC236}">
                  <a16:creationId xmlns:a16="http://schemas.microsoft.com/office/drawing/2014/main" id="{C539D0A1-9BA6-4D9E-9F08-78743AAA8FC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6335" y="1406729"/>
              <a:ext cx="756000" cy="756000"/>
            </a:xfrm>
            <a:prstGeom prst="rect">
              <a:avLst/>
            </a:prstGeom>
          </p:spPr>
        </p:pic>
      </p:grpSp>
      <p:grpSp>
        <p:nvGrpSpPr>
          <p:cNvPr id="29" name="그룹 28">
            <a:extLst>
              <a:ext uri="{FF2B5EF4-FFF2-40B4-BE49-F238E27FC236}">
                <a16:creationId xmlns:a16="http://schemas.microsoft.com/office/drawing/2014/main" id="{2225C76D-A613-4D28-9D0C-E97593E6EB8A}"/>
              </a:ext>
            </a:extLst>
          </p:cNvPr>
          <p:cNvGrpSpPr/>
          <p:nvPr/>
        </p:nvGrpSpPr>
        <p:grpSpPr>
          <a:xfrm>
            <a:off x="10084992" y="2777506"/>
            <a:ext cx="1671291" cy="846846"/>
            <a:chOff x="10100894" y="1406729"/>
            <a:chExt cx="1671291" cy="846846"/>
          </a:xfrm>
        </p:grpSpPr>
        <p:sp>
          <p:nvSpPr>
            <p:cNvPr id="30" name="TextBox 29">
              <a:extLst>
                <a:ext uri="{FF2B5EF4-FFF2-40B4-BE49-F238E27FC236}">
                  <a16:creationId xmlns:a16="http://schemas.microsoft.com/office/drawing/2014/main" id="{64CDFCE1-540C-4A4F-AA99-D79BFBA58E4D}"/>
                </a:ext>
              </a:extLst>
            </p:cNvPr>
            <p:cNvSpPr txBox="1"/>
            <p:nvPr/>
          </p:nvSpPr>
          <p:spPr>
            <a:xfrm>
              <a:off x="10100894" y="1945798"/>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pic>
          <p:nvPicPr>
            <p:cNvPr id="31" name="그래픽 30" descr="키 단색으로 채워진">
              <a:extLst>
                <a:ext uri="{FF2B5EF4-FFF2-40B4-BE49-F238E27FC236}">
                  <a16:creationId xmlns:a16="http://schemas.microsoft.com/office/drawing/2014/main" id="{013DF6F7-9BE8-4C70-9A8B-6681A11BA4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6335" y="1406729"/>
              <a:ext cx="756000" cy="756000"/>
            </a:xfrm>
            <a:prstGeom prst="rect">
              <a:avLst/>
            </a:prstGeom>
          </p:spPr>
        </p:pic>
      </p:grpSp>
      <p:grpSp>
        <p:nvGrpSpPr>
          <p:cNvPr id="32" name="그룹 31">
            <a:extLst>
              <a:ext uri="{FF2B5EF4-FFF2-40B4-BE49-F238E27FC236}">
                <a16:creationId xmlns:a16="http://schemas.microsoft.com/office/drawing/2014/main" id="{0DC7E411-9890-47B1-B264-7AF73A1953A0}"/>
              </a:ext>
            </a:extLst>
          </p:cNvPr>
          <p:cNvGrpSpPr/>
          <p:nvPr/>
        </p:nvGrpSpPr>
        <p:grpSpPr>
          <a:xfrm>
            <a:off x="10084992" y="4148283"/>
            <a:ext cx="1671291" cy="846846"/>
            <a:chOff x="10100894" y="1406729"/>
            <a:chExt cx="1671291" cy="846846"/>
          </a:xfrm>
        </p:grpSpPr>
        <p:sp>
          <p:nvSpPr>
            <p:cNvPr id="33" name="TextBox 32">
              <a:extLst>
                <a:ext uri="{FF2B5EF4-FFF2-40B4-BE49-F238E27FC236}">
                  <a16:creationId xmlns:a16="http://schemas.microsoft.com/office/drawing/2014/main" id="{C2E977DA-7228-4C10-8007-A5C47A2A0A10}"/>
                </a:ext>
              </a:extLst>
            </p:cNvPr>
            <p:cNvSpPr txBox="1"/>
            <p:nvPr/>
          </p:nvSpPr>
          <p:spPr>
            <a:xfrm>
              <a:off x="10100894" y="1945798"/>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pic>
          <p:nvPicPr>
            <p:cNvPr id="34" name="그래픽 33" descr="키 단색으로 채워진">
              <a:extLst>
                <a:ext uri="{FF2B5EF4-FFF2-40B4-BE49-F238E27FC236}">
                  <a16:creationId xmlns:a16="http://schemas.microsoft.com/office/drawing/2014/main" id="{A75C3408-EEA8-49EB-BF22-15276406FE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6335" y="1406729"/>
              <a:ext cx="756000" cy="756000"/>
            </a:xfrm>
            <a:prstGeom prst="rect">
              <a:avLst/>
            </a:prstGeom>
          </p:spPr>
        </p:pic>
      </p:grpSp>
      <p:grpSp>
        <p:nvGrpSpPr>
          <p:cNvPr id="35" name="그룹 34">
            <a:extLst>
              <a:ext uri="{FF2B5EF4-FFF2-40B4-BE49-F238E27FC236}">
                <a16:creationId xmlns:a16="http://schemas.microsoft.com/office/drawing/2014/main" id="{482FF4E5-1444-4EBA-983A-3965EE769043}"/>
              </a:ext>
            </a:extLst>
          </p:cNvPr>
          <p:cNvGrpSpPr/>
          <p:nvPr/>
        </p:nvGrpSpPr>
        <p:grpSpPr>
          <a:xfrm>
            <a:off x="10084992" y="5519060"/>
            <a:ext cx="1671291" cy="846846"/>
            <a:chOff x="10100894" y="1406729"/>
            <a:chExt cx="1671291" cy="846846"/>
          </a:xfrm>
        </p:grpSpPr>
        <p:sp>
          <p:nvSpPr>
            <p:cNvPr id="36" name="TextBox 35">
              <a:extLst>
                <a:ext uri="{FF2B5EF4-FFF2-40B4-BE49-F238E27FC236}">
                  <a16:creationId xmlns:a16="http://schemas.microsoft.com/office/drawing/2014/main" id="{5531CA9B-CB76-4BE1-885E-58A72AE620B7}"/>
                </a:ext>
              </a:extLst>
            </p:cNvPr>
            <p:cNvSpPr txBox="1"/>
            <p:nvPr/>
          </p:nvSpPr>
          <p:spPr>
            <a:xfrm>
              <a:off x="10100894" y="1945798"/>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pic>
          <p:nvPicPr>
            <p:cNvPr id="37" name="그래픽 36" descr="키 단색으로 채워진">
              <a:extLst>
                <a:ext uri="{FF2B5EF4-FFF2-40B4-BE49-F238E27FC236}">
                  <a16:creationId xmlns:a16="http://schemas.microsoft.com/office/drawing/2014/main" id="{656D0A1A-18EE-4080-B145-773F591BEC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6335" y="1406729"/>
              <a:ext cx="756000" cy="756000"/>
            </a:xfrm>
            <a:prstGeom prst="rect">
              <a:avLst/>
            </a:prstGeom>
          </p:spPr>
        </p:pic>
      </p:grpSp>
      <p:sp>
        <p:nvSpPr>
          <p:cNvPr id="40" name="TextBox 39">
            <a:extLst>
              <a:ext uri="{FF2B5EF4-FFF2-40B4-BE49-F238E27FC236}">
                <a16:creationId xmlns:a16="http://schemas.microsoft.com/office/drawing/2014/main" id="{70A6F64E-9CA5-424E-88E3-EEBB745E7429}"/>
              </a:ext>
            </a:extLst>
          </p:cNvPr>
          <p:cNvSpPr txBox="1"/>
          <p:nvPr/>
        </p:nvSpPr>
        <p:spPr>
          <a:xfrm>
            <a:off x="867970" y="2358511"/>
            <a:ext cx="9028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Private</a:t>
            </a:r>
            <a:endParaRPr lang="ko-KR" altLang="en-US" dirty="0">
              <a:solidFill>
                <a:schemeClr val="bg1">
                  <a:lumMod val="85000"/>
                </a:schemeClr>
              </a:solidFill>
              <a:latin typeface="Arial" panose="020B0604020202020204" pitchFamily="34" charset="0"/>
            </a:endParaRPr>
          </a:p>
        </p:txBody>
      </p:sp>
      <p:sp>
        <p:nvSpPr>
          <p:cNvPr id="41" name="TextBox 40">
            <a:extLst>
              <a:ext uri="{FF2B5EF4-FFF2-40B4-BE49-F238E27FC236}">
                <a16:creationId xmlns:a16="http://schemas.microsoft.com/office/drawing/2014/main" id="{026660EC-FA44-4AC1-BDCF-658E6EAD5C93}"/>
              </a:ext>
            </a:extLst>
          </p:cNvPr>
          <p:cNvSpPr txBox="1"/>
          <p:nvPr/>
        </p:nvSpPr>
        <p:spPr>
          <a:xfrm>
            <a:off x="5305560" y="666186"/>
            <a:ext cx="1580882" cy="707886"/>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a:t>
            </a:r>
            <a:endParaRPr lang="ko-KR" altLang="en-US" sz="4000" dirty="0">
              <a:solidFill>
                <a:schemeClr val="bg1">
                  <a:lumMod val="85000"/>
                </a:schemeClr>
              </a:solidFill>
              <a:latin typeface="Arial" panose="020B0604020202020204" pitchFamily="34" charset="0"/>
            </a:endParaRPr>
          </a:p>
        </p:txBody>
      </p:sp>
      <p:sp>
        <p:nvSpPr>
          <p:cNvPr id="46" name="TextBox 45">
            <a:extLst>
              <a:ext uri="{FF2B5EF4-FFF2-40B4-BE49-F238E27FC236}">
                <a16:creationId xmlns:a16="http://schemas.microsoft.com/office/drawing/2014/main" id="{16DA6A96-23F8-4F2B-BEFB-09C7CA82E246}"/>
              </a:ext>
            </a:extLst>
          </p:cNvPr>
          <p:cNvSpPr txBox="1"/>
          <p:nvPr/>
        </p:nvSpPr>
        <p:spPr>
          <a:xfrm>
            <a:off x="3932681" y="1659379"/>
            <a:ext cx="248786"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47" name="TextBox 46">
            <a:extLst>
              <a:ext uri="{FF2B5EF4-FFF2-40B4-BE49-F238E27FC236}">
                <a16:creationId xmlns:a16="http://schemas.microsoft.com/office/drawing/2014/main" id="{C1DE6617-8CBF-42C1-9383-F02907FA33D4}"/>
              </a:ext>
            </a:extLst>
          </p:cNvPr>
          <p:cNvSpPr txBox="1"/>
          <p:nvPr/>
        </p:nvSpPr>
        <p:spPr>
          <a:xfrm>
            <a:off x="8402785" y="1659379"/>
            <a:ext cx="248786"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cxnSp>
        <p:nvCxnSpPr>
          <p:cNvPr id="49" name="직선 화살표 연결선 48">
            <a:extLst>
              <a:ext uri="{FF2B5EF4-FFF2-40B4-BE49-F238E27FC236}">
                <a16:creationId xmlns:a16="http://schemas.microsoft.com/office/drawing/2014/main" id="{FC4985DB-6F50-4302-A457-E8B5FA43A5A6}"/>
              </a:ext>
            </a:extLst>
          </p:cNvPr>
          <p:cNvCxnSpPr>
            <a:cxnSpLocks/>
            <a:stCxn id="46" idx="3"/>
            <a:endCxn id="47" idx="1"/>
          </p:cNvCxnSpPr>
          <p:nvPr/>
        </p:nvCxnSpPr>
        <p:spPr>
          <a:xfrm>
            <a:off x="4181467" y="1844045"/>
            <a:ext cx="4221318" cy="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738D3D8-AAAA-4D0B-AB19-BCD2678B63B1}"/>
              </a:ext>
            </a:extLst>
          </p:cNvPr>
          <p:cNvSpPr txBox="1"/>
          <p:nvPr/>
        </p:nvSpPr>
        <p:spPr>
          <a:xfrm>
            <a:off x="8402785" y="2995424"/>
            <a:ext cx="248786"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54" name="TextBox 53">
            <a:extLst>
              <a:ext uri="{FF2B5EF4-FFF2-40B4-BE49-F238E27FC236}">
                <a16:creationId xmlns:a16="http://schemas.microsoft.com/office/drawing/2014/main" id="{96CA088E-36FD-49E1-845A-DB76FE16D874}"/>
              </a:ext>
            </a:extLst>
          </p:cNvPr>
          <p:cNvSpPr txBox="1"/>
          <p:nvPr/>
        </p:nvSpPr>
        <p:spPr>
          <a:xfrm>
            <a:off x="8402785" y="4331469"/>
            <a:ext cx="248786"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sp>
        <p:nvSpPr>
          <p:cNvPr id="55" name="TextBox 54">
            <a:extLst>
              <a:ext uri="{FF2B5EF4-FFF2-40B4-BE49-F238E27FC236}">
                <a16:creationId xmlns:a16="http://schemas.microsoft.com/office/drawing/2014/main" id="{05E60B90-5AD8-4BDA-A531-E95AD13292FF}"/>
              </a:ext>
            </a:extLst>
          </p:cNvPr>
          <p:cNvSpPr txBox="1"/>
          <p:nvPr/>
        </p:nvSpPr>
        <p:spPr>
          <a:xfrm>
            <a:off x="8402785" y="5667514"/>
            <a:ext cx="248786"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 </a:t>
            </a:r>
            <a:endParaRPr lang="ko-KR" altLang="en-US" dirty="0">
              <a:solidFill>
                <a:schemeClr val="bg1">
                  <a:lumMod val="85000"/>
                </a:schemeClr>
              </a:solidFill>
              <a:latin typeface="Arial" panose="020B0604020202020204" pitchFamily="34" charset="0"/>
            </a:endParaRPr>
          </a:p>
        </p:txBody>
      </p:sp>
      <p:cxnSp>
        <p:nvCxnSpPr>
          <p:cNvPr id="56" name="직선 화살표 연결선 55">
            <a:extLst>
              <a:ext uri="{FF2B5EF4-FFF2-40B4-BE49-F238E27FC236}">
                <a16:creationId xmlns:a16="http://schemas.microsoft.com/office/drawing/2014/main" id="{E7E4430C-B438-46E8-9A83-3D88E7B95CC6}"/>
              </a:ext>
            </a:extLst>
          </p:cNvPr>
          <p:cNvCxnSpPr>
            <a:cxnSpLocks/>
            <a:stCxn id="46" idx="3"/>
            <a:endCxn id="53" idx="1"/>
          </p:cNvCxnSpPr>
          <p:nvPr/>
        </p:nvCxnSpPr>
        <p:spPr>
          <a:xfrm>
            <a:off x="4181467" y="1844045"/>
            <a:ext cx="4221318" cy="1336045"/>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직선 화살표 연결선 58">
            <a:extLst>
              <a:ext uri="{FF2B5EF4-FFF2-40B4-BE49-F238E27FC236}">
                <a16:creationId xmlns:a16="http://schemas.microsoft.com/office/drawing/2014/main" id="{C714097B-5193-4CFA-A861-F9B64FA8D1C8}"/>
              </a:ext>
            </a:extLst>
          </p:cNvPr>
          <p:cNvCxnSpPr>
            <a:cxnSpLocks/>
            <a:stCxn id="46" idx="3"/>
            <a:endCxn id="54" idx="1"/>
          </p:cNvCxnSpPr>
          <p:nvPr/>
        </p:nvCxnSpPr>
        <p:spPr>
          <a:xfrm>
            <a:off x="4181467" y="1844045"/>
            <a:ext cx="4221318" cy="2672090"/>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22D88A43-16C9-4755-AFA6-9CD90B95E493}"/>
              </a:ext>
            </a:extLst>
          </p:cNvPr>
          <p:cNvCxnSpPr>
            <a:cxnSpLocks/>
            <a:stCxn id="46" idx="3"/>
            <a:endCxn id="55" idx="1"/>
          </p:cNvCxnSpPr>
          <p:nvPr/>
        </p:nvCxnSpPr>
        <p:spPr>
          <a:xfrm>
            <a:off x="4181467" y="1844045"/>
            <a:ext cx="4221318" cy="4008135"/>
          </a:xfrm>
          <a:prstGeom prst="straightConnector1">
            <a:avLst/>
          </a:prstGeom>
          <a:ln w="3810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746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7185901-9223-46AF-A307-B6E6D9346291}"/>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p>
        </p:txBody>
      </p:sp>
      <p:graphicFrame>
        <p:nvGraphicFramePr>
          <p:cNvPr id="8" name="표 8">
            <a:extLst>
              <a:ext uri="{FF2B5EF4-FFF2-40B4-BE49-F238E27FC236}">
                <a16:creationId xmlns:a16="http://schemas.microsoft.com/office/drawing/2014/main" id="{FFCA2E0E-35C2-47F5-BCE9-A264D44F191D}"/>
              </a:ext>
            </a:extLst>
          </p:cNvPr>
          <p:cNvGraphicFramePr>
            <a:graphicFrameLocks noGrp="1"/>
          </p:cNvGraphicFramePr>
          <p:nvPr>
            <p:extLst>
              <p:ext uri="{D42A27DB-BD31-4B8C-83A1-F6EECF244321}">
                <p14:modId xmlns:p14="http://schemas.microsoft.com/office/powerpoint/2010/main" val="2435682021"/>
              </p:ext>
            </p:extLst>
          </p:nvPr>
        </p:nvGraphicFramePr>
        <p:xfrm>
          <a:off x="241300" y="895763"/>
          <a:ext cx="11709399" cy="5184775"/>
        </p:xfrm>
        <a:graphic>
          <a:graphicData uri="http://schemas.openxmlformats.org/drawingml/2006/table">
            <a:tbl>
              <a:tblPr firstRow="1" bandRow="1">
                <a:tableStyleId>{5C22544A-7EE6-4342-B048-85BDC9FD1C3A}</a:tableStyleId>
              </a:tblPr>
              <a:tblGrid>
                <a:gridCol w="3630985">
                  <a:extLst>
                    <a:ext uri="{9D8B030D-6E8A-4147-A177-3AD203B41FA5}">
                      <a16:colId xmlns:a16="http://schemas.microsoft.com/office/drawing/2014/main" val="989308684"/>
                    </a:ext>
                  </a:extLst>
                </a:gridCol>
                <a:gridCol w="3212327">
                  <a:extLst>
                    <a:ext uri="{9D8B030D-6E8A-4147-A177-3AD203B41FA5}">
                      <a16:colId xmlns:a16="http://schemas.microsoft.com/office/drawing/2014/main" val="2098334376"/>
                    </a:ext>
                  </a:extLst>
                </a:gridCol>
                <a:gridCol w="4866087">
                  <a:extLst>
                    <a:ext uri="{9D8B030D-6E8A-4147-A177-3AD203B41FA5}">
                      <a16:colId xmlns:a16="http://schemas.microsoft.com/office/drawing/2014/main" val="2293283858"/>
                    </a:ext>
                  </a:extLst>
                </a:gridCol>
              </a:tblGrid>
              <a:tr h="1352550">
                <a:tc>
                  <a:txBody>
                    <a:bodyPr/>
                    <a:lstStyle/>
                    <a:p>
                      <a:pPr algn="ctr" latinLnBrk="1"/>
                      <a:endParaRPr lang="ko-KR" altLang="en-US" sz="4000" b="0"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연산 속도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ko-KR" altLang="en-US" sz="4000" b="1" dirty="0">
                          <a:solidFill>
                            <a:schemeClr val="bg1">
                              <a:lumMod val="85000"/>
                            </a:schemeClr>
                          </a:solidFill>
                        </a:rPr>
                        <a:t>비밀</a:t>
                      </a:r>
                      <a:r>
                        <a:rPr lang="en-US" altLang="ko-KR" sz="4000" b="1" dirty="0">
                          <a:solidFill>
                            <a:schemeClr val="bg1">
                              <a:lumMod val="85000"/>
                            </a:schemeClr>
                          </a:solidFill>
                        </a:rPr>
                        <a:t>(</a:t>
                      </a:r>
                      <a:r>
                        <a:rPr lang="ko-KR" altLang="en-US" sz="4000" b="1" dirty="0">
                          <a:solidFill>
                            <a:schemeClr val="bg1">
                              <a:lumMod val="85000"/>
                            </a:schemeClr>
                          </a:solidFill>
                        </a:rPr>
                        <a:t>개인</a:t>
                      </a:r>
                      <a:r>
                        <a:rPr lang="en-US" altLang="ko-KR" sz="4000" b="1" dirty="0">
                          <a:solidFill>
                            <a:schemeClr val="bg1">
                              <a:lumMod val="85000"/>
                            </a:schemeClr>
                          </a:solidFill>
                        </a:rPr>
                        <a:t>)</a:t>
                      </a:r>
                      <a:r>
                        <a:rPr lang="ko-KR" altLang="en-US" sz="4000" b="1" dirty="0">
                          <a:solidFill>
                            <a:schemeClr val="bg1">
                              <a:lumMod val="85000"/>
                            </a:schemeClr>
                          </a:solidFill>
                        </a:rPr>
                        <a:t> 키 공유</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214922667"/>
                  </a:ext>
                </a:extLst>
              </a:tr>
              <a:tr h="1352550">
                <a:tc>
                  <a:txBody>
                    <a:bodyPr/>
                    <a:lstStyle/>
                    <a:p>
                      <a:pPr latinLnBrk="1"/>
                      <a:r>
                        <a:rPr lang="ko-KR" altLang="en-US" sz="4000" b="1" dirty="0">
                          <a:solidFill>
                            <a:schemeClr val="bg1">
                              <a:lumMod val="85000"/>
                            </a:schemeClr>
                          </a:solidFill>
                        </a:rPr>
                        <a:t>대칭 키 암호</a:t>
                      </a: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00D35A"/>
                          </a:solidFill>
                        </a:rPr>
                        <a:t>빠름</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4000" dirty="0">
                          <a:solidFill>
                            <a:srgbClr val="EF296B"/>
                          </a:solidFill>
                        </a:rPr>
                        <a:t>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157834425"/>
                  </a:ext>
                </a:extLst>
              </a:tr>
              <a:tr h="2479675">
                <a:tc>
                  <a:txBody>
                    <a:bodyPr/>
                    <a:lstStyle/>
                    <a:p>
                      <a:pPr latinLnBrk="1"/>
                      <a:r>
                        <a:rPr lang="ko-KR" altLang="en-US" sz="4000" b="1" dirty="0">
                          <a:solidFill>
                            <a:schemeClr val="bg1">
                              <a:lumMod val="85000"/>
                            </a:schemeClr>
                          </a:solidFill>
                        </a:rPr>
                        <a:t>비대칭키 암호</a:t>
                      </a:r>
                      <a:endParaRPr lang="en-US" altLang="ko-KR" sz="4000" b="1" dirty="0">
                        <a:solidFill>
                          <a:schemeClr val="bg1">
                            <a:lumMod val="85000"/>
                          </a:schemeClr>
                        </a:solidFill>
                      </a:endParaRPr>
                    </a:p>
                    <a:p>
                      <a:pPr latinLnBrk="1"/>
                      <a:r>
                        <a:rPr lang="en-US" altLang="ko-KR" sz="4000" b="1" dirty="0">
                          <a:solidFill>
                            <a:schemeClr val="bg1">
                              <a:lumMod val="85000"/>
                            </a:schemeClr>
                          </a:solidFill>
                        </a:rPr>
                        <a:t>(</a:t>
                      </a:r>
                      <a:r>
                        <a:rPr lang="ko-KR" altLang="en-US" sz="4000" b="1" dirty="0">
                          <a:solidFill>
                            <a:schemeClr val="bg1">
                              <a:lumMod val="85000"/>
                            </a:schemeClr>
                          </a:solidFill>
                        </a:rPr>
                        <a:t>공개키 암호</a:t>
                      </a:r>
                      <a:r>
                        <a:rPr lang="en-US" altLang="ko-KR" sz="4000" b="1" dirty="0">
                          <a:solidFill>
                            <a:schemeClr val="bg1">
                              <a:lumMod val="85000"/>
                            </a:schemeClr>
                          </a:solidFill>
                        </a:rPr>
                        <a:t>)</a:t>
                      </a:r>
                      <a:endParaRPr lang="ko-KR" altLang="en-US" sz="4000" b="1" dirty="0">
                        <a:solidFill>
                          <a:schemeClr val="bg1">
                            <a:lumMod val="85000"/>
                          </a:schemeClr>
                        </a:solidFill>
                      </a:endParaRPr>
                    </a:p>
                  </a:txBody>
                  <a:tcPr anchor="ctr" anchorCtr="1">
                    <a:lnL w="12700" cap="flat" cmpd="sng" algn="ctr">
                      <a:no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EF296B"/>
                          </a:solidFill>
                        </a:rPr>
                        <a:t>느림</a:t>
                      </a:r>
                    </a:p>
                  </a:txBody>
                  <a:tcPr anchor="ctr" anchorCtr="1">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latinLnBrk="1"/>
                      <a:r>
                        <a:rPr lang="ko-KR" altLang="en-US" sz="4000" dirty="0">
                          <a:solidFill>
                            <a:srgbClr val="00D35A"/>
                          </a:solidFill>
                        </a:rPr>
                        <a:t>불필요</a:t>
                      </a:r>
                    </a:p>
                  </a:txBody>
                  <a:tcPr anchor="ctr" anchorCtr="1">
                    <a:lnL w="1270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416071124"/>
                  </a:ext>
                </a:extLst>
              </a:tr>
            </a:tbl>
          </a:graphicData>
        </a:graphic>
      </p:graphicFrame>
    </p:spTree>
    <p:extLst>
      <p:ext uri="{BB962C8B-B14F-4D97-AF65-F5344CB8AC3E}">
        <p14:creationId xmlns:p14="http://schemas.microsoft.com/office/powerpoint/2010/main" val="643329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BE62C2-1B3A-41CA-B6C4-D105BBF39BA4}"/>
              </a:ext>
            </a:extLst>
          </p:cNvPr>
          <p:cNvSpPr>
            <a:spLocks noGrp="1"/>
          </p:cNvSpPr>
          <p:nvPr>
            <p:ph idx="1"/>
          </p:nvPr>
        </p:nvSpPr>
        <p:spPr>
          <a:xfrm>
            <a:off x="241299" y="674860"/>
            <a:ext cx="11683999" cy="6030740"/>
          </a:xfrm>
        </p:spPr>
        <p:txBody>
          <a:bodyPr>
            <a:normAutofit/>
          </a:bodyPr>
          <a:lstStyle/>
          <a:p>
            <a:pPr indent="0">
              <a:buNone/>
            </a:pPr>
            <a:r>
              <a:rPr lang="ko-KR" altLang="en-US" sz="2000" dirty="0"/>
              <a:t>암호</a:t>
            </a:r>
            <a:r>
              <a:rPr lang="en-US" altLang="ko-KR" sz="2000" dirty="0"/>
              <a:t> </a:t>
            </a:r>
            <a:r>
              <a:rPr lang="ko-KR" altLang="en-US" sz="2000" dirty="0"/>
              <a:t>방식</a:t>
            </a:r>
            <a:endParaRPr lang="en-US" altLang="ko-KR" sz="2000" dirty="0"/>
          </a:p>
          <a:p>
            <a:r>
              <a:rPr lang="ko-KR" altLang="en-US" dirty="0"/>
              <a:t>공개 키 암호 </a:t>
            </a:r>
            <a:r>
              <a:rPr lang="en-US" altLang="ko-KR" dirty="0"/>
              <a:t>: </a:t>
            </a:r>
            <a:r>
              <a:rPr lang="ko-KR" altLang="en-US" dirty="0"/>
              <a:t>특정한 비밀 키를 가지고 있는 사용자만 내용을 열어 볼 수 있음</a:t>
            </a:r>
            <a:endParaRPr lang="en-US" altLang="ko-KR" dirty="0"/>
          </a:p>
          <a:p>
            <a:r>
              <a:rPr lang="ko-KR" altLang="en-US" dirty="0">
                <a:solidFill>
                  <a:srgbClr val="00C8EB"/>
                </a:solidFill>
              </a:rPr>
              <a:t>공개 키 서명</a:t>
            </a:r>
            <a:r>
              <a:rPr lang="ko-KR" altLang="en-US" dirty="0"/>
              <a:t> </a:t>
            </a:r>
            <a:r>
              <a:rPr lang="en-US" altLang="ko-KR" dirty="0"/>
              <a:t>: </a:t>
            </a:r>
            <a:r>
              <a:rPr lang="ko-KR" altLang="en-US" dirty="0">
                <a:solidFill>
                  <a:srgbClr val="FFC700"/>
                </a:solidFill>
              </a:rPr>
              <a:t>특정한 비밀 키로 만들었다는 것을 누구나 확인할 수 있음</a:t>
            </a:r>
            <a:endParaRPr lang="en-US" altLang="ko-KR" dirty="0">
              <a:solidFill>
                <a:srgbClr val="FFC700"/>
              </a:solidFill>
            </a:endParaRPr>
          </a:p>
          <a:p>
            <a:pPr indent="0">
              <a:buNone/>
            </a:pPr>
            <a:endParaRPr lang="en-US" altLang="ko-KR" sz="2000" dirty="0"/>
          </a:p>
          <a:p>
            <a:pPr indent="0">
              <a:buNone/>
            </a:pPr>
            <a:r>
              <a:rPr lang="ko-KR" altLang="en-US" sz="2000" dirty="0"/>
              <a:t>원리</a:t>
            </a:r>
            <a:endParaRPr lang="en-US" altLang="ko-KR" sz="2000" dirty="0"/>
          </a:p>
          <a:p>
            <a:r>
              <a:rPr lang="ko-KR" altLang="en-US" dirty="0"/>
              <a:t>소인수 분해 </a:t>
            </a:r>
            <a:r>
              <a:rPr lang="en-US" altLang="ko-KR" dirty="0"/>
              <a:t>: 2 </a:t>
            </a:r>
            <a:r>
              <a:rPr lang="ko-KR" altLang="en-US" dirty="0"/>
              <a:t>개의 큰 소수의 곱은 간단</a:t>
            </a:r>
            <a:r>
              <a:rPr lang="en-US" altLang="ko-KR" dirty="0"/>
              <a:t>. </a:t>
            </a:r>
            <a:r>
              <a:rPr lang="ko-KR" altLang="en-US" dirty="0"/>
              <a:t>큰 소수의 곱의 소인수 분해는 어려움</a:t>
            </a:r>
            <a:r>
              <a:rPr lang="en-US" altLang="ko-KR" dirty="0"/>
              <a:t>. (RSA)</a:t>
            </a:r>
          </a:p>
          <a:p>
            <a:r>
              <a:rPr lang="ko-KR" altLang="en-US" dirty="0">
                <a:solidFill>
                  <a:srgbClr val="00C8EB"/>
                </a:solidFill>
              </a:rPr>
              <a:t>이산로그 문제</a:t>
            </a:r>
            <a:r>
              <a:rPr lang="ko-KR" altLang="en-US" dirty="0"/>
              <a:t> </a:t>
            </a:r>
            <a:r>
              <a:rPr lang="en-US" altLang="ko-KR" dirty="0"/>
              <a:t>:  a </a:t>
            </a:r>
            <a:r>
              <a:rPr lang="ko-KR" altLang="en-US" dirty="0"/>
              <a:t>와</a:t>
            </a:r>
            <a:r>
              <a:rPr lang="en-US" altLang="ko-KR" dirty="0"/>
              <a:t> c</a:t>
            </a:r>
            <a:r>
              <a:rPr lang="ko-KR" altLang="en-US" dirty="0"/>
              <a:t>를 알 때</a:t>
            </a:r>
            <a:r>
              <a:rPr lang="en-US" altLang="ko-KR" dirty="0"/>
              <a:t>, </a:t>
            </a:r>
            <a:r>
              <a:rPr lang="ko-KR" altLang="en-US" dirty="0"/>
              <a:t>방정식 </a:t>
            </a:r>
            <a:r>
              <a:rPr lang="en-US" altLang="ko-KR" dirty="0"/>
              <a:t>a</a:t>
            </a:r>
            <a:r>
              <a:rPr lang="en-US" altLang="ko-KR" baseline="30000" dirty="0"/>
              <a:t>b</a:t>
            </a:r>
            <a:r>
              <a:rPr lang="en-US" altLang="ko-KR" dirty="0"/>
              <a:t> = c </a:t>
            </a:r>
            <a:r>
              <a:rPr lang="ko-KR" altLang="en-US" dirty="0"/>
              <a:t>의 해 </a:t>
            </a:r>
            <a:r>
              <a:rPr lang="en-US" altLang="ko-KR" dirty="0"/>
              <a:t>b</a:t>
            </a:r>
            <a:r>
              <a:rPr lang="ko-KR" altLang="en-US" dirty="0"/>
              <a:t>를 구하는 문제 </a:t>
            </a:r>
            <a:r>
              <a:rPr lang="en-US" altLang="ko-KR" dirty="0"/>
              <a:t>(</a:t>
            </a:r>
            <a:r>
              <a:rPr lang="ko-KR" altLang="en-US" dirty="0" err="1"/>
              <a:t>디피</a:t>
            </a:r>
            <a:r>
              <a:rPr lang="en-US" altLang="ko-KR" dirty="0"/>
              <a:t>-</a:t>
            </a:r>
            <a:r>
              <a:rPr lang="ko-KR" altLang="en-US" dirty="0" err="1"/>
              <a:t>헬만</a:t>
            </a:r>
            <a:r>
              <a:rPr lang="ko-KR" altLang="en-US" dirty="0"/>
              <a:t> 키 교환</a:t>
            </a:r>
            <a:r>
              <a:rPr lang="en-US" altLang="ko-KR" dirty="0"/>
              <a:t>, </a:t>
            </a:r>
            <a:r>
              <a:rPr lang="ko-KR" altLang="en-US" dirty="0">
                <a:solidFill>
                  <a:srgbClr val="FFC700"/>
                </a:solidFill>
              </a:rPr>
              <a:t>타원 곡선 암호</a:t>
            </a:r>
            <a:r>
              <a:rPr lang="en-US" altLang="ko-KR" dirty="0"/>
              <a:t>)</a:t>
            </a:r>
          </a:p>
          <a:p>
            <a:endParaRPr lang="en-US" altLang="ko-KR" dirty="0"/>
          </a:p>
          <a:p>
            <a:pPr indent="0">
              <a:buNone/>
            </a:pPr>
            <a:r>
              <a:rPr lang="ko-KR" altLang="en-US" sz="2000" dirty="0"/>
              <a:t>주요 공개키 암호화 방식</a:t>
            </a:r>
            <a:endParaRPr lang="en-US" altLang="ko-KR" sz="2000" dirty="0"/>
          </a:p>
          <a:p>
            <a:r>
              <a:rPr lang="ko-KR" altLang="en-US" dirty="0" err="1"/>
              <a:t>디피</a:t>
            </a:r>
            <a:r>
              <a:rPr lang="en-US" altLang="ko-KR" dirty="0"/>
              <a:t>-</a:t>
            </a:r>
            <a:r>
              <a:rPr lang="ko-KR" altLang="en-US" dirty="0" err="1"/>
              <a:t>헬만</a:t>
            </a:r>
            <a:r>
              <a:rPr lang="ko-KR" altLang="en-US" dirty="0"/>
              <a:t> 키 교환</a:t>
            </a:r>
            <a:r>
              <a:rPr lang="en-US" altLang="ko-KR" dirty="0"/>
              <a:t>(Diffie–Hellman key exchange) : </a:t>
            </a:r>
            <a:r>
              <a:rPr lang="ko-KR" altLang="en-US" dirty="0"/>
              <a:t>공개 채널 상 공유 보안 키를 설정할 수 있는 최초의 실용적인 방법</a:t>
            </a:r>
            <a:endParaRPr lang="en-US" altLang="ko-KR" dirty="0"/>
          </a:p>
          <a:p>
            <a:r>
              <a:rPr lang="en-US" altLang="ko-KR" dirty="0"/>
              <a:t>RSA Key Cryptosystem : </a:t>
            </a:r>
            <a:r>
              <a:rPr lang="ko-KR" altLang="en-US" dirty="0" err="1"/>
              <a:t>암호화뿐만</a:t>
            </a:r>
            <a:r>
              <a:rPr lang="ko-KR" altLang="en-US" dirty="0"/>
              <a:t> 아니라 전자서명이 가능한 최초의 알고리즘</a:t>
            </a:r>
            <a:endParaRPr lang="en-US" altLang="ko-KR" dirty="0"/>
          </a:p>
          <a:p>
            <a:r>
              <a:rPr lang="ko-KR" altLang="en-US" dirty="0">
                <a:solidFill>
                  <a:srgbClr val="00C8EB"/>
                </a:solidFill>
              </a:rPr>
              <a:t>타원 곡선 암호</a:t>
            </a:r>
            <a:r>
              <a:rPr lang="en-US" altLang="ko-KR" dirty="0">
                <a:solidFill>
                  <a:srgbClr val="00C8EB"/>
                </a:solidFill>
              </a:rPr>
              <a:t>(ECC; Elliptic curve cryptography)</a:t>
            </a:r>
            <a:r>
              <a:rPr lang="en-US" altLang="ko-KR" dirty="0"/>
              <a:t> : </a:t>
            </a:r>
            <a:r>
              <a:rPr lang="en-US" altLang="ko-KR" dirty="0">
                <a:solidFill>
                  <a:srgbClr val="FFC700"/>
                </a:solidFill>
              </a:rPr>
              <a:t>RSA</a:t>
            </a:r>
            <a:r>
              <a:rPr lang="ko-KR" altLang="en-US" dirty="0">
                <a:solidFill>
                  <a:srgbClr val="FFC700"/>
                </a:solidFill>
              </a:rPr>
              <a:t>에 비해 짧은 키 길이와 빠른 연산속도</a:t>
            </a:r>
            <a:r>
              <a:rPr lang="ko-KR" altLang="en-US" dirty="0"/>
              <a:t>로 동일 수준 보안 강도 제공</a:t>
            </a:r>
            <a:endParaRPr lang="en-US" altLang="ko-KR" dirty="0"/>
          </a:p>
          <a:p>
            <a:pPr lvl="1"/>
            <a:r>
              <a:rPr lang="en-US" altLang="ko-KR" dirty="0"/>
              <a:t>256 bits </a:t>
            </a:r>
            <a:r>
              <a:rPr lang="ko-KR" altLang="en-US" dirty="0"/>
              <a:t>타원 곡선 암호 키는 </a:t>
            </a:r>
            <a:r>
              <a:rPr lang="en-US" altLang="ko-KR" dirty="0"/>
              <a:t>3072 bits RSA </a:t>
            </a:r>
            <a:r>
              <a:rPr lang="ko-KR" altLang="en-US" dirty="0"/>
              <a:t>키와 유사한 보안 강도 제공</a:t>
            </a:r>
            <a:endParaRPr lang="en-US" altLang="ko-KR" dirty="0"/>
          </a:p>
        </p:txBody>
      </p:sp>
      <p:sp>
        <p:nvSpPr>
          <p:cNvPr id="3" name="제목 2">
            <a:extLst>
              <a:ext uri="{FF2B5EF4-FFF2-40B4-BE49-F238E27FC236}">
                <a16:creationId xmlns:a16="http://schemas.microsoft.com/office/drawing/2014/main" id="{A96147F4-6FAE-43E1-BEFB-BC265188E5D8}"/>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a:t>
            </a:r>
            <a:endParaRPr lang="ko-KR" altLang="en-US" dirty="0"/>
          </a:p>
        </p:txBody>
      </p:sp>
    </p:spTree>
    <p:extLst>
      <p:ext uri="{BB962C8B-B14F-4D97-AF65-F5344CB8AC3E}">
        <p14:creationId xmlns:p14="http://schemas.microsoft.com/office/powerpoint/2010/main" val="1276961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E40A4FF-B301-4B02-BD7A-0C498835696F}"/>
              </a:ext>
            </a:extLst>
          </p:cNvPr>
          <p:cNvSpPr>
            <a:spLocks noGrp="1"/>
          </p:cNvSpPr>
          <p:nvPr>
            <p:ph idx="1"/>
          </p:nvPr>
        </p:nvSpPr>
        <p:spPr>
          <a:xfrm>
            <a:off x="241299" y="674860"/>
            <a:ext cx="11683999" cy="6183140"/>
          </a:xfrm>
        </p:spPr>
        <p:txBody>
          <a:bodyPr>
            <a:normAutofit fontScale="92500" lnSpcReduction="20000"/>
          </a:bodyPr>
          <a:lstStyle/>
          <a:p>
            <a:pPr indent="0">
              <a:buNone/>
            </a:pPr>
            <a:r>
              <a:rPr lang="ko-KR" altLang="en-US" sz="2100" dirty="0"/>
              <a:t>용도</a:t>
            </a:r>
            <a:endParaRPr lang="en-US" altLang="ko-KR" sz="2100" dirty="0"/>
          </a:p>
          <a:p>
            <a:r>
              <a:rPr lang="ko-KR" altLang="en-US" dirty="0"/>
              <a:t>기밀 내용 전달 </a:t>
            </a:r>
            <a:r>
              <a:rPr lang="en-US" altLang="ko-KR" dirty="0"/>
              <a:t>(TLS </a:t>
            </a:r>
            <a:r>
              <a:rPr lang="ko-KR" altLang="en-US" dirty="0"/>
              <a:t>키 교환</a:t>
            </a:r>
            <a:r>
              <a:rPr lang="en-US" altLang="ko-KR" dirty="0"/>
              <a:t>)</a:t>
            </a:r>
          </a:p>
          <a:p>
            <a:pPr lvl="1"/>
            <a:r>
              <a:rPr lang="en-US" altLang="ko-KR" dirty="0"/>
              <a:t>A</a:t>
            </a:r>
            <a:r>
              <a:rPr lang="ko-KR" altLang="en-US" dirty="0"/>
              <a:t>가 자신만 알고 있는 기밀을 </a:t>
            </a:r>
            <a:r>
              <a:rPr lang="en-US" altLang="ko-KR" dirty="0"/>
              <a:t>B </a:t>
            </a:r>
            <a:r>
              <a:rPr lang="ko-KR" altLang="en-US" dirty="0"/>
              <a:t>에게 전달하고자 할 때 사용</a:t>
            </a:r>
            <a:r>
              <a:rPr lang="en-US" altLang="ko-KR" dirty="0"/>
              <a:t>. B </a:t>
            </a:r>
            <a:r>
              <a:rPr lang="ko-KR" altLang="en-US" dirty="0"/>
              <a:t>를 제외한 타인은 이 내용을 알 수 없어야</a:t>
            </a:r>
            <a:r>
              <a:rPr lang="en-US" altLang="ko-KR" dirty="0"/>
              <a:t> </a:t>
            </a:r>
            <a:r>
              <a:rPr lang="ko-KR" altLang="en-US" dirty="0"/>
              <a:t>함</a:t>
            </a:r>
            <a:r>
              <a:rPr lang="en-US" altLang="ko-KR" dirty="0"/>
              <a:t>.</a:t>
            </a:r>
          </a:p>
          <a:p>
            <a:pPr marL="504000" lvl="2" indent="216000">
              <a:buFont typeface="+mj-lt"/>
              <a:buAutoNum type="arabicPeriod"/>
            </a:pPr>
            <a:r>
              <a:rPr lang="en-US" altLang="ko-KR" dirty="0"/>
              <a:t>B </a:t>
            </a:r>
            <a:r>
              <a:rPr lang="ko-KR" altLang="en-US" dirty="0"/>
              <a:t>가 자신의 공개키를 공개</a:t>
            </a:r>
            <a:endParaRPr lang="en-US" altLang="ko-KR" dirty="0"/>
          </a:p>
          <a:p>
            <a:pPr marL="504000" lvl="2" indent="216000">
              <a:buFont typeface="+mj-lt"/>
              <a:buAutoNum type="arabicPeriod"/>
            </a:pPr>
            <a:r>
              <a:rPr lang="en-US" altLang="ko-KR" dirty="0"/>
              <a:t>A </a:t>
            </a:r>
            <a:r>
              <a:rPr lang="ko-KR" altLang="en-US" dirty="0"/>
              <a:t>는 이 공개키로 문서를 암호화</a:t>
            </a:r>
            <a:endParaRPr lang="en-US" altLang="ko-KR" dirty="0"/>
          </a:p>
          <a:p>
            <a:pPr marL="504000" lvl="2" indent="216000">
              <a:buFont typeface="+mj-lt"/>
              <a:buAutoNum type="arabicPeriod"/>
            </a:pPr>
            <a:r>
              <a:rPr lang="ko-KR" altLang="en-US" dirty="0"/>
              <a:t>암호화된 문서를 </a:t>
            </a:r>
            <a:r>
              <a:rPr lang="en-US" altLang="ko-KR" dirty="0"/>
              <a:t>B </a:t>
            </a:r>
            <a:r>
              <a:rPr lang="ko-KR" altLang="en-US" dirty="0"/>
              <a:t>에게 전달</a:t>
            </a:r>
            <a:endParaRPr lang="en-US" altLang="ko-KR" dirty="0"/>
          </a:p>
          <a:p>
            <a:pPr marL="504000" lvl="2" indent="216000">
              <a:buFont typeface="+mj-lt"/>
              <a:buAutoNum type="arabicPeriod"/>
            </a:pPr>
            <a:r>
              <a:rPr lang="en-US" altLang="ko-KR" dirty="0"/>
              <a:t>B </a:t>
            </a:r>
            <a:r>
              <a:rPr lang="ko-KR" altLang="en-US" dirty="0"/>
              <a:t>는 자신만이 가진 개인키로 이 문서를 해독</a:t>
            </a:r>
            <a:endParaRPr lang="en-US" altLang="ko-KR" dirty="0"/>
          </a:p>
          <a:p>
            <a:pPr lvl="1"/>
            <a:r>
              <a:rPr lang="ko-KR" altLang="en-US" dirty="0"/>
              <a:t>공개키 암호화 처리 속도는 매우 느림으로 공개키 암호화는 </a:t>
            </a:r>
            <a:r>
              <a:rPr lang="en-US" altLang="ko-KR" dirty="0"/>
              <a:t>TLS</a:t>
            </a:r>
            <a:r>
              <a:rPr lang="ko-KR" altLang="en-US" dirty="0"/>
              <a:t>의 키 교환 같이 간단한 데이터를 전달하는 용도로만 사용</a:t>
            </a:r>
            <a:endParaRPr lang="en-US" altLang="ko-KR" dirty="0"/>
          </a:p>
          <a:p>
            <a:r>
              <a:rPr lang="ko-KR" altLang="en-US" dirty="0">
                <a:solidFill>
                  <a:srgbClr val="00C8EB"/>
                </a:solidFill>
              </a:rPr>
              <a:t>발행자의 증명 및 문서의 변조 방지</a:t>
            </a:r>
            <a:r>
              <a:rPr lang="en-US" altLang="ko-KR" dirty="0"/>
              <a:t> (</a:t>
            </a:r>
            <a:r>
              <a:rPr lang="ko-KR" altLang="en-US" dirty="0"/>
              <a:t>공인인증서</a:t>
            </a:r>
            <a:r>
              <a:rPr lang="en-US" altLang="ko-KR" dirty="0"/>
              <a:t>)</a:t>
            </a:r>
            <a:endParaRPr lang="en-US" altLang="ko-KR" dirty="0">
              <a:solidFill>
                <a:srgbClr val="00C8EB"/>
              </a:solidFill>
            </a:endParaRPr>
          </a:p>
          <a:p>
            <a:pPr lvl="1"/>
            <a:r>
              <a:rPr lang="ko-KR" altLang="en-US" dirty="0"/>
              <a:t>어떤 문서를 </a:t>
            </a:r>
            <a:r>
              <a:rPr lang="en-US" altLang="ko-KR" dirty="0"/>
              <a:t>'</a:t>
            </a:r>
            <a:r>
              <a:rPr lang="ko-KR" altLang="en-US" dirty="0"/>
              <a:t>자신이 작성했음</a:t>
            </a:r>
            <a:r>
              <a:rPr lang="en-US" altLang="ko-KR" dirty="0"/>
              <a:t>'</a:t>
            </a:r>
            <a:r>
              <a:rPr lang="ko-KR" altLang="en-US" dirty="0"/>
              <a:t>을 증명하는 용도로 사용</a:t>
            </a:r>
            <a:r>
              <a:rPr lang="en-US" altLang="ko-KR" dirty="0"/>
              <a:t>. </a:t>
            </a:r>
            <a:r>
              <a:rPr lang="ko-KR" altLang="en-US" dirty="0"/>
              <a:t>위</a:t>
            </a:r>
            <a:r>
              <a:rPr lang="en-US" altLang="ko-KR" dirty="0"/>
              <a:t>·</a:t>
            </a:r>
            <a:r>
              <a:rPr lang="ko-KR" altLang="en-US" dirty="0"/>
              <a:t>변조 탐지</a:t>
            </a:r>
            <a:r>
              <a:rPr lang="en-US" altLang="ko-KR" dirty="0"/>
              <a:t>.</a:t>
            </a:r>
          </a:p>
          <a:p>
            <a:pPr marL="504000" lvl="2" indent="216000">
              <a:buFont typeface="+mj-lt"/>
              <a:buAutoNum type="arabicPeriod"/>
            </a:pPr>
            <a:r>
              <a:rPr lang="en-US" altLang="ko-KR" dirty="0"/>
              <a:t>A </a:t>
            </a:r>
            <a:r>
              <a:rPr lang="ko-KR" altLang="en-US" dirty="0"/>
              <a:t>는 자신의 공개키를 공개</a:t>
            </a:r>
            <a:endParaRPr lang="en-US" altLang="ko-KR" dirty="0"/>
          </a:p>
          <a:p>
            <a:pPr marL="504000" lvl="2" indent="216000">
              <a:buFont typeface="+mj-lt"/>
              <a:buAutoNum type="arabicPeriod"/>
            </a:pPr>
            <a:r>
              <a:rPr lang="en-US" altLang="ko-KR" dirty="0"/>
              <a:t>A </a:t>
            </a:r>
            <a:r>
              <a:rPr lang="ko-KR" altLang="en-US" dirty="0"/>
              <a:t>는 어떤 문서를 자신의 개인키로 암호화</a:t>
            </a:r>
            <a:endParaRPr lang="en-US" altLang="ko-KR" dirty="0"/>
          </a:p>
          <a:p>
            <a:pPr marL="504000" lvl="2" indent="216000">
              <a:buFont typeface="+mj-lt"/>
              <a:buAutoNum type="arabicPeriod"/>
            </a:pPr>
            <a:r>
              <a:rPr lang="en-US" altLang="ko-KR" dirty="0"/>
              <a:t>A </a:t>
            </a:r>
            <a:r>
              <a:rPr lang="ko-KR" altLang="en-US" dirty="0"/>
              <a:t>는 암호화된 문서를 일반에 공개하면서</a:t>
            </a:r>
            <a:r>
              <a:rPr lang="en-US" altLang="ko-KR" dirty="0"/>
              <a:t>,</a:t>
            </a:r>
            <a:r>
              <a:rPr lang="ko-KR" altLang="en-US" dirty="0"/>
              <a:t>이 문서를 자신이 만들었음을 선포</a:t>
            </a:r>
            <a:endParaRPr lang="en-US" altLang="ko-KR" dirty="0"/>
          </a:p>
          <a:p>
            <a:pPr marL="504000" lvl="2" indent="216000">
              <a:buFont typeface="+mj-lt"/>
              <a:buAutoNum type="arabicPeriod"/>
            </a:pPr>
            <a:r>
              <a:rPr lang="ko-KR" altLang="en-US" dirty="0"/>
              <a:t>타인은 공개된 공개키로 해당 문서를 해독하여 내용을 볼 수 있음</a:t>
            </a:r>
            <a:endParaRPr lang="en-US" altLang="ko-KR" dirty="0"/>
          </a:p>
          <a:p>
            <a:pPr lvl="1"/>
            <a:r>
              <a:rPr lang="ko-KR" altLang="en-US" dirty="0"/>
              <a:t>타인은 </a:t>
            </a:r>
            <a:r>
              <a:rPr lang="en-US" altLang="ko-KR" dirty="0"/>
              <a:t>A</a:t>
            </a:r>
            <a:r>
              <a:rPr lang="ko-KR" altLang="en-US" dirty="0"/>
              <a:t>의 공개키로 복호화 가능한 문서 생성 불가능</a:t>
            </a:r>
            <a:r>
              <a:rPr lang="en-US" altLang="ko-KR" dirty="0"/>
              <a:t>. </a:t>
            </a:r>
            <a:r>
              <a:rPr lang="ko-KR" altLang="en-US" dirty="0"/>
              <a:t>해당 문서는 </a:t>
            </a:r>
            <a:r>
              <a:rPr lang="en-US" altLang="ko-KR" dirty="0"/>
              <a:t>A </a:t>
            </a:r>
            <a:r>
              <a:rPr lang="ko-KR" altLang="en-US" dirty="0"/>
              <a:t>만이 발행할 수 있다는 강력한 증거</a:t>
            </a:r>
            <a:endParaRPr lang="en-US" altLang="ko-KR" dirty="0"/>
          </a:p>
          <a:p>
            <a:pPr lvl="1"/>
            <a:r>
              <a:rPr lang="ko-KR" altLang="en-US" dirty="0"/>
              <a:t>문서가 변조되지 않았음을 확인 가능</a:t>
            </a:r>
            <a:endParaRPr lang="en-US" altLang="ko-KR" dirty="0"/>
          </a:p>
          <a:p>
            <a:r>
              <a:rPr lang="ko-KR" altLang="en-US" dirty="0">
                <a:solidFill>
                  <a:srgbClr val="00C8EB"/>
                </a:solidFill>
              </a:rPr>
              <a:t>부인 방지</a:t>
            </a:r>
            <a:endParaRPr lang="en-US" altLang="ko-KR" dirty="0">
              <a:solidFill>
                <a:srgbClr val="00C8EB"/>
              </a:solidFill>
            </a:endParaRPr>
          </a:p>
          <a:p>
            <a:pPr lvl="1"/>
            <a:r>
              <a:rPr lang="en-US" altLang="ko-KR" dirty="0"/>
              <a:t>B</a:t>
            </a:r>
            <a:r>
              <a:rPr lang="ko-KR" altLang="en-US" dirty="0"/>
              <a:t>가</a:t>
            </a:r>
            <a:r>
              <a:rPr lang="en-US" altLang="ko-KR" dirty="0"/>
              <a:t> </a:t>
            </a:r>
            <a:r>
              <a:rPr lang="ko-KR" altLang="en-US" dirty="0"/>
              <a:t>가진 문서에 있는 </a:t>
            </a:r>
            <a:r>
              <a:rPr lang="en-US" altLang="ko-KR" dirty="0"/>
              <a:t>A</a:t>
            </a:r>
            <a:r>
              <a:rPr lang="ko-KR" altLang="en-US" dirty="0"/>
              <a:t>의 서명을 </a:t>
            </a:r>
            <a:r>
              <a:rPr lang="en-US" altLang="ko-KR" dirty="0"/>
              <a:t>A</a:t>
            </a:r>
            <a:r>
              <a:rPr lang="ko-KR" altLang="en-US" dirty="0"/>
              <a:t>가 부인할 수 있음</a:t>
            </a:r>
            <a:r>
              <a:rPr lang="en-US" altLang="ko-KR" dirty="0"/>
              <a:t>. B</a:t>
            </a:r>
            <a:r>
              <a:rPr lang="ko-KR" altLang="en-US" dirty="0"/>
              <a:t>가 문서의 서명이 </a:t>
            </a:r>
            <a:r>
              <a:rPr lang="en-US" altLang="ko-KR" dirty="0"/>
              <a:t>A </a:t>
            </a:r>
            <a:r>
              <a:rPr lang="ko-KR" altLang="en-US" dirty="0"/>
              <a:t>의 것이 맞다는 것을 확인 하는 것</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개인키</a:t>
            </a:r>
            <a:r>
              <a:rPr lang="en-US" altLang="ko-KR" dirty="0"/>
              <a:t>/</a:t>
            </a:r>
            <a:r>
              <a:rPr lang="ko-KR" altLang="en-US" dirty="0"/>
              <a:t>공개키를 생성한 뒤 공개키를 공개하도록 요구</a:t>
            </a:r>
            <a:endParaRPr lang="en-US" altLang="ko-KR" dirty="0"/>
          </a:p>
          <a:p>
            <a:pPr marL="504000" lvl="2" indent="216000">
              <a:buFont typeface="+mj-lt"/>
              <a:buAutoNum type="arabicPeriod"/>
            </a:pPr>
            <a:r>
              <a:rPr lang="en-US" altLang="ko-KR" dirty="0"/>
              <a:t>B </a:t>
            </a:r>
            <a:r>
              <a:rPr lang="ko-KR" altLang="en-US" dirty="0"/>
              <a:t>는 </a:t>
            </a:r>
            <a:r>
              <a:rPr lang="en-US" altLang="ko-KR" dirty="0"/>
              <a:t>A </a:t>
            </a:r>
            <a:r>
              <a:rPr lang="ko-KR" altLang="en-US" dirty="0"/>
              <a:t>에게 </a:t>
            </a:r>
            <a:r>
              <a:rPr lang="en-US" altLang="ko-KR" dirty="0"/>
              <a:t>'</a:t>
            </a:r>
            <a:r>
              <a:rPr lang="ko-KR" altLang="en-US" dirty="0" err="1"/>
              <a:t>문서’를</a:t>
            </a:r>
            <a:r>
              <a:rPr lang="ko-KR" altLang="en-US" dirty="0"/>
              <a:t> 개인키로 암호화할 것으로 요구</a:t>
            </a:r>
            <a:endParaRPr lang="en-US" altLang="ko-KR" dirty="0"/>
          </a:p>
          <a:p>
            <a:pPr marL="504000" lvl="2" indent="216000">
              <a:buFont typeface="+mj-lt"/>
              <a:buAutoNum type="arabicPeriod"/>
            </a:pPr>
            <a:r>
              <a:rPr lang="en-US" altLang="ko-KR" dirty="0"/>
              <a:t>B </a:t>
            </a:r>
            <a:r>
              <a:rPr lang="ko-KR" altLang="en-US" dirty="0"/>
              <a:t>는 이 </a:t>
            </a:r>
            <a:r>
              <a:rPr lang="en-US" altLang="ko-KR" dirty="0"/>
              <a:t>'</a:t>
            </a:r>
            <a:r>
              <a:rPr lang="ko-KR" altLang="en-US" dirty="0"/>
              <a:t>암호화된 </a:t>
            </a:r>
            <a:r>
              <a:rPr lang="ko-KR" altLang="en-US" dirty="0" err="1"/>
              <a:t>문서’를</a:t>
            </a:r>
            <a:r>
              <a:rPr lang="ko-KR" altLang="en-US" dirty="0"/>
              <a:t> 수령</a:t>
            </a:r>
            <a:endParaRPr lang="en-US" altLang="ko-KR" dirty="0"/>
          </a:p>
          <a:p>
            <a:pPr marL="504000" lvl="2" indent="216000">
              <a:buFont typeface="+mj-lt"/>
              <a:buAutoNum type="arabicPeriod"/>
            </a:pPr>
            <a:r>
              <a:rPr lang="en-US" altLang="ko-KR" dirty="0"/>
              <a:t>B </a:t>
            </a:r>
            <a:r>
              <a:rPr lang="ko-KR" altLang="en-US" dirty="0"/>
              <a:t>는 </a:t>
            </a:r>
            <a:r>
              <a:rPr lang="en-US" altLang="ko-KR" dirty="0"/>
              <a:t>'</a:t>
            </a:r>
            <a:r>
              <a:rPr lang="ko-KR" altLang="en-US" dirty="0"/>
              <a:t>암호화된 </a:t>
            </a:r>
            <a:r>
              <a:rPr lang="ko-KR" altLang="en-US" dirty="0" err="1"/>
              <a:t>문서’를</a:t>
            </a:r>
            <a:r>
              <a:rPr lang="ko-KR" altLang="en-US" dirty="0"/>
              <a:t> </a:t>
            </a:r>
            <a:r>
              <a:rPr lang="en-US" altLang="ko-KR" dirty="0"/>
              <a:t>A </a:t>
            </a:r>
            <a:r>
              <a:rPr lang="ko-KR" altLang="en-US" dirty="0"/>
              <a:t>의 공개키로 해독하여</a:t>
            </a:r>
            <a:r>
              <a:rPr lang="en-US" altLang="ko-KR" dirty="0"/>
              <a:t>, </a:t>
            </a:r>
            <a:r>
              <a:rPr lang="ko-KR" altLang="en-US" dirty="0"/>
              <a:t>이 문서가 </a:t>
            </a:r>
            <a:r>
              <a:rPr lang="en-US" altLang="ko-KR" dirty="0"/>
              <a:t>A </a:t>
            </a:r>
            <a:r>
              <a:rPr lang="ko-KR" altLang="en-US" dirty="0"/>
              <a:t>의 개인키로 제대로 암호화 되었음을 검증 가능</a:t>
            </a:r>
            <a:endParaRPr lang="en-US" altLang="ko-KR" dirty="0"/>
          </a:p>
          <a:p>
            <a:pPr lvl="1"/>
            <a:r>
              <a:rPr lang="en-US" altLang="ko-KR" dirty="0"/>
              <a:t>'</a:t>
            </a:r>
            <a:r>
              <a:rPr lang="ko-KR" altLang="en-US" dirty="0"/>
              <a:t>암호화된 문서</a:t>
            </a:r>
            <a:r>
              <a:rPr lang="en-US" altLang="ko-KR" dirty="0"/>
              <a:t>'</a:t>
            </a:r>
            <a:r>
              <a:rPr lang="ko-KR" altLang="en-US" dirty="0"/>
              <a:t>는 </a:t>
            </a:r>
            <a:r>
              <a:rPr lang="en-US" altLang="ko-KR" dirty="0"/>
              <a:t>A</a:t>
            </a:r>
            <a:r>
              <a:rPr lang="ko-KR" altLang="en-US" dirty="0"/>
              <a:t>의 공개키로만 해독 가능</a:t>
            </a:r>
            <a:r>
              <a:rPr lang="en-US" altLang="ko-KR" dirty="0"/>
              <a:t>. A</a:t>
            </a:r>
            <a:r>
              <a:rPr lang="ko-KR" altLang="en-US" dirty="0"/>
              <a:t>만 발행할 수 있다는 증거 및 변조되지 않았음을 증명</a:t>
            </a:r>
            <a:endParaRPr lang="en-US" altLang="ko-KR" dirty="0"/>
          </a:p>
          <a:p>
            <a:pPr lvl="1"/>
            <a:endParaRPr lang="ko-KR" altLang="en-US" dirty="0"/>
          </a:p>
        </p:txBody>
      </p:sp>
      <p:sp>
        <p:nvSpPr>
          <p:cNvPr id="3" name="제목 2">
            <a:extLst>
              <a:ext uri="{FF2B5EF4-FFF2-40B4-BE49-F238E27FC236}">
                <a16:creationId xmlns:a16="http://schemas.microsoft.com/office/drawing/2014/main" id="{C7FD84DC-E26D-4DA2-94E4-0F20F4F5C9E3}"/>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용도 </a:t>
            </a:r>
            <a:r>
              <a:rPr lang="en-US" altLang="ko-KR" dirty="0"/>
              <a:t>]</a:t>
            </a:r>
            <a:endParaRPr lang="ko-KR" altLang="en-US" dirty="0"/>
          </a:p>
        </p:txBody>
      </p:sp>
    </p:spTree>
    <p:extLst>
      <p:ext uri="{BB962C8B-B14F-4D97-AF65-F5344CB8AC3E}">
        <p14:creationId xmlns:p14="http://schemas.microsoft.com/office/powerpoint/2010/main" val="797271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en-US" altLang="ko-KR" dirty="0" err="1"/>
              <a:t>Cypherpunk</a:t>
            </a:r>
            <a:r>
              <a:rPr lang="en-US" altLang="ko-KR" dirty="0"/>
              <a:t> </a:t>
            </a:r>
            <a:r>
              <a:rPr lang="ko-KR" altLang="en-US" dirty="0"/>
              <a:t>선언문</a:t>
            </a:r>
          </a:p>
        </p:txBody>
      </p:sp>
    </p:spTree>
    <p:extLst>
      <p:ext uri="{BB962C8B-B14F-4D97-AF65-F5344CB8AC3E}">
        <p14:creationId xmlns:p14="http://schemas.microsoft.com/office/powerpoint/2010/main" val="39167591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776E5247-BCB0-476F-AC59-161BE9596CF4}"/>
                  </a:ext>
                </a:extLst>
              </p:cNvPr>
              <p:cNvSpPr>
                <a:spLocks noGrp="1"/>
              </p:cNvSpPr>
              <p:nvPr>
                <p:ph idx="1"/>
              </p:nvPr>
            </p:nvSpPr>
            <p:spPr>
              <a:xfrm>
                <a:off x="241299" y="674859"/>
                <a:ext cx="11683999" cy="6030739"/>
              </a:xfrm>
            </p:spPr>
            <p:txBody>
              <a:bodyPr>
                <a:normAutofit/>
              </a:bodyPr>
              <a:lstStyle/>
              <a:p>
                <a:r>
                  <a:rPr lang="en-US" altLang="ko-KR" dirty="0">
                    <a:solidFill>
                      <a:schemeClr val="bg1">
                        <a:lumMod val="85000"/>
                      </a:schemeClr>
                    </a:solidFill>
                  </a:rPr>
                  <a:t>1976</a:t>
                </a:r>
                <a:r>
                  <a:rPr lang="ko-KR" altLang="en-US" dirty="0">
                    <a:solidFill>
                      <a:schemeClr val="bg1">
                        <a:lumMod val="85000"/>
                      </a:schemeClr>
                    </a:solidFill>
                  </a:rPr>
                  <a:t>년 마틴 </a:t>
                </a:r>
                <a:r>
                  <a:rPr lang="ko-KR" altLang="en-US" dirty="0" err="1">
                    <a:solidFill>
                      <a:schemeClr val="bg1">
                        <a:lumMod val="85000"/>
                      </a:schemeClr>
                    </a:solidFill>
                  </a:rPr>
                  <a:t>헬먼</a:t>
                </a:r>
                <a:r>
                  <a:rPr lang="en-US" altLang="ko-KR" dirty="0">
                    <a:solidFill>
                      <a:schemeClr val="bg1">
                        <a:lumMod val="85000"/>
                      </a:schemeClr>
                    </a:solidFill>
                  </a:rPr>
                  <a:t>(Martin Hellman)</a:t>
                </a:r>
                <a:r>
                  <a:rPr lang="ko-KR" altLang="en-US" dirty="0">
                    <a:solidFill>
                      <a:schemeClr val="bg1">
                        <a:lumMod val="85000"/>
                      </a:schemeClr>
                    </a:solidFill>
                  </a:rPr>
                  <a:t>과 </a:t>
                </a:r>
                <a:r>
                  <a:rPr lang="ko-KR" altLang="en-US" dirty="0" err="1">
                    <a:solidFill>
                      <a:schemeClr val="bg1">
                        <a:lumMod val="85000"/>
                      </a:schemeClr>
                    </a:solidFill>
                  </a:rPr>
                  <a:t>휫필드</a:t>
                </a:r>
                <a:r>
                  <a:rPr lang="ko-KR" altLang="en-US" dirty="0">
                    <a:solidFill>
                      <a:schemeClr val="bg1">
                        <a:lumMod val="85000"/>
                      </a:schemeClr>
                    </a:solidFill>
                  </a:rPr>
                  <a:t> </a:t>
                </a:r>
                <a:r>
                  <a:rPr lang="ko-KR" altLang="en-US" dirty="0" err="1">
                    <a:solidFill>
                      <a:schemeClr val="bg1">
                        <a:lumMod val="85000"/>
                      </a:schemeClr>
                    </a:solidFill>
                  </a:rPr>
                  <a:t>디피</a:t>
                </a:r>
                <a:r>
                  <a:rPr lang="en-US" altLang="ko-KR" dirty="0">
                    <a:solidFill>
                      <a:schemeClr val="bg1">
                        <a:lumMod val="85000"/>
                      </a:schemeClr>
                    </a:solidFill>
                  </a:rPr>
                  <a:t>(Whitfield Diffie)</a:t>
                </a:r>
                <a:r>
                  <a:rPr lang="ko-KR" altLang="en-US" dirty="0">
                    <a:solidFill>
                      <a:schemeClr val="bg1">
                        <a:lumMod val="85000"/>
                      </a:schemeClr>
                    </a:solidFill>
                  </a:rPr>
                  <a:t>가</a:t>
                </a:r>
                <a:r>
                  <a:rPr lang="en-US" altLang="ko-KR" dirty="0">
                    <a:solidFill>
                      <a:schemeClr val="bg1">
                        <a:lumMod val="85000"/>
                      </a:schemeClr>
                    </a:solidFill>
                  </a:rPr>
                  <a:t> </a:t>
                </a:r>
                <a:r>
                  <a:rPr lang="ko-KR" altLang="en-US" dirty="0">
                    <a:solidFill>
                      <a:schemeClr val="bg1">
                        <a:lumMod val="85000"/>
                      </a:schemeClr>
                    </a:solidFill>
                  </a:rPr>
                  <a:t>공개</a:t>
                </a:r>
                <a:endParaRPr lang="en-US" altLang="ko-KR" dirty="0">
                  <a:solidFill>
                    <a:schemeClr val="bg1">
                      <a:lumMod val="85000"/>
                    </a:schemeClr>
                  </a:solidFill>
                </a:endParaRPr>
              </a:p>
              <a:p>
                <a:r>
                  <a:rPr lang="ko-KR" altLang="en-US" dirty="0">
                    <a:solidFill>
                      <a:schemeClr val="bg1">
                        <a:lumMod val="85000"/>
                      </a:schemeClr>
                    </a:solidFill>
                  </a:rPr>
                  <a:t>최초로 발표된 </a:t>
                </a:r>
                <a:r>
                  <a:rPr lang="en-US" altLang="ko-KR" dirty="0">
                    <a:solidFill>
                      <a:schemeClr val="bg1">
                        <a:lumMod val="85000"/>
                      </a:schemeClr>
                    </a:solidFill>
                  </a:rPr>
                  <a:t>(</a:t>
                </a:r>
                <a:r>
                  <a:rPr lang="ko-KR" altLang="en-US" dirty="0">
                    <a:solidFill>
                      <a:schemeClr val="bg1">
                        <a:lumMod val="85000"/>
                      </a:schemeClr>
                    </a:solidFill>
                  </a:rPr>
                  <a:t>일종의</a:t>
                </a:r>
                <a:r>
                  <a:rPr lang="en-US" altLang="ko-KR" dirty="0">
                    <a:solidFill>
                      <a:schemeClr val="bg1">
                        <a:lumMod val="85000"/>
                      </a:schemeClr>
                    </a:solidFill>
                  </a:rPr>
                  <a:t>) </a:t>
                </a:r>
                <a:r>
                  <a:rPr lang="ko-KR" altLang="en-US" dirty="0">
                    <a:solidFill>
                      <a:schemeClr val="bg1">
                        <a:lumMod val="85000"/>
                      </a:schemeClr>
                    </a:solidFill>
                  </a:rPr>
                  <a:t>공개키 암호화 방식</a:t>
                </a:r>
                <a:endParaRPr lang="en-US" altLang="ko-KR" dirty="0">
                  <a:solidFill>
                    <a:schemeClr val="bg1">
                      <a:lumMod val="85000"/>
                    </a:schemeClr>
                  </a:solidFill>
                </a:endParaRPr>
              </a:p>
              <a:p>
                <a:r>
                  <a:rPr lang="ko-KR" altLang="en-US" dirty="0">
                    <a:solidFill>
                      <a:schemeClr val="bg1">
                        <a:lumMod val="85000"/>
                      </a:schemeClr>
                    </a:solidFill>
                  </a:rPr>
                  <a:t>단순 키 교환 알고리즘일 뿐이므로 암호화</a:t>
                </a:r>
                <a:r>
                  <a:rPr lang="en-US" altLang="ko-KR" dirty="0">
                    <a:solidFill>
                      <a:schemeClr val="bg1">
                        <a:lumMod val="85000"/>
                      </a:schemeClr>
                    </a:solidFill>
                  </a:rPr>
                  <a:t>/</a:t>
                </a:r>
                <a:r>
                  <a:rPr lang="ko-KR" altLang="en-US" dirty="0">
                    <a:solidFill>
                      <a:schemeClr val="bg1">
                        <a:lumMod val="85000"/>
                      </a:schemeClr>
                    </a:solidFill>
                  </a:rPr>
                  <a:t>복호화에 대한 내용은 없음</a:t>
                </a:r>
                <a:endParaRPr lang="en-US" altLang="ko-KR" dirty="0">
                  <a:solidFill>
                    <a:schemeClr val="bg1">
                      <a:lumMod val="85000"/>
                    </a:schemeClr>
                  </a:solidFill>
                </a:endParaRPr>
              </a:p>
              <a:p>
                <a:r>
                  <a:rPr lang="ko-KR" altLang="en-US" dirty="0">
                    <a:solidFill>
                      <a:schemeClr val="bg1">
                        <a:lumMod val="85000"/>
                      </a:schemeClr>
                    </a:solidFill>
                  </a:rPr>
                  <a:t>공개된</a:t>
                </a:r>
                <a:r>
                  <a:rPr lang="en-US" altLang="ko-KR" dirty="0">
                    <a:solidFill>
                      <a:schemeClr val="bg1">
                        <a:lumMod val="85000"/>
                      </a:schemeClr>
                    </a:solidFill>
                  </a:rPr>
                  <a:t> </a:t>
                </a:r>
                <a:r>
                  <a:rPr lang="ko-KR" altLang="en-US" dirty="0">
                    <a:solidFill>
                      <a:schemeClr val="bg1">
                        <a:lumMod val="85000"/>
                      </a:schemeClr>
                    </a:solidFill>
                  </a:rPr>
                  <a:t>통신 채널상에서 사전 키 공유없이 공유 보안 키를 설정할 수 있는 최초의 실용적인 방법</a:t>
                </a:r>
                <a:endParaRPr lang="en-US" altLang="ko-KR" dirty="0">
                  <a:solidFill>
                    <a:schemeClr val="bg1">
                      <a:lumMod val="85000"/>
                    </a:schemeClr>
                  </a:solidFill>
                </a:endParaRPr>
              </a:p>
              <a:p>
                <a:pPr indent="0">
                  <a:buNone/>
                </a:pPr>
                <a:r>
                  <a:rPr lang="ko-KR" altLang="en-US" sz="2000" dirty="0">
                    <a:solidFill>
                      <a:schemeClr val="bg1">
                        <a:lumMod val="85000"/>
                      </a:schemeClr>
                    </a:solidFill>
                  </a:rPr>
                  <a:t>동작 방식</a:t>
                </a:r>
                <a:endParaRPr lang="en-US" altLang="ko-KR" sz="2000" dirty="0">
                  <a:solidFill>
                    <a:schemeClr val="bg1">
                      <a:lumMod val="85000"/>
                    </a:schemeClr>
                  </a:solidFill>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a:t>
                </a:r>
                <a:r>
                  <a:rPr kumimoji="0" lang="en-US" altLang="ko-KR" sz="1600" b="0" i="0" u="none" strike="noStrike" cap="none" normalizeH="0" baseline="0" dirty="0">
                    <a:ln>
                      <a:noFill/>
                    </a:ln>
                    <a:solidFill>
                      <a:schemeClr val="bg1">
                        <a:lumMod val="85000"/>
                      </a:schemeClr>
                    </a:solidFill>
                    <a:effectLst/>
                    <a:ea typeface="inherit"/>
                  </a:rPr>
                  <a:t>(Alice)</a:t>
                </a:r>
                <a:r>
                  <a:rPr kumimoji="0" lang="ko-KR" altLang="ko-KR" sz="1600" b="0" i="0" u="none" strike="noStrike" cap="none" normalizeH="0" baseline="0" dirty="0">
                    <a:ln>
                      <a:noFill/>
                    </a:ln>
                    <a:solidFill>
                      <a:schemeClr val="bg1">
                        <a:lumMod val="85000"/>
                      </a:schemeClr>
                    </a:solidFill>
                    <a:effectLst/>
                    <a:ea typeface="inherit"/>
                  </a:rPr>
                  <a:t>가 소수</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oMath>
                </a14:m>
                <a:r>
                  <a:rPr kumimoji="0" lang="ko-KR" altLang="ko-KR" sz="1600" b="0" i="0" u="none" strike="noStrike" cap="none" normalizeH="0" baseline="0" dirty="0">
                    <a:ln>
                      <a:noFill/>
                    </a:ln>
                    <a:solidFill>
                      <a:schemeClr val="bg1">
                        <a:lumMod val="85000"/>
                      </a:schemeClr>
                    </a:solidFill>
                    <a:effectLst/>
                    <a:ea typeface="inherit"/>
                  </a:rPr>
                  <a:t> , 그리고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1</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부터</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−1</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까지의 정수 </a:t>
                </a:r>
                <a:r>
                  <a:rPr lang="en-US" altLang="ko-KR" sz="1600" dirty="0">
                    <a:solidFill>
                      <a:schemeClr val="bg1">
                        <a:lumMod val="85000"/>
                      </a:schemeClr>
                    </a:solidFill>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선택하여 사전에 밥</a:t>
                </a:r>
                <a:r>
                  <a:rPr kumimoji="0" lang="en-US" altLang="ko-KR" sz="1600" b="0" i="0" u="none" strike="noStrike" cap="none" normalizeH="0" baseline="0" dirty="0">
                    <a:ln>
                      <a:noFill/>
                    </a:ln>
                    <a:solidFill>
                      <a:schemeClr val="bg1">
                        <a:lumMod val="85000"/>
                      </a:schemeClr>
                    </a:solidFill>
                    <a:effectLst/>
                    <a:ea typeface="inherit"/>
                  </a:rPr>
                  <a:t>(</a:t>
                </a:r>
                <a:r>
                  <a:rPr lang="en-US" altLang="ko-KR" sz="1600" dirty="0">
                    <a:solidFill>
                      <a:schemeClr val="bg1">
                        <a:lumMod val="85000"/>
                      </a:schemeClr>
                    </a:solidFill>
                    <a:ea typeface="inherit"/>
                  </a:rPr>
                  <a:t>B</a:t>
                </a:r>
                <a:r>
                  <a:rPr kumimoji="0" lang="en-US" altLang="ko-KR" sz="1600" b="0" i="0" u="none" strike="noStrike" cap="none" normalizeH="0" baseline="0" dirty="0">
                    <a:ln>
                      <a:noFill/>
                    </a:ln>
                    <a:solidFill>
                      <a:schemeClr val="bg1">
                        <a:lumMod val="85000"/>
                      </a:schemeClr>
                    </a:solidFill>
                    <a:effectLst/>
                    <a:ea typeface="inherit"/>
                  </a:rPr>
                  <a:t>ob)</a:t>
                </a:r>
                <a:r>
                  <a:rPr kumimoji="0" lang="ko-KR" altLang="ko-KR" sz="1600" b="0" i="0" u="none" strike="noStrike" cap="none" normalizeH="0" baseline="0" dirty="0">
                    <a:ln>
                      <a:noFill/>
                    </a:ln>
                    <a:solidFill>
                      <a:schemeClr val="bg1">
                        <a:lumMod val="85000"/>
                      </a:schemeClr>
                    </a:solidFill>
                    <a:effectLst/>
                    <a:ea typeface="inherit"/>
                  </a:rPr>
                  <a:t>과 공유</a:t>
                </a:r>
                <a:endParaRPr kumimoji="0" lang="en-US" altLang="ko-KR" sz="1600" b="0" i="0" u="none" strike="noStrike" cap="none" normalizeH="0" baseline="0" dirty="0">
                  <a:ln>
                    <a:noFill/>
                  </a:ln>
                  <a:solidFill>
                    <a:schemeClr val="bg1">
                      <a:lumMod val="85000"/>
                    </a:schemeClr>
                  </a:solidFill>
                  <a:effectLst/>
                  <a:ea typeface="inherit"/>
                </a:endParaRPr>
              </a:p>
              <a:p>
                <a:pPr marL="216000" marR="0" lvl="0" indent="-216000" algn="l" defTabSz="914400" rtl="0" eaLnBrk="0" fontAlgn="base" latinLnBrk="0" hangingPunct="0">
                  <a:lnSpc>
                    <a:spcPct val="120000"/>
                  </a:lnSpc>
                  <a:spcBef>
                    <a:spcPct val="0"/>
                  </a:spcBef>
                  <a:spcAft>
                    <a:spcPct val="0"/>
                  </a:spcAft>
                  <a:buClrTx/>
                  <a:buSzTx/>
                  <a:buFontTx/>
                  <a:buAutoNum type="arabicPeriod"/>
                  <a:tabLst/>
                </a:pPr>
                <a:r>
                  <a:rPr kumimoji="0" lang="ko-KR" altLang="ko-KR" sz="1600" b="0" i="0" u="none" strike="noStrike" cap="none" normalizeH="0" baseline="0" dirty="0">
                    <a:ln>
                      <a:noFill/>
                    </a:ln>
                    <a:solidFill>
                      <a:schemeClr val="bg1">
                        <a:lumMod val="85000"/>
                      </a:schemeClr>
                    </a:solidFill>
                    <a:effectLst/>
                    <a:ea typeface="inherit"/>
                  </a:rPr>
                  <a:t>앨리스가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를 선택한다. 이 정수는 외부에 공개되지 않으며, 밥 또한 알 수 없</a:t>
                </a:r>
                <a:r>
                  <a:rPr kumimoji="0" lang="ko-KR" altLang="en-US" sz="1600" b="0" i="0" u="none" strike="noStrike" cap="none" normalizeH="0" baseline="0" dirty="0">
                    <a:ln>
                      <a:noFill/>
                    </a:ln>
                    <a:solidFill>
                      <a:schemeClr val="bg1">
                        <a:lumMod val="85000"/>
                      </a:schemeClr>
                    </a:solidFill>
                    <a:effectLst/>
                    <a:ea typeface="inherit"/>
                  </a:rPr>
                  <a:t>음</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𝑔𝑎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en-US"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즉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oMath>
                </a14:m>
                <a:r>
                  <a:rPr lang="ko-KR" altLang="en-US" sz="1600" dirty="0">
                    <a:solidFill>
                      <a:schemeClr val="bg1">
                        <a:lumMod val="85000"/>
                      </a:schemeClr>
                    </a:solidFill>
                    <a:ea typeface="inherit"/>
                  </a:rPr>
                  <a:t> 를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ea typeface="inherit"/>
                  </a:rPr>
                  <a:t> 로 나눈 나머지를 </a:t>
                </a:r>
                <a:r>
                  <a:rPr kumimoji="0" lang="ko-KR" altLang="ko-KR" sz="1600" b="0" i="0" u="none" strike="noStrike" cap="none" normalizeH="0" baseline="0" dirty="0">
                    <a:ln>
                      <a:noFill/>
                    </a:ln>
                    <a:solidFill>
                      <a:schemeClr val="bg1">
                        <a:lumMod val="85000"/>
                      </a:schemeClr>
                    </a:solidFill>
                    <a:effectLst/>
                    <a:ea typeface="inherit"/>
                  </a:rPr>
                  <a:t>계산</a:t>
                </a:r>
                <a:endParaRPr kumimoji="0" lang="en-US" altLang="ko-KR" sz="1600" b="0" i="0" u="none" strike="noStrike" cap="none" normalizeH="0" baseline="0" dirty="0">
                  <a:ln>
                    <a:noFill/>
                  </a:ln>
                  <a:solidFill>
                    <a:schemeClr val="bg1">
                      <a:lumMod val="85000"/>
                    </a:schemeClr>
                  </a:solidFill>
                  <a:effectLst/>
                  <a:ea typeface="inherit"/>
                </a:endParaRPr>
              </a:p>
              <a:p>
                <a:pPr marL="21600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밥이 마찬가지로 정수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𝑏</m:t>
                    </m:r>
                  </m:oMath>
                </a14:m>
                <a:r>
                  <a:rPr kumimoji="0" lang="ko-KR" altLang="ko-KR" sz="1600" b="0" i="0" u="none" strike="noStrike" cap="none" normalizeH="0" baseline="0" dirty="0">
                    <a:ln>
                      <a:noFill/>
                    </a:ln>
                    <a:solidFill>
                      <a:schemeClr val="bg1">
                        <a:lumMod val="85000"/>
                      </a:schemeClr>
                    </a:solidFill>
                    <a:effectLst/>
                    <a:ea typeface="inherit"/>
                  </a:rPr>
                  <a:t>를 선택하여</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B</m:t>
                    </m:r>
                    <m:r>
                      <a:rPr lang="en-US" altLang="ko-KR" sz="1600" b="0" i="0" smtClean="0">
                        <a:solidFill>
                          <a:schemeClr val="bg1">
                            <a:lumMod val="85000"/>
                          </a:schemeClr>
                        </a:solidFill>
                        <a:latin typeface="Cambria Math" panose="02040503050406030204" pitchFamily="18" charset="0"/>
                        <a:ea typeface="inherit"/>
                      </a:rPr>
                      <m:t>=</m:t>
                    </m:r>
                    <m:r>
                      <m:rPr>
                        <m:sty m:val="p"/>
                      </m:rPr>
                      <a:rPr lang="en-US" altLang="ko-KR" sz="1600" b="0" i="0" smtClean="0">
                        <a:solidFill>
                          <a:schemeClr val="bg1">
                            <a:lumMod val="85000"/>
                          </a:schemeClr>
                        </a:solidFill>
                        <a:latin typeface="Cambria Math" panose="02040503050406030204" pitchFamily="18" charset="0"/>
                        <a:ea typeface="inherit"/>
                      </a:rPr>
                      <m:t>gb</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mod</m:t>
                    </m:r>
                    <m:r>
                      <a:rPr lang="en-US" altLang="ko-KR" sz="1600" b="0" i="0" smtClean="0">
                        <a:solidFill>
                          <a:schemeClr val="bg1">
                            <a:lumMod val="85000"/>
                          </a:schemeClr>
                        </a:solidFill>
                        <a:latin typeface="Cambria Math" panose="02040503050406030204" pitchFamily="18" charset="0"/>
                        <a:ea typeface="inherit"/>
                      </a:rPr>
                      <m:t> </m:t>
                    </m:r>
                    <m:r>
                      <m:rPr>
                        <m:sty m:val="p"/>
                      </m:rPr>
                      <a:rPr lang="en-US" altLang="ko-KR" sz="1600" b="0" i="0" smtClean="0">
                        <a:solidFill>
                          <a:schemeClr val="bg1">
                            <a:lumMod val="85000"/>
                          </a:schemeClr>
                        </a:solidFill>
                        <a:latin typeface="Cambria Math" panose="02040503050406030204" pitchFamily="18" charset="0"/>
                        <a:ea typeface="inherit"/>
                      </a:rPr>
                      <m:t>p</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ko-KR" sz="1600" b="0" i="0" u="none" strike="noStrike" cap="none" normalizeH="0" baseline="0" dirty="0">
                    <a:ln>
                      <a:noFill/>
                    </a:ln>
                    <a:solidFill>
                      <a:schemeClr val="bg1">
                        <a:lumMod val="85000"/>
                      </a:schemeClr>
                    </a:solidFill>
                    <a:effectLst/>
                    <a:ea typeface="inherit"/>
                  </a:rPr>
                  <a:t>를 계산</a:t>
                </a:r>
                <a:endParaRPr kumimoji="0" lang="ko-KR" altLang="ko-KR" sz="1600" b="0" i="0" u="none" strike="noStrike" cap="none" normalizeH="0" baseline="0" dirty="0">
                  <a:ln>
                    <a:noFill/>
                  </a:ln>
                  <a:solidFill>
                    <a:schemeClr val="bg1">
                      <a:lumMod val="85000"/>
                    </a:schemeClr>
                  </a:solidFill>
                  <a:effectLst/>
                  <a:ea typeface="Noto Serif" panose="02020600060500020200" pitchFamily="18" charset="0"/>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앨리스와 밥이 서로에게</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𝐴</m:t>
                    </m:r>
                  </m:oMath>
                </a14:m>
                <a:r>
                  <a:rPr kumimoji="0" lang="en-US" altLang="ko-KR" sz="1600" b="0" i="0" u="none" strike="noStrike" cap="none" normalizeH="0" baseline="0" dirty="0">
                    <a:ln>
                      <a:noFill/>
                    </a:ln>
                    <a:solidFill>
                      <a:schemeClr val="bg1">
                        <a:lumMod val="85000"/>
                      </a:schemeClr>
                    </a:solidFill>
                    <a:effectLst/>
                    <a:ea typeface="inherit"/>
                  </a:rPr>
                  <a:t> </a:t>
                </a:r>
                <a:r>
                  <a:rPr kumimoji="0" lang="ko-KR" altLang="en-US" sz="1600" b="0" i="0" u="none" strike="noStrike" cap="none" normalizeH="0" baseline="0" dirty="0">
                    <a:ln>
                      <a:noFill/>
                    </a:ln>
                    <a:solidFill>
                      <a:schemeClr val="bg1">
                        <a:lumMod val="85000"/>
                      </a:schemeClr>
                    </a:solidFill>
                    <a:effectLst/>
                    <a:ea typeface="inherit"/>
                  </a:rPr>
                  <a:t>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𝐵</m:t>
                    </m:r>
                  </m:oMath>
                </a14:m>
                <a:r>
                  <a:rPr kumimoji="0" lang="ko-KR" altLang="en-US"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전송</a:t>
                </a:r>
                <a:endParaRPr kumimoji="0" lang="en-US" altLang="ko-KR" sz="1600" b="0" i="0" u="none" strike="noStrike" cap="none" normalizeH="0" baseline="0" dirty="0">
                  <a:ln>
                    <a:noFill/>
                  </a:ln>
                  <a:solidFill>
                    <a:schemeClr val="bg1">
                      <a:lumMod val="85000"/>
                    </a:schemeClr>
                  </a:solidFill>
                  <a:effectLst/>
                  <a:ea typeface="inherit"/>
                </a:endParaRPr>
              </a:p>
              <a:p>
                <a:pPr marL="216000" lvl="0" indent="-216000" eaLnBrk="0" fontAlgn="base" latinLnBrk="0" hangingPunct="0">
                  <a:lnSpc>
                    <a:spcPct val="120000"/>
                  </a:lnSpc>
                  <a:spcBef>
                    <a:spcPct val="0"/>
                  </a:spcBef>
                  <a:spcAft>
                    <a:spcPct val="0"/>
                  </a:spcAft>
                  <a:buFontTx/>
                  <a:buAutoNum type="arabicPeriod"/>
                </a:pPr>
                <a:r>
                  <a:rPr kumimoji="0" lang="ko-KR" altLang="ko-KR" sz="1600" b="0" i="0" u="none" strike="noStrike" cap="none" normalizeH="0" baseline="0" dirty="0">
                    <a:ln>
                      <a:noFill/>
                    </a:ln>
                    <a:solidFill>
                      <a:schemeClr val="bg1">
                        <a:lumMod val="85000"/>
                      </a:schemeClr>
                    </a:solidFill>
                    <a:effectLst/>
                    <a:ea typeface="inherit"/>
                  </a:rPr>
                  <a:t>앨리스가</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𝐵</m:t>
                    </m:r>
                    <m:r>
                      <a:rPr kumimoji="0" lang="en-US" altLang="ko-KR" sz="1600" b="0" i="1" u="none" strike="noStrike" cap="none" normalizeH="0" baseline="30000" smtClean="0">
                        <a:ln>
                          <a:noFill/>
                        </a:ln>
                        <a:solidFill>
                          <a:schemeClr val="bg1">
                            <a:lumMod val="85000"/>
                          </a:schemeClr>
                        </a:solidFill>
                        <a:effectLst/>
                        <a:latin typeface="Cambria Math" panose="02040503050406030204" pitchFamily="18" charset="0"/>
                        <a:ea typeface="inherit"/>
                      </a:rPr>
                      <m:t>𝑎</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𝑚𝑜𝑑</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𝑝</m:t>
                    </m:r>
                    <m:r>
                      <a:rPr kumimoji="0" lang="en-US" altLang="ko-KR" sz="1600" b="0" i="1" u="none" strike="noStrike" cap="none" normalizeH="0" baseline="0" smtClean="0">
                        <a:ln>
                          <a:noFill/>
                        </a:ln>
                        <a:solidFill>
                          <a:schemeClr val="bg1">
                            <a:lumMod val="85000"/>
                          </a:schemeClr>
                        </a:solidFill>
                        <a:effectLst/>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a:t>
                </a:r>
                <a:r>
                  <a:rPr kumimoji="0" lang="ko-KR" altLang="ko-KR" sz="1600" b="0" i="0" u="none" strike="noStrike" cap="none" normalizeH="0" baseline="0" dirty="0">
                    <a:ln>
                      <a:noFill/>
                    </a:ln>
                    <a:solidFill>
                      <a:schemeClr val="bg1">
                        <a:lumMod val="85000"/>
                      </a:schemeClr>
                    </a:solidFill>
                    <a:effectLst/>
                    <a:ea typeface="inherit"/>
                  </a:rPr>
                  <a:t>, 밥이</a:t>
                </a:r>
                <a:r>
                  <a:rPr kumimoji="0" lang="en-US" altLang="ko-KR" sz="1600" b="0" i="0" u="none" strike="noStrike" cap="none" normalizeH="0" baseline="0" dirty="0">
                    <a:ln>
                      <a:noFill/>
                    </a:ln>
                    <a:solidFill>
                      <a:schemeClr val="bg1">
                        <a:lumMod val="85000"/>
                      </a:schemeClr>
                    </a:solidFill>
                    <a:effectLst/>
                    <a:ea typeface="inherit"/>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kumimoji="0" lang="ko-KR" altLang="ko-KR" sz="1600" b="0" i="0" u="none" strike="noStrike" cap="none" normalizeH="0" baseline="0" dirty="0">
                    <a:ln>
                      <a:noFill/>
                    </a:ln>
                    <a:solidFill>
                      <a:schemeClr val="bg1">
                        <a:lumMod val="85000"/>
                      </a:schemeClr>
                    </a:solidFill>
                    <a:effectLst/>
                    <a:ea typeface="inherit"/>
                  </a:rPr>
                  <a:t> </a:t>
                </a:r>
                <a:r>
                  <a:rPr lang="ko-KR" altLang="en-US" sz="1600" dirty="0">
                    <a:solidFill>
                      <a:schemeClr val="bg1">
                        <a:lumMod val="85000"/>
                      </a:schemeClr>
                    </a:solidFill>
                    <a:ea typeface="inherit"/>
                  </a:rPr>
                  <a:t>를 계산</a:t>
                </a:r>
                <a:endParaRPr kumimoji="0" lang="en-US" altLang="ko-KR" sz="1600" b="0" i="0" u="none" strike="noStrike" cap="none" normalizeH="0" baseline="0" dirty="0">
                  <a:ln>
                    <a:noFill/>
                  </a:ln>
                  <a:solidFill>
                    <a:schemeClr val="bg1">
                      <a:lumMod val="85000"/>
                    </a:schemeClr>
                  </a:solidFill>
                  <a:effectLst/>
                </a:endParaRPr>
              </a:p>
              <a:p>
                <a:pPr indent="0">
                  <a:lnSpc>
                    <a:spcPct val="120000"/>
                  </a:lnSpc>
                  <a:buNone/>
                </a:pPr>
                <a:r>
                  <a:rPr lang="ko-KR" altLang="en-US" sz="1600" dirty="0">
                    <a:solidFill>
                      <a:schemeClr val="bg1">
                        <a:lumMod val="85000"/>
                      </a:schemeClr>
                    </a:solidFill>
                  </a:rPr>
                  <a:t>마지막 단계를 통해 공통의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비밀 키를 공유</a:t>
                </a:r>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𝐵</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𝑏</m:t>
                        </m:r>
                      </m:e>
                    </m:d>
                    <m:r>
                      <a:rPr lang="en-US" altLang="ko-KR" sz="1600" b="0" i="1" baseline="30000"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br>
                  <a:rPr lang="en-US" altLang="ko-KR" sz="1600" b="0" dirty="0">
                    <a:solidFill>
                      <a:schemeClr val="bg1">
                        <a:lumMod val="85000"/>
                      </a:schemeClr>
                    </a:solidFill>
                    <a:ea typeface="inherit"/>
                  </a:rPr>
                </a:br>
                <a:r>
                  <a:rPr lang="ko-KR" altLang="en-US" sz="1600" dirty="0">
                    <a:solidFill>
                      <a:schemeClr val="bg1">
                        <a:lumMod val="85000"/>
                      </a:schemeClr>
                    </a:solidFill>
                  </a:rPr>
                  <a:t>밥</a:t>
                </a:r>
                <a:r>
                  <a:rPr lang="en-US" altLang="ko-KR" sz="1600" dirty="0">
                    <a:solidFill>
                      <a:schemeClr val="bg1">
                        <a:lumMod val="85000"/>
                      </a:schemeClr>
                    </a:solidFill>
                  </a:rPr>
                  <a:t>	: </a:t>
                </a:r>
                <a:r>
                  <a:rPr lang="ko-KR" altLang="en-US"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𝐴</m:t>
                    </m:r>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d>
                      <m:dPr>
                        <m:ctrlPr>
                          <a:rPr lang="en-US" altLang="ko-KR" sz="1600" b="0" i="1" smtClean="0">
                            <a:solidFill>
                              <a:schemeClr val="bg1">
                                <a:lumMod val="85000"/>
                              </a:schemeClr>
                            </a:solidFill>
                            <a:latin typeface="Cambria Math" panose="02040503050406030204" pitchFamily="18" charset="0"/>
                            <a:ea typeface="inherit"/>
                          </a:rPr>
                        </m:ctrlPr>
                      </m:dPr>
                      <m:e>
                        <m:r>
                          <a:rPr lang="en-US" altLang="ko-KR" sz="1600" b="0" i="1" smtClean="0">
                            <a:solidFill>
                              <a:schemeClr val="bg1">
                                <a:lumMod val="85000"/>
                              </a:schemeClr>
                            </a:solidFill>
                            <a:latin typeface="Cambria Math" panose="02040503050406030204" pitchFamily="18" charset="0"/>
                            <a:ea typeface="inherit"/>
                          </a:rPr>
                          <m:t>𝑔</m:t>
                        </m:r>
                        <m:r>
                          <a:rPr lang="en-US" altLang="ko-KR" sz="1600" b="0" i="1" baseline="30000" smtClean="0">
                            <a:solidFill>
                              <a:schemeClr val="bg1">
                                <a:lumMod val="85000"/>
                              </a:schemeClr>
                            </a:solidFill>
                            <a:latin typeface="Cambria Math" panose="02040503050406030204" pitchFamily="18" charset="0"/>
                            <a:ea typeface="inherit"/>
                          </a:rPr>
                          <m:t>𝑎</m:t>
                        </m:r>
                      </m:e>
                    </m:d>
                    <m:r>
                      <a:rPr lang="en-US" altLang="ko-KR" sz="1600" b="0" i="1" baseline="30000" smtClean="0">
                        <a:solidFill>
                          <a:schemeClr val="bg1">
                            <a:lumMod val="85000"/>
                          </a:schemeClr>
                        </a:solidFill>
                        <a:latin typeface="Cambria Math" panose="02040503050406030204" pitchFamily="18" charset="0"/>
                        <a:ea typeface="inherit"/>
                      </a:rPr>
                      <m:t>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m:t>
                    </m:r>
                    <m:r>
                      <a:rPr lang="en-US" altLang="ko-KR" sz="1600" b="0" i="1" smtClean="0">
                        <a:solidFill>
                          <a:schemeClr val="bg1">
                            <a:lumMod val="85000"/>
                          </a:schemeClr>
                        </a:solidFill>
                        <a:latin typeface="Cambria Math" panose="02040503050406030204" pitchFamily="18" charset="0"/>
                        <a:ea typeface="inherit"/>
                      </a:rPr>
                      <m:t>𝑔𝑎𝑏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endParaRPr lang="en-US" altLang="ko-KR" sz="1600" dirty="0">
                  <a:solidFill>
                    <a:schemeClr val="bg1">
                      <a:lumMod val="85000"/>
                    </a:schemeClr>
                  </a:solidFill>
                </a:endParaRPr>
              </a:p>
              <a:p>
                <a:pPr indent="0">
                  <a:lnSpc>
                    <a:spcPct val="120000"/>
                  </a:lnSpc>
                  <a:buNone/>
                </a:pPr>
                <a:r>
                  <a:rPr lang="ko-KR" altLang="en-US" sz="1600" dirty="0">
                    <a:solidFill>
                      <a:schemeClr val="bg1">
                        <a:lumMod val="85000"/>
                      </a:schemeClr>
                    </a:solidFill>
                  </a:rPr>
                  <a:t>앨리스와 밥 외 인물은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ko-KR" altLang="en-US" sz="1600" dirty="0">
                    <a:solidFill>
                      <a:schemeClr val="bg1">
                        <a:lumMod val="85000"/>
                      </a:schemeClr>
                    </a:solidFill>
                  </a:rPr>
                  <a:t> 를 알 수 없고</a:t>
                </a:r>
                <a:r>
                  <a:rPr lang="en-US" altLang="ko-KR" sz="1600" dirty="0">
                    <a:solidFill>
                      <a:schemeClr val="bg1">
                        <a:lumMod val="85000"/>
                      </a:schemeClr>
                    </a:solidFill>
                  </a:rPr>
                  <a:t>, </a:t>
                </a: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𝑔</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𝑔𝑎</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 </m:t>
                    </m:r>
                    <m:r>
                      <a:rPr lang="en-US" altLang="ko-KR" sz="1600" b="0" i="1" smtClean="0">
                        <a:solidFill>
                          <a:schemeClr val="bg1">
                            <a:lumMod val="85000"/>
                          </a:schemeClr>
                        </a:solidFill>
                        <a:latin typeface="Cambria Math" panose="02040503050406030204" pitchFamily="18" charset="0"/>
                        <a:ea typeface="inherit"/>
                      </a:rPr>
                      <m:t>𝑔𝑏</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𝑚𝑜𝑑</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 수 있음</a:t>
                </a:r>
                <a:br>
                  <a:rPr lang="en-US" altLang="ko-KR" sz="1600" dirty="0">
                    <a:solidFill>
                      <a:schemeClr val="bg1">
                        <a:lumMod val="85000"/>
                      </a:schemeClr>
                    </a:solidFill>
                  </a:rPr>
                </a:br>
                <a14:m>
                  <m:oMath xmlns:m="http://schemas.openxmlformats.org/officeDocument/2006/math">
                    <m:r>
                      <a:rPr lang="en-US" altLang="ko-KR" sz="1600" b="0" i="1" smtClean="0">
                        <a:solidFill>
                          <a:schemeClr val="bg1">
                            <a:lumMod val="85000"/>
                          </a:schemeClr>
                        </a:solidFill>
                        <a:latin typeface="Cambria Math" panose="02040503050406030204" pitchFamily="18" charset="0"/>
                        <a:ea typeface="inherit"/>
                      </a:rPr>
                      <m:t>𝑝</m:t>
                    </m:r>
                    <m:r>
                      <a:rPr lang="en-US" altLang="ko-KR" sz="1600" b="0" i="1" smtClean="0">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가 충분히 클 경우</a:t>
                </a:r>
                <a:r>
                  <a:rPr lang="en-US" altLang="ko-KR" sz="1600" dirty="0">
                    <a:solidFill>
                      <a:schemeClr val="bg1">
                        <a:lumMod val="85000"/>
                      </a:schemeClr>
                    </a:solidFill>
                  </a:rPr>
                  <a:t>,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와</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ko-KR" altLang="en-US" sz="1600" dirty="0">
                    <a:solidFill>
                      <a:schemeClr val="bg1">
                        <a:lumMod val="85000"/>
                      </a:schemeClr>
                    </a:solidFill>
                  </a:rPr>
                  <a:t>를 통해서 </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𝑔</m:t>
                    </m:r>
                    <m:r>
                      <a:rPr lang="en-US" altLang="ko-KR" sz="1600" i="1" baseline="30000">
                        <a:solidFill>
                          <a:schemeClr val="bg1">
                            <a:lumMod val="85000"/>
                          </a:schemeClr>
                        </a:solidFill>
                        <a:latin typeface="Cambria Math" panose="02040503050406030204" pitchFamily="18" charset="0"/>
                        <a:ea typeface="inherit"/>
                      </a:rPr>
                      <m:t>𝑎𝑏</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𝑚𝑜𝑑</m:t>
                    </m:r>
                    <m:r>
                      <a:rPr lang="en-US" altLang="ko-KR" sz="1600" i="1">
                        <a:solidFill>
                          <a:schemeClr val="bg1">
                            <a:lumMod val="85000"/>
                          </a:schemeClr>
                        </a:solidFill>
                        <a:latin typeface="Cambria Math" panose="02040503050406030204" pitchFamily="18" charset="0"/>
                        <a:ea typeface="inherit"/>
                      </a:rPr>
                      <m:t> </m:t>
                    </m:r>
                    <m:r>
                      <a:rPr lang="en-US" altLang="ko-KR" sz="1600" i="1">
                        <a:solidFill>
                          <a:schemeClr val="bg1">
                            <a:lumMod val="85000"/>
                          </a:schemeClr>
                        </a:solidFill>
                        <a:latin typeface="Cambria Math" panose="02040503050406030204" pitchFamily="18" charset="0"/>
                        <a:ea typeface="inherit"/>
                      </a:rPr>
                      <m:t>𝑝</m:t>
                    </m:r>
                  </m:oMath>
                </a14:m>
                <a:r>
                  <a:rPr lang="en-US" altLang="ko-KR" sz="1600" dirty="0">
                    <a:solidFill>
                      <a:schemeClr val="bg1">
                        <a:lumMod val="85000"/>
                      </a:schemeClr>
                    </a:solidFill>
                  </a:rPr>
                  <a:t> </a:t>
                </a:r>
                <a:r>
                  <a:rPr lang="ko-KR" altLang="en-US" sz="1600" dirty="0">
                    <a:solidFill>
                      <a:schemeClr val="bg1">
                        <a:lumMod val="85000"/>
                      </a:schemeClr>
                    </a:solidFill>
                  </a:rPr>
                  <a:t>를 알아 내기 어렵다고 알려져 있음 </a:t>
                </a:r>
                <a:br>
                  <a:rPr lang="en-US" altLang="ko-KR" sz="1600" dirty="0">
                    <a:solidFill>
                      <a:schemeClr val="bg1">
                        <a:lumMod val="85000"/>
                      </a:schemeClr>
                    </a:solidFill>
                  </a:rPr>
                </a:br>
                <a:r>
                  <a:rPr lang="en-US" altLang="ko-KR" sz="1600" dirty="0">
                    <a:solidFill>
                      <a:schemeClr val="bg1">
                        <a:lumMod val="85000"/>
                      </a:schemeClr>
                    </a:solidFill>
                  </a:rPr>
                  <a:t>(</a:t>
                </a:r>
                <a14:m>
                  <m:oMath xmlns:m="http://schemas.openxmlformats.org/officeDocument/2006/math">
                    <m:r>
                      <a:rPr lang="en-US" altLang="ko-KR" sz="1600" i="1">
                        <a:solidFill>
                          <a:schemeClr val="bg1">
                            <a:lumMod val="85000"/>
                          </a:schemeClr>
                        </a:solidFill>
                        <a:latin typeface="Cambria Math" panose="02040503050406030204" pitchFamily="18" charset="0"/>
                        <a:ea typeface="inherit"/>
                      </a:rPr>
                      <m:t>𝑝</m:t>
                    </m:r>
                    <m:r>
                      <a:rPr lang="en-US" altLang="ko-KR" sz="1600" i="1">
                        <a:solidFill>
                          <a:schemeClr val="bg1">
                            <a:lumMod val="85000"/>
                          </a:schemeClr>
                        </a:solidFill>
                        <a:latin typeface="Cambria Math" panose="02040503050406030204" pitchFamily="18" charset="0"/>
                        <a:ea typeface="inherit"/>
                      </a:rPr>
                      <m:t> </m:t>
                    </m:r>
                  </m:oMath>
                </a14:m>
                <a:r>
                  <a:rPr lang="ko-KR" altLang="en-US" sz="1600" dirty="0">
                    <a:solidFill>
                      <a:schemeClr val="bg1">
                        <a:lumMod val="85000"/>
                      </a:schemeClr>
                    </a:solidFill>
                  </a:rPr>
                  <a:t> </a:t>
                </a:r>
                <a:r>
                  <a:rPr lang="en-US" altLang="ko-KR" sz="1600" dirty="0">
                    <a:solidFill>
                      <a:schemeClr val="bg1">
                        <a:lumMod val="85000"/>
                      </a:schemeClr>
                    </a:solidFill>
                  </a:rPr>
                  <a:t>: </a:t>
                </a:r>
                <a:r>
                  <a:rPr lang="ko-KR" altLang="en-US" sz="1600" dirty="0">
                    <a:solidFill>
                      <a:schemeClr val="bg1">
                        <a:lumMod val="85000"/>
                      </a:schemeClr>
                    </a:solidFill>
                  </a:rPr>
                  <a:t>최소 </a:t>
                </a:r>
                <a:r>
                  <a:rPr lang="en-US" altLang="ko-KR" sz="1600" dirty="0">
                    <a:solidFill>
                      <a:schemeClr val="bg1">
                        <a:lumMod val="85000"/>
                      </a:schemeClr>
                    </a:solidFill>
                  </a:rPr>
                  <a:t>300</a:t>
                </a:r>
                <a:r>
                  <a:rPr lang="ko-KR" altLang="en-US" sz="1600" dirty="0">
                    <a:solidFill>
                      <a:schemeClr val="bg1">
                        <a:lumMod val="85000"/>
                      </a:schemeClr>
                    </a:solidFill>
                  </a:rPr>
                  <a:t>자리 소수</a:t>
                </a:r>
                <a:r>
                  <a:rPr lang="en-US" altLang="ko-KR" sz="1600" dirty="0">
                    <a:solidFill>
                      <a:schemeClr val="bg1">
                        <a:lumMod val="85000"/>
                      </a:schemeClr>
                    </a:solidFill>
                  </a:rPr>
                  <a:t>, </a:t>
                </a:r>
                <a14:m>
                  <m:oMath xmlns:m="http://schemas.openxmlformats.org/officeDocument/2006/math">
                    <m:r>
                      <m:rPr>
                        <m:sty m:val="p"/>
                      </m:rPr>
                      <a:rPr lang="en-US" altLang="ko-KR" sz="1600" b="0" i="0" smtClean="0">
                        <a:solidFill>
                          <a:schemeClr val="bg1">
                            <a:lumMod val="85000"/>
                          </a:schemeClr>
                        </a:solidFill>
                        <a:latin typeface="Cambria Math" panose="02040503050406030204" pitchFamily="18" charset="0"/>
                        <a:ea typeface="inherit"/>
                      </a:rPr>
                      <m:t>a</m:t>
                    </m:r>
                    <m:r>
                      <a:rPr lang="en-US" altLang="ko-KR" sz="1600" b="0" i="1" smtClean="0">
                        <a:solidFill>
                          <a:schemeClr val="bg1">
                            <a:lumMod val="85000"/>
                          </a:schemeClr>
                        </a:solidFill>
                        <a:latin typeface="Cambria Math" panose="02040503050406030204" pitchFamily="18" charset="0"/>
                        <a:ea typeface="inherit"/>
                      </a:rPr>
                      <m:t>, </m:t>
                    </m:r>
                    <m:r>
                      <a:rPr lang="en-US" altLang="ko-KR" sz="1600" b="0" i="1" smtClean="0">
                        <a:solidFill>
                          <a:schemeClr val="bg1">
                            <a:lumMod val="85000"/>
                          </a:schemeClr>
                        </a:solidFill>
                        <a:latin typeface="Cambria Math" panose="02040503050406030204" pitchFamily="18" charset="0"/>
                        <a:ea typeface="inherit"/>
                      </a:rPr>
                      <m:t>𝑏</m:t>
                    </m:r>
                  </m:oMath>
                </a14:m>
                <a:r>
                  <a:rPr lang="en-US" altLang="ko-KR" sz="1600" dirty="0">
                    <a:solidFill>
                      <a:schemeClr val="bg1">
                        <a:lumMod val="85000"/>
                      </a:schemeClr>
                    </a:solidFill>
                  </a:rPr>
                  <a:t> </a:t>
                </a:r>
                <a:r>
                  <a:rPr lang="ko-KR" altLang="en-US" sz="1600" dirty="0">
                    <a:solidFill>
                      <a:schemeClr val="bg1">
                        <a:lumMod val="85000"/>
                      </a:schemeClr>
                    </a:solidFill>
                  </a:rPr>
                  <a:t>각각 </a:t>
                </a:r>
                <a:r>
                  <a:rPr lang="en-US" altLang="ko-KR" sz="1600" dirty="0">
                    <a:solidFill>
                      <a:schemeClr val="bg1">
                        <a:lumMod val="85000"/>
                      </a:schemeClr>
                    </a:solidFill>
                  </a:rPr>
                  <a:t>100</a:t>
                </a:r>
                <a:r>
                  <a:rPr lang="ko-KR" altLang="en-US" sz="1600" dirty="0">
                    <a:solidFill>
                      <a:schemeClr val="bg1">
                        <a:lumMod val="85000"/>
                      </a:schemeClr>
                    </a:solidFill>
                  </a:rPr>
                  <a:t>자리 이상 정수</a:t>
                </a:r>
                <a:r>
                  <a:rPr lang="en-US" altLang="ko-KR" sz="1600" dirty="0">
                    <a:solidFill>
                      <a:schemeClr val="bg1">
                        <a:lumMod val="85000"/>
                      </a:schemeClr>
                    </a:solidFill>
                  </a:rPr>
                  <a:t>)</a:t>
                </a:r>
              </a:p>
            </p:txBody>
          </p:sp>
        </mc:Choice>
        <mc:Fallback>
          <p:sp>
            <p:nvSpPr>
              <p:cNvPr id="2" name="내용 개체 틀 1">
                <a:extLst>
                  <a:ext uri="{FF2B5EF4-FFF2-40B4-BE49-F238E27FC236}">
                    <a16:creationId xmlns:a16="http://schemas.microsoft.com/office/drawing/2014/main" id="{776E5247-BCB0-476F-AC59-161BE9596CF4}"/>
                  </a:ext>
                </a:extLst>
              </p:cNvPr>
              <p:cNvSpPr>
                <a:spLocks noGrp="1" noRot="1" noChangeAspect="1" noMove="1" noResize="1" noEditPoints="1" noAdjustHandles="1" noChangeArrowheads="1" noChangeShapeType="1" noTextEdit="1"/>
              </p:cNvSpPr>
              <p:nvPr>
                <p:ph idx="1"/>
              </p:nvPr>
            </p:nvSpPr>
            <p:spPr>
              <a:xfrm>
                <a:off x="241299" y="674859"/>
                <a:ext cx="11683999" cy="6030739"/>
              </a:xfrm>
              <a:blipFill>
                <a:blip r:embed="rId2"/>
                <a:stretch>
                  <a:fillRect l="-574"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7DF5C80C-CF54-4F5E-A4C0-4D543D862930}"/>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err="1"/>
              <a:t>디피</a:t>
            </a:r>
            <a:r>
              <a:rPr lang="en-US" altLang="ko-KR" dirty="0"/>
              <a:t>-</a:t>
            </a:r>
            <a:r>
              <a:rPr lang="ko-KR" altLang="en-US" dirty="0" err="1"/>
              <a:t>헬만</a:t>
            </a:r>
            <a:r>
              <a:rPr lang="ko-KR" altLang="en-US" dirty="0"/>
              <a:t> 키 교환</a:t>
            </a:r>
            <a:r>
              <a:rPr lang="en-US" altLang="ko-KR" dirty="0"/>
              <a:t>(Diffie-Hellman key exchange) ]</a:t>
            </a:r>
            <a:endParaRPr lang="ko-KR" altLang="en-US" dirty="0"/>
          </a:p>
        </p:txBody>
      </p:sp>
    </p:spTree>
    <p:extLst>
      <p:ext uri="{BB962C8B-B14F-4D97-AF65-F5344CB8AC3E}">
        <p14:creationId xmlns:p14="http://schemas.microsoft.com/office/powerpoint/2010/main" val="521089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키와 주소</a:t>
            </a:r>
          </a:p>
        </p:txBody>
      </p:sp>
      <p:sp>
        <p:nvSpPr>
          <p:cNvPr id="4" name="TextBox 3">
            <a:extLst>
              <a:ext uri="{FF2B5EF4-FFF2-40B4-BE49-F238E27FC236}">
                <a16:creationId xmlns:a16="http://schemas.microsoft.com/office/drawing/2014/main" id="{EC1AC9BE-C42A-48D8-911C-B875AB06BAA7}"/>
              </a:ext>
            </a:extLst>
          </p:cNvPr>
          <p:cNvSpPr txBox="1"/>
          <p:nvPr/>
        </p:nvSpPr>
        <p:spPr>
          <a:xfrm>
            <a:off x="2638427" y="922578"/>
            <a:ext cx="6915163"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Key &amp; Address</a:t>
            </a:r>
          </a:p>
        </p:txBody>
      </p:sp>
      <p:sp>
        <p:nvSpPr>
          <p:cNvPr id="5" name="TextBox 4">
            <a:extLst>
              <a:ext uri="{FF2B5EF4-FFF2-40B4-BE49-F238E27FC236}">
                <a16:creationId xmlns:a16="http://schemas.microsoft.com/office/drawing/2014/main" id="{530E73DB-DBAA-4EA4-888B-2509B66F7280}"/>
              </a:ext>
            </a:extLst>
          </p:cNvPr>
          <p:cNvSpPr txBox="1"/>
          <p:nvPr/>
        </p:nvSpPr>
        <p:spPr>
          <a:xfrm>
            <a:off x="234827" y="3806697"/>
            <a:ext cx="2807179"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Private Key</a:t>
            </a:r>
          </a:p>
          <a:p>
            <a:pPr algn="ctr"/>
            <a:r>
              <a:rPr lang="ko-KR" altLang="en-US" sz="2500" dirty="0">
                <a:solidFill>
                  <a:schemeClr val="bg1">
                    <a:lumMod val="85000"/>
                  </a:schemeClr>
                </a:solidFill>
                <a:latin typeface="Arial" panose="020B0604020202020204" pitchFamily="34" charset="0"/>
              </a:rPr>
              <a:t>큰 숫자</a:t>
            </a:r>
            <a:endParaRPr lang="en-US" altLang="ko-KR" sz="25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6F9EF23F-26A5-4130-B5CB-9708C98DF539}"/>
              </a:ext>
            </a:extLst>
          </p:cNvPr>
          <p:cNvSpPr txBox="1"/>
          <p:nvPr/>
        </p:nvSpPr>
        <p:spPr>
          <a:xfrm>
            <a:off x="5106228" y="3806697"/>
            <a:ext cx="2606804"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Public Key</a:t>
            </a:r>
          </a:p>
          <a:p>
            <a:pPr algn="ctr"/>
            <a:r>
              <a:rPr lang="ko-KR" altLang="en-US" sz="2500" dirty="0">
                <a:solidFill>
                  <a:schemeClr val="bg1">
                    <a:lumMod val="85000"/>
                  </a:schemeClr>
                </a:solidFill>
                <a:latin typeface="Arial" panose="020B0604020202020204" pitchFamily="34" charset="0"/>
              </a:rPr>
              <a:t>큰 숫자 좌표</a:t>
            </a:r>
            <a:r>
              <a:rPr lang="en-US" altLang="ko-KR" sz="2500" dirty="0">
                <a:solidFill>
                  <a:schemeClr val="bg1">
                    <a:lumMod val="85000"/>
                  </a:schemeClr>
                </a:solidFill>
                <a:latin typeface="Arial" panose="020B0604020202020204" pitchFamily="34" charset="0"/>
              </a:rPr>
              <a:t>(</a:t>
            </a:r>
            <a:r>
              <a:rPr lang="en-US" altLang="ko-KR" sz="2500" dirty="0" err="1">
                <a:solidFill>
                  <a:schemeClr val="bg1">
                    <a:lumMod val="85000"/>
                  </a:schemeClr>
                </a:solidFill>
                <a:latin typeface="Arial" panose="020B0604020202020204" pitchFamily="34" charset="0"/>
              </a:rPr>
              <a:t>x,y</a:t>
            </a:r>
            <a:r>
              <a:rPr lang="en-US" altLang="ko-KR" sz="2500" dirty="0">
                <a:solidFill>
                  <a:schemeClr val="bg1">
                    <a:lumMod val="85000"/>
                  </a:schemeClr>
                </a:solidFill>
                <a:latin typeface="Arial" panose="020B0604020202020204" pitchFamily="34" charset="0"/>
              </a:rPr>
              <a:t>)</a:t>
            </a:r>
          </a:p>
        </p:txBody>
      </p:sp>
      <p:sp>
        <p:nvSpPr>
          <p:cNvPr id="7" name="TextBox 6">
            <a:extLst>
              <a:ext uri="{FF2B5EF4-FFF2-40B4-BE49-F238E27FC236}">
                <a16:creationId xmlns:a16="http://schemas.microsoft.com/office/drawing/2014/main" id="{5946210B-EB92-4E5C-A65A-AE8B492C7E2F}"/>
              </a:ext>
            </a:extLst>
          </p:cNvPr>
          <p:cNvSpPr txBox="1"/>
          <p:nvPr/>
        </p:nvSpPr>
        <p:spPr>
          <a:xfrm>
            <a:off x="9777253" y="3806697"/>
            <a:ext cx="2198038" cy="1092607"/>
          </a:xfrm>
          <a:prstGeom prst="rect">
            <a:avLst/>
          </a:prstGeom>
          <a:noFill/>
        </p:spPr>
        <p:txBody>
          <a:bodyPr wrap="none" rtlCol="0">
            <a:spAutoFit/>
          </a:bodyPr>
          <a:lstStyle/>
          <a:p>
            <a:pPr algn="ctr"/>
            <a:r>
              <a:rPr lang="en-US" altLang="ko-KR" sz="4000" dirty="0">
                <a:solidFill>
                  <a:schemeClr val="bg1">
                    <a:lumMod val="85000"/>
                  </a:schemeClr>
                </a:solidFill>
                <a:latin typeface="Arial" panose="020B0604020202020204" pitchFamily="34" charset="0"/>
              </a:rPr>
              <a:t>Address</a:t>
            </a:r>
          </a:p>
          <a:p>
            <a:pPr algn="ctr"/>
            <a:r>
              <a:rPr lang="ko-KR" altLang="en-US" sz="2500" dirty="0">
                <a:solidFill>
                  <a:schemeClr val="bg1">
                    <a:lumMod val="85000"/>
                  </a:schemeClr>
                </a:solidFill>
                <a:latin typeface="Arial" panose="020B0604020202020204" pitchFamily="34" charset="0"/>
              </a:rPr>
              <a:t>공개키로 유도</a:t>
            </a:r>
            <a:endParaRPr lang="en-US" altLang="ko-KR" sz="2500" dirty="0">
              <a:solidFill>
                <a:schemeClr val="bg1">
                  <a:lumMod val="85000"/>
                </a:schemeClr>
              </a:solidFill>
              <a:latin typeface="Arial" panose="020B0604020202020204" pitchFamily="34" charset="0"/>
            </a:endParaRPr>
          </a:p>
        </p:txBody>
      </p:sp>
      <p:grpSp>
        <p:nvGrpSpPr>
          <p:cNvPr id="19" name="그룹 18">
            <a:extLst>
              <a:ext uri="{FF2B5EF4-FFF2-40B4-BE49-F238E27FC236}">
                <a16:creationId xmlns:a16="http://schemas.microsoft.com/office/drawing/2014/main" id="{ADF5ECB4-680C-4033-AB88-F1F92E7C8794}"/>
              </a:ext>
            </a:extLst>
          </p:cNvPr>
          <p:cNvGrpSpPr/>
          <p:nvPr/>
        </p:nvGrpSpPr>
        <p:grpSpPr>
          <a:xfrm>
            <a:off x="3384927" y="3781183"/>
            <a:ext cx="1378380" cy="1143635"/>
            <a:chOff x="3363198" y="4767113"/>
            <a:chExt cx="1378380" cy="1143635"/>
          </a:xfrm>
        </p:grpSpPr>
        <p:cxnSp>
          <p:nvCxnSpPr>
            <p:cNvPr id="8" name="직선 화살표 연결선 7">
              <a:extLst>
                <a:ext uri="{FF2B5EF4-FFF2-40B4-BE49-F238E27FC236}">
                  <a16:creationId xmlns:a16="http://schemas.microsoft.com/office/drawing/2014/main" id="{E1AF4304-31AB-4D10-8305-4537C2F441C2}"/>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E3891FE1-15E2-44E8-85E7-17208B0CBA1A}"/>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원형: 비어 있음 9">
              <a:extLst>
                <a:ext uri="{FF2B5EF4-FFF2-40B4-BE49-F238E27FC236}">
                  <a16:creationId xmlns:a16="http://schemas.microsoft.com/office/drawing/2014/main" id="{53555D92-A7B7-4818-A601-609B0C990F91}"/>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1" name="곱하기 기호 10">
              <a:extLst>
                <a:ext uri="{FF2B5EF4-FFF2-40B4-BE49-F238E27FC236}">
                  <a16:creationId xmlns:a16="http://schemas.microsoft.com/office/drawing/2014/main" id="{E55DD74D-3C8B-4D48-8FAF-D3A6571AC0A8}"/>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6" name="TextBox 15">
            <a:extLst>
              <a:ext uri="{FF2B5EF4-FFF2-40B4-BE49-F238E27FC236}">
                <a16:creationId xmlns:a16="http://schemas.microsoft.com/office/drawing/2014/main" id="{34606C3A-07FB-4259-AB11-D0CAB5DA99C8}"/>
              </a:ext>
            </a:extLst>
          </p:cNvPr>
          <p:cNvSpPr txBox="1"/>
          <p:nvPr/>
        </p:nvSpPr>
        <p:spPr>
          <a:xfrm>
            <a:off x="2574815" y="2969660"/>
            <a:ext cx="3238386"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Elliptic Curve Multiplication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sp>
        <p:nvSpPr>
          <p:cNvPr id="17" name="TextBox 16">
            <a:extLst>
              <a:ext uri="{FF2B5EF4-FFF2-40B4-BE49-F238E27FC236}">
                <a16:creationId xmlns:a16="http://schemas.microsoft.com/office/drawing/2014/main" id="{FAD0C0AD-CF89-4658-8A23-4B693CA444D2}"/>
              </a:ext>
            </a:extLst>
          </p:cNvPr>
          <p:cNvSpPr txBox="1"/>
          <p:nvPr/>
        </p:nvSpPr>
        <p:spPr>
          <a:xfrm>
            <a:off x="7556165" y="2969660"/>
            <a:ext cx="2291012" cy="707886"/>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Hashing Function</a:t>
            </a:r>
            <a:br>
              <a:rPr lang="en-US" altLang="ko-KR" sz="2000" dirty="0">
                <a:solidFill>
                  <a:schemeClr val="bg1">
                    <a:lumMod val="85000"/>
                  </a:schemeClr>
                </a:solidFill>
                <a:latin typeface="Arial" panose="020B0604020202020204" pitchFamily="34" charset="0"/>
              </a:rPr>
            </a:br>
            <a:r>
              <a:rPr lang="en-US" altLang="ko-KR" sz="2000" dirty="0">
                <a:solidFill>
                  <a:schemeClr val="bg1">
                    <a:lumMod val="85000"/>
                  </a:schemeClr>
                </a:solidFill>
                <a:latin typeface="Arial" panose="020B0604020202020204" pitchFamily="34" charset="0"/>
              </a:rPr>
              <a:t>(</a:t>
            </a:r>
            <a:r>
              <a:rPr lang="ko-KR" altLang="en-US" sz="2000" dirty="0">
                <a:solidFill>
                  <a:schemeClr val="bg1">
                    <a:lumMod val="85000"/>
                  </a:schemeClr>
                </a:solidFill>
                <a:latin typeface="Arial" panose="020B0604020202020204" pitchFamily="34" charset="0"/>
              </a:rPr>
              <a:t>단방향</a:t>
            </a:r>
            <a:r>
              <a:rPr lang="en-US" altLang="ko-KR" sz="2000" dirty="0">
                <a:solidFill>
                  <a:schemeClr val="bg1">
                    <a:lumMod val="85000"/>
                  </a:schemeClr>
                </a:solidFill>
                <a:latin typeface="Arial" panose="020B0604020202020204" pitchFamily="34" charset="0"/>
              </a:rPr>
              <a:t>, One-way)</a:t>
            </a:r>
          </a:p>
        </p:txBody>
      </p:sp>
      <p:grpSp>
        <p:nvGrpSpPr>
          <p:cNvPr id="20" name="그룹 19">
            <a:extLst>
              <a:ext uri="{FF2B5EF4-FFF2-40B4-BE49-F238E27FC236}">
                <a16:creationId xmlns:a16="http://schemas.microsoft.com/office/drawing/2014/main" id="{D9733BF1-89A8-480F-A23C-A7EDBF8899D3}"/>
              </a:ext>
            </a:extLst>
          </p:cNvPr>
          <p:cNvGrpSpPr/>
          <p:nvPr/>
        </p:nvGrpSpPr>
        <p:grpSpPr>
          <a:xfrm>
            <a:off x="8055953" y="3781183"/>
            <a:ext cx="1378380" cy="1143635"/>
            <a:chOff x="3363198" y="4767113"/>
            <a:chExt cx="1378380" cy="1143635"/>
          </a:xfrm>
        </p:grpSpPr>
        <p:cxnSp>
          <p:nvCxnSpPr>
            <p:cNvPr id="21" name="직선 화살표 연결선 20">
              <a:extLst>
                <a:ext uri="{FF2B5EF4-FFF2-40B4-BE49-F238E27FC236}">
                  <a16:creationId xmlns:a16="http://schemas.microsoft.com/office/drawing/2014/main" id="{A2B4164A-83E5-4E65-BA66-83B5376DC38D}"/>
                </a:ext>
              </a:extLst>
            </p:cNvPr>
            <p:cNvCxnSpPr>
              <a:cxnSpLocks/>
            </p:cNvCxnSpPr>
            <p:nvPr/>
          </p:nvCxnSpPr>
          <p:spPr>
            <a:xfrm>
              <a:off x="3363198" y="5013325"/>
              <a:ext cx="1378380"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C276BBB4-173E-4198-8655-E09934680394}"/>
                </a:ext>
              </a:extLst>
            </p:cNvPr>
            <p:cNvCxnSpPr>
              <a:cxnSpLocks/>
            </p:cNvCxnSpPr>
            <p:nvPr/>
          </p:nvCxnSpPr>
          <p:spPr>
            <a:xfrm flipH="1">
              <a:off x="3375137" y="5586748"/>
              <a:ext cx="1354502" cy="0"/>
            </a:xfrm>
            <a:prstGeom prst="straightConnector1">
              <a:avLst/>
            </a:prstGeom>
            <a:ln w="1270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원형: 비어 있음 22">
              <a:extLst>
                <a:ext uri="{FF2B5EF4-FFF2-40B4-BE49-F238E27FC236}">
                  <a16:creationId xmlns:a16="http://schemas.microsoft.com/office/drawing/2014/main" id="{C9C4D93D-55B9-4E3A-8B6E-5A60CA95E196}"/>
                </a:ext>
              </a:extLst>
            </p:cNvPr>
            <p:cNvSpPr>
              <a:spLocks noChangeAspect="1"/>
            </p:cNvSpPr>
            <p:nvPr/>
          </p:nvSpPr>
          <p:spPr>
            <a:xfrm>
              <a:off x="3782388" y="4767113"/>
              <a:ext cx="540000" cy="540000"/>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24" name="곱하기 기호 23">
              <a:extLst>
                <a:ext uri="{FF2B5EF4-FFF2-40B4-BE49-F238E27FC236}">
                  <a16:creationId xmlns:a16="http://schemas.microsoft.com/office/drawing/2014/main" id="{1608E5A8-878A-424F-AC67-DBEC79071663}"/>
                </a:ext>
              </a:extLst>
            </p:cNvPr>
            <p:cNvSpPr>
              <a:spLocks noChangeAspect="1"/>
            </p:cNvSpPr>
            <p:nvPr/>
          </p:nvSpPr>
          <p:spPr>
            <a:xfrm>
              <a:off x="3737388" y="5280748"/>
              <a:ext cx="630000" cy="630000"/>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Tree>
    <p:extLst>
      <p:ext uri="{BB962C8B-B14F-4D97-AF65-F5344CB8AC3E}">
        <p14:creationId xmlns:p14="http://schemas.microsoft.com/office/powerpoint/2010/main" val="1429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a:xfrm>
                <a:off x="241299" y="674860"/>
                <a:ext cx="11683999" cy="6030740"/>
              </a:xfrm>
            </p:spPr>
            <p:txBody>
              <a:bodyPr>
                <a:normAutofit/>
              </a:bodyPr>
              <a:lstStyle/>
              <a:p>
                <a:pPr marL="144000"/>
                <a:r>
                  <a:rPr lang="ko-KR" altLang="en-US" dirty="0"/>
                  <a:t>타원 곡선 군의 연산에서 정의되는 이산대수 문제의 어려움에 기반</a:t>
                </a:r>
                <a:endParaRPr lang="en-US" altLang="ko-KR" dirty="0"/>
              </a:p>
              <a:p>
                <a:pPr marL="144000"/>
                <a:r>
                  <a:rPr lang="en-US" altLang="ko-KR" dirty="0"/>
                  <a:t>1985</a:t>
                </a:r>
                <a:r>
                  <a:rPr lang="ko-KR" altLang="en-US" dirty="0"/>
                  <a:t>년에 닐 </a:t>
                </a:r>
                <a:r>
                  <a:rPr lang="ko-KR" altLang="en-US" dirty="0" err="1"/>
                  <a:t>코블리츠</a:t>
                </a:r>
                <a:r>
                  <a:rPr lang="en-US" altLang="ko-KR" dirty="0"/>
                  <a:t>(Neal </a:t>
                </a:r>
                <a:r>
                  <a:rPr lang="en-US" altLang="ko-KR" dirty="0" err="1"/>
                  <a:t>Koblitz</a:t>
                </a:r>
                <a:r>
                  <a:rPr lang="en-US" altLang="ko-KR" dirty="0"/>
                  <a:t>)</a:t>
                </a:r>
                <a:r>
                  <a:rPr lang="ko-KR" altLang="en-US" dirty="0"/>
                  <a:t>와 빅터 밀러</a:t>
                </a:r>
                <a:r>
                  <a:rPr lang="en-US" altLang="ko-KR" dirty="0"/>
                  <a:t>(Victor Miller)</a:t>
                </a:r>
                <a:r>
                  <a:rPr lang="ko-KR" altLang="en-US" dirty="0"/>
                  <a:t>가 각각 독립적으로 제안</a:t>
                </a:r>
                <a:endParaRPr lang="en-US" altLang="ko-KR" dirty="0"/>
              </a:p>
              <a:p>
                <a:pPr marL="144000"/>
                <a:r>
                  <a:rPr lang="ko-KR" altLang="en-US" dirty="0"/>
                  <a:t>기본 공개키 암호 방식</a:t>
                </a:r>
                <a:r>
                  <a:rPr lang="en-US" altLang="ko-KR" dirty="0"/>
                  <a:t>(RSA/DSA/Rabin/</a:t>
                </a:r>
                <a:r>
                  <a:rPr lang="en-US" altLang="ko-KR" dirty="0" err="1"/>
                  <a:t>ElGamal</a:t>
                </a:r>
                <a:r>
                  <a:rPr lang="en-US" altLang="ko-KR" dirty="0"/>
                  <a:t>) </a:t>
                </a:r>
                <a:r>
                  <a:rPr lang="ko-KR" altLang="en-US" dirty="0"/>
                  <a:t>대비</a:t>
                </a:r>
                <a:br>
                  <a:rPr lang="en-US" altLang="ko-KR" dirty="0"/>
                </a:br>
                <a:r>
                  <a:rPr lang="ko-KR" altLang="en-US" dirty="0"/>
                  <a:t>짧은 키 길이와 빠른 연산속도를 가지면서 동일한 수준의 보안 강도를 제공</a:t>
                </a:r>
                <a:endParaRPr lang="en-US" altLang="ko-KR" dirty="0"/>
              </a:p>
              <a:p>
                <a:pPr marL="144000"/>
                <a:r>
                  <a:rPr lang="en-US" altLang="ko-KR" dirty="0"/>
                  <a:t>ECC</a:t>
                </a:r>
                <a:r>
                  <a:rPr lang="ko-KR" altLang="en-US" dirty="0"/>
                  <a:t>는 </a:t>
                </a:r>
                <a:r>
                  <a:rPr lang="en-US" altLang="ko-KR" dirty="0"/>
                  <a:t>EC(Elliptic Curve, </a:t>
                </a:r>
                <a:r>
                  <a:rPr lang="ko-KR" altLang="en-US" dirty="0"/>
                  <a:t>타원 곡선</a:t>
                </a:r>
                <a:r>
                  <a:rPr lang="en-US" altLang="ko-KR" dirty="0"/>
                  <a:t>)</a:t>
                </a:r>
                <a:r>
                  <a:rPr lang="ko-KR" altLang="en-US" dirty="0"/>
                  <a:t>를 사용한 암호 기술의 </a:t>
                </a:r>
                <a:r>
                  <a:rPr lang="ko-KR" altLang="en-US" dirty="0" err="1"/>
                  <a:t>총제적인</a:t>
                </a:r>
                <a:r>
                  <a:rPr lang="ko-KR" altLang="en-US" dirty="0"/>
                  <a:t> 이름</a:t>
                </a:r>
                <a:endParaRPr lang="en-US" altLang="ko-KR" dirty="0"/>
              </a:p>
              <a:p>
                <a:pPr marL="504000" lvl="1"/>
                <a:r>
                  <a:rPr lang="ko-KR" altLang="en-US" dirty="0">
                    <a:solidFill>
                      <a:srgbClr val="00C8EB"/>
                    </a:solidFill>
                  </a:rPr>
                  <a:t>디지털서명</a:t>
                </a:r>
                <a:r>
                  <a:rPr lang="en-US" altLang="ko-KR" dirty="0">
                    <a:solidFill>
                      <a:srgbClr val="00C8EB"/>
                    </a:solidFill>
                  </a:rPr>
                  <a:t>: ECDSA(Elliptic Curve Digital Signature Algorithm)</a:t>
                </a:r>
              </a:p>
              <a:p>
                <a:pPr marL="504000" lvl="1"/>
                <a:r>
                  <a:rPr lang="ko-KR" altLang="en-US" dirty="0" err="1"/>
                  <a:t>키교환</a:t>
                </a:r>
                <a:r>
                  <a:rPr lang="en-US" altLang="ko-KR" dirty="0"/>
                  <a:t>: ECDH(Elliptic-curve Diffie–Hellman)</a:t>
                </a:r>
              </a:p>
              <a:p>
                <a:pPr marL="144000"/>
                <a:r>
                  <a:rPr lang="ko-KR" altLang="en-US" dirty="0" err="1"/>
                  <a:t>유한체</a:t>
                </a:r>
                <a:r>
                  <a:rPr lang="ko-KR" altLang="en-US" dirty="0"/>
                  <a:t> 상의 타원곡선</a:t>
                </a:r>
                <a:r>
                  <a:rPr lang="en-US" altLang="ko-KR" dirty="0"/>
                  <a:t>(Elliptic Curve over Finite Field)</a:t>
                </a:r>
                <a:r>
                  <a:rPr lang="ko-KR" altLang="en-US" dirty="0"/>
                  <a:t>의 수학적 성질을 이용</a:t>
                </a:r>
                <a:br>
                  <a:rPr lang="en-US" altLang="ko-KR" dirty="0"/>
                </a:br>
                <a:r>
                  <a:rPr lang="ko-KR" altLang="en-US" dirty="0" err="1"/>
                  <a:t>유한체</a:t>
                </a:r>
                <a:r>
                  <a:rPr lang="ko-KR" altLang="en-US" dirty="0"/>
                  <a:t> 위에서 타원곡선의 대수적 구조를 기반으로 한 이산로그 문제에 착안</a:t>
                </a:r>
                <a:endParaRPr lang="en-US" altLang="ko-KR" dirty="0"/>
              </a:p>
              <a:p>
                <a:pPr marL="144000"/>
                <a:r>
                  <a:rPr lang="ko-KR" altLang="en-US" dirty="0" err="1">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a:t>원소의 개수가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ko-KR" altLang="en-US" i="1" smtClean="0">
                        <a:latin typeface="Cambria Math" panose="02040503050406030204" pitchFamily="18" charset="0"/>
                      </a:rPr>
                      <m:t>𝔽</m:t>
                    </m:r>
                    <m:r>
                      <a:rPr lang="en-US" altLang="ko-KR" i="1" baseline="-25000">
                        <a:latin typeface="Cambria Math" panose="02040503050406030204" pitchFamily="18" charset="0"/>
                      </a:rPr>
                      <m:t>𝑝</m:t>
                    </m:r>
                  </m:oMath>
                </a14:m>
                <a:r>
                  <a:rPr lang="en-US" altLang="ko-KR" baseline="-25000" dirty="0"/>
                  <a:t> </a:t>
                </a:r>
                <a:r>
                  <a:rPr lang="ko-KR" altLang="en-US" dirty="0"/>
                  <a:t>로 표시</a:t>
                </a:r>
                <a:r>
                  <a:rPr lang="en-US" altLang="ko-KR" dirty="0"/>
                  <a:t>, " 0, 1, 2, …, (p-1)" </a:t>
                </a:r>
                <a:r>
                  <a:rPr lang="ko-KR" altLang="en-US" dirty="0"/>
                  <a:t>중 하나</a:t>
                </a:r>
                <a:endParaRPr lang="en-US" altLang="ko-KR" dirty="0"/>
              </a:p>
              <a:p>
                <a:pPr marL="504000" lvl="1"/>
                <a14:m>
                  <m:oMath xmlns:m="http://schemas.openxmlformats.org/officeDocument/2006/math">
                    <m:r>
                      <a:rPr lang="ko-KR" altLang="en-US" i="1" smtClean="0">
                        <a:latin typeface="Cambria Math" panose="02040503050406030204" pitchFamily="18" charset="0"/>
                      </a:rPr>
                      <m:t>𝔽</m:t>
                    </m:r>
                    <m:r>
                      <a:rPr lang="en-US" altLang="ko-KR" b="0" i="1" baseline="-25000" smtClean="0">
                        <a:latin typeface="Cambria Math" panose="02040503050406030204" pitchFamily="18" charset="0"/>
                      </a:rPr>
                      <m:t>5</m:t>
                    </m:r>
                  </m:oMath>
                </a14:m>
                <a:r>
                  <a:rPr lang="en-US" altLang="ko-KR" dirty="0"/>
                  <a:t> = ( 0, 1, 2, 3, 4 )</a:t>
                </a:r>
              </a:p>
              <a:p>
                <a:pPr marL="144000"/>
                <a:r>
                  <a:rPr lang="ko-KR" altLang="en-US" dirty="0"/>
                  <a:t>암호학에서 사용하는 </a:t>
                </a:r>
                <a:r>
                  <a:rPr lang="ko-KR" altLang="en-US" dirty="0" err="1"/>
                  <a:t>유한체</a:t>
                </a:r>
                <a:endParaRPr lang="en-US" altLang="ko-KR" dirty="0"/>
              </a:p>
              <a:p>
                <a:pPr marL="504000" lvl="1"/>
                <a:r>
                  <a:rPr lang="en-US" altLang="ko-KR" dirty="0">
                    <a:solidFill>
                      <a:srgbClr val="00C8EB"/>
                    </a:solidFill>
                  </a:rPr>
                  <a:t>Prime(</a:t>
                </a:r>
                <a:r>
                  <a:rPr lang="ko-KR" altLang="en-US" dirty="0">
                    <a:solidFill>
                      <a:srgbClr val="00C8EB"/>
                    </a:solidFill>
                  </a:rPr>
                  <a:t>소수</a:t>
                </a:r>
                <a:r>
                  <a:rPr lang="en-US" altLang="ko-KR" dirty="0">
                    <a:solidFill>
                      <a:srgbClr val="00C8EB"/>
                    </a:solidFill>
                  </a:rPr>
                  <a:t>) Field</a:t>
                </a:r>
                <a:r>
                  <a:rPr lang="en-US" altLang="ko-KR" dirty="0"/>
                  <a:t> : </a:t>
                </a:r>
                <a:r>
                  <a:rPr lang="ko-KR" altLang="en-US" dirty="0">
                    <a:solidFill>
                      <a:srgbClr val="DBAC7D"/>
                    </a:solidFill>
                  </a:rPr>
                  <a:t>원소의 개수인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solidFill>
                      <a:srgbClr val="DBAC7D"/>
                    </a:solidFill>
                  </a:rPr>
                  <a:t> </a:t>
                </a:r>
                <a:r>
                  <a:rPr lang="ko-KR" altLang="en-US" dirty="0">
                    <a:solidFill>
                      <a:srgbClr val="DBAC7D"/>
                    </a:solidFill>
                  </a:rPr>
                  <a:t>가 소수</a:t>
                </a:r>
                <a:r>
                  <a:rPr lang="en-US" altLang="ko-KR" dirty="0">
                    <a:solidFill>
                      <a:srgbClr val="DBAC7D"/>
                    </a:solidFill>
                  </a:rPr>
                  <a:t>(prime), </a:t>
                </a:r>
                <a:r>
                  <a:rPr lang="ko-KR" altLang="en-US" dirty="0">
                    <a:solidFill>
                      <a:srgbClr val="DBAC7D"/>
                    </a:solidFill>
                  </a:rPr>
                  <a:t>연산 </a:t>
                </a:r>
                <a:r>
                  <a:rPr lang="ko-KR" altLang="en-US" dirty="0" err="1">
                    <a:solidFill>
                      <a:srgbClr val="DBAC7D"/>
                    </a:solidFill>
                  </a:rPr>
                  <a:t>결과롤</a:t>
                </a:r>
                <a:r>
                  <a:rPr lang="ko-KR" altLang="en-US" dirty="0">
                    <a:solidFill>
                      <a:srgbClr val="DBAC7D"/>
                    </a:solidFill>
                  </a:rPr>
                  <a:t> 소수 </a:t>
                </a:r>
                <a:r>
                  <a:rPr lang="en-US" altLang="ko-KR" dirty="0">
                    <a:solidFill>
                      <a:srgbClr val="DBAC7D"/>
                    </a:solidFill>
                  </a:rPr>
                  <a:t>p </a:t>
                </a:r>
                <a:r>
                  <a:rPr lang="ko-KR" altLang="en-US" dirty="0">
                    <a:solidFill>
                      <a:srgbClr val="DBAC7D"/>
                    </a:solidFill>
                  </a:rPr>
                  <a:t>로 </a:t>
                </a:r>
                <a:r>
                  <a:rPr lang="en-US" altLang="ko-KR" dirty="0">
                    <a:solidFill>
                      <a:srgbClr val="DBAC7D"/>
                    </a:solidFill>
                  </a:rPr>
                  <a:t>mod </a:t>
                </a:r>
                <a:r>
                  <a:rPr lang="ko-KR" altLang="en-US" dirty="0">
                    <a:solidFill>
                      <a:srgbClr val="DBAC7D"/>
                    </a:solidFill>
                  </a:rPr>
                  <a:t>연산 ➡ </a:t>
                </a:r>
                <a:r>
                  <a:rPr lang="ko-KR" altLang="en-US" dirty="0" err="1">
                    <a:solidFill>
                      <a:srgbClr val="DBAC7D"/>
                    </a:solidFill>
                  </a:rPr>
                  <a:t>비트코인</a:t>
                </a:r>
                <a:r>
                  <a:rPr lang="en-US" altLang="ko-KR" dirty="0">
                    <a:solidFill>
                      <a:srgbClr val="DBAC7D"/>
                    </a:solidFill>
                  </a:rPr>
                  <a:t>, </a:t>
                </a:r>
                <a:r>
                  <a:rPr lang="ko-KR" altLang="en-US" dirty="0">
                    <a:solidFill>
                      <a:srgbClr val="DBAC7D"/>
                    </a:solidFill>
                  </a:rPr>
                  <a:t>이더리움 사용</a:t>
                </a:r>
                <a:endParaRPr lang="en-US" altLang="ko-KR" dirty="0"/>
              </a:p>
              <a:p>
                <a:pPr marL="504000" lvl="1"/>
                <a:r>
                  <a:rPr lang="en-US" altLang="ko-KR" dirty="0"/>
                  <a:t>Binary Field : </a:t>
                </a:r>
                <a:r>
                  <a:rPr lang="ko-KR" altLang="en-US" dirty="0"/>
                  <a:t>원소의 개수가 </a:t>
                </a:r>
                <a:r>
                  <a:rPr lang="en-US" altLang="ko-KR" dirty="0"/>
                  <a:t>2</a:t>
                </a:r>
                <a:r>
                  <a:rPr lang="en-US" altLang="ko-KR" baseline="30000" dirty="0"/>
                  <a:t>m</a:t>
                </a:r>
                <a:r>
                  <a:rPr lang="en-US" altLang="ko-KR" dirty="0"/>
                  <a:t>. m-bit string</a:t>
                </a:r>
              </a:p>
            </p:txBody>
          </p:sp>
        </mc:Choice>
        <mc:Fallback>
          <p:sp>
            <p:nvSpPr>
              <p:cNvPr id="2" name="내용 개체 틀 1">
                <a:extLst>
                  <a:ext uri="{FF2B5EF4-FFF2-40B4-BE49-F238E27FC236}">
                    <a16:creationId xmlns:a16="http://schemas.microsoft.com/office/drawing/2014/main" id="{405D84D4-C995-424F-8ACA-4AF92E413562}"/>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365"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a:t>
            </a:r>
            <a:endParaRPr lang="ko-KR" altLang="en-US" dirty="0"/>
          </a:p>
        </p:txBody>
      </p:sp>
      <p:graphicFrame>
        <p:nvGraphicFramePr>
          <p:cNvPr id="6" name="표 6">
            <a:extLst>
              <a:ext uri="{FF2B5EF4-FFF2-40B4-BE49-F238E27FC236}">
                <a16:creationId xmlns:a16="http://schemas.microsoft.com/office/drawing/2014/main" id="{7E8ACBE4-6472-4A46-AF6E-726790917FEC}"/>
              </a:ext>
            </a:extLst>
          </p:cNvPr>
          <p:cNvGraphicFramePr>
            <a:graphicFrameLocks noGrp="1"/>
          </p:cNvGraphicFramePr>
          <p:nvPr>
            <p:extLst>
              <p:ext uri="{D42A27DB-BD31-4B8C-83A1-F6EECF244321}">
                <p14:modId xmlns:p14="http://schemas.microsoft.com/office/powerpoint/2010/main" val="1990760364"/>
              </p:ext>
            </p:extLst>
          </p:nvPr>
        </p:nvGraphicFramePr>
        <p:xfrm>
          <a:off x="9163354" y="1798984"/>
          <a:ext cx="2714928" cy="1645920"/>
        </p:xfrm>
        <a:graphic>
          <a:graphicData uri="http://schemas.openxmlformats.org/drawingml/2006/table">
            <a:tbl>
              <a:tblPr firstRow="1" bandRow="1">
                <a:tableStyleId>{5C22544A-7EE6-4342-B048-85BDC9FD1C3A}</a:tableStyleId>
              </a:tblPr>
              <a:tblGrid>
                <a:gridCol w="1357464">
                  <a:extLst>
                    <a:ext uri="{9D8B030D-6E8A-4147-A177-3AD203B41FA5}">
                      <a16:colId xmlns:a16="http://schemas.microsoft.com/office/drawing/2014/main" val="2929135969"/>
                    </a:ext>
                  </a:extLst>
                </a:gridCol>
                <a:gridCol w="1357464">
                  <a:extLst>
                    <a:ext uri="{9D8B030D-6E8A-4147-A177-3AD203B41FA5}">
                      <a16:colId xmlns:a16="http://schemas.microsoft.com/office/drawing/2014/main" val="3334792645"/>
                    </a:ext>
                  </a:extLst>
                </a:gridCol>
              </a:tblGrid>
              <a:tr h="0">
                <a:tc>
                  <a:txBody>
                    <a:bodyPr/>
                    <a:lstStyle/>
                    <a:p>
                      <a:pPr algn="ctr" latinLnBrk="1"/>
                      <a:r>
                        <a:rPr lang="en-US" altLang="ko-KR" sz="1200" baseline="0" dirty="0">
                          <a:solidFill>
                            <a:srgbClr val="3F3F3F"/>
                          </a:solidFill>
                          <a:latin typeface="Arial" panose="020B0604020202020204" pitchFamily="34" charset="0"/>
                        </a:rPr>
                        <a:t>RSA</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aseline="0" dirty="0">
                          <a:solidFill>
                            <a:srgbClr val="3F3F3F"/>
                          </a:solidFill>
                          <a:latin typeface="Arial" panose="020B0604020202020204" pitchFamily="34" charset="0"/>
                        </a:rPr>
                        <a:t>ECC</a:t>
                      </a:r>
                      <a:endParaRPr lang="ko-KR" altLang="en-US" sz="120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8897959"/>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1024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160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25611435"/>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2048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224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43678148"/>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3072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256</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50497011"/>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7680</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384</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15316730"/>
                  </a:ext>
                </a:extLst>
              </a:tr>
              <a:tr h="0">
                <a:tc>
                  <a:txBody>
                    <a:bodyPr/>
                    <a:lstStyle/>
                    <a:p>
                      <a:pPr algn="ctr" latinLnBrk="1"/>
                      <a:r>
                        <a:rPr lang="en-US" altLang="ko-KR" sz="1200" baseline="0" dirty="0">
                          <a:solidFill>
                            <a:schemeClr val="bg1">
                              <a:lumMod val="85000"/>
                            </a:schemeClr>
                          </a:solidFill>
                          <a:latin typeface="Arial" panose="020B0604020202020204" pitchFamily="34" charset="0"/>
                        </a:rPr>
                        <a:t>15368</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aseline="0" dirty="0">
                          <a:solidFill>
                            <a:schemeClr val="bg1">
                              <a:lumMod val="85000"/>
                            </a:schemeClr>
                          </a:solidFill>
                          <a:latin typeface="Arial" panose="020B0604020202020204" pitchFamily="34" charset="0"/>
                        </a:rPr>
                        <a:t>512</a:t>
                      </a:r>
                      <a:endParaRPr lang="ko-KR" altLang="en-US" sz="12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746509011"/>
                  </a:ext>
                </a:extLst>
              </a:tr>
            </a:tbl>
          </a:graphicData>
        </a:graphic>
      </p:graphicFrame>
      <p:sp>
        <p:nvSpPr>
          <p:cNvPr id="7" name="TextBox 6">
            <a:extLst>
              <a:ext uri="{FF2B5EF4-FFF2-40B4-BE49-F238E27FC236}">
                <a16:creationId xmlns:a16="http://schemas.microsoft.com/office/drawing/2014/main" id="{3840871C-36BE-4ACE-AD60-99118FA711A0}"/>
              </a:ext>
            </a:extLst>
          </p:cNvPr>
          <p:cNvSpPr txBox="1"/>
          <p:nvPr/>
        </p:nvSpPr>
        <p:spPr>
          <a:xfrm>
            <a:off x="9174003" y="1506596"/>
            <a:ext cx="2206694" cy="292388"/>
          </a:xfrm>
          <a:prstGeom prst="rect">
            <a:avLst/>
          </a:prstGeom>
          <a:noFill/>
        </p:spPr>
        <p:txBody>
          <a:bodyPr wrap="none" lIns="0" rtlCol="0">
            <a:spAutoFit/>
          </a:bodyPr>
          <a:lstStyle/>
          <a:p>
            <a:r>
              <a:rPr lang="ko-KR" altLang="en-US" sz="1300" dirty="0">
                <a:solidFill>
                  <a:schemeClr val="bg1">
                    <a:lumMod val="85000"/>
                  </a:schemeClr>
                </a:solidFill>
                <a:latin typeface="Arial" panose="020B0604020202020204" pitchFamily="34" charset="0"/>
              </a:rPr>
              <a:t>보안 강도 </a:t>
            </a:r>
            <a:r>
              <a:rPr lang="en-US" altLang="ko-KR" sz="1300" dirty="0">
                <a:solidFill>
                  <a:schemeClr val="bg1">
                    <a:lumMod val="85000"/>
                  </a:schemeClr>
                </a:solidFill>
                <a:latin typeface="Arial" panose="020B0604020202020204" pitchFamily="34" charset="0"/>
              </a:rPr>
              <a:t>: </a:t>
            </a:r>
            <a:r>
              <a:rPr lang="ko-KR" altLang="en-US" sz="1300" dirty="0">
                <a:solidFill>
                  <a:schemeClr val="bg1">
                    <a:lumMod val="85000"/>
                  </a:schemeClr>
                </a:solidFill>
                <a:latin typeface="Arial" panose="020B0604020202020204" pitchFamily="34" charset="0"/>
              </a:rPr>
              <a:t>키 크기</a:t>
            </a:r>
            <a:r>
              <a:rPr lang="en-US" altLang="ko-KR" sz="1300" dirty="0">
                <a:solidFill>
                  <a:schemeClr val="bg1">
                    <a:lumMod val="85000"/>
                  </a:schemeClr>
                </a:solidFill>
                <a:latin typeface="Arial" panose="020B0604020202020204" pitchFamily="34" charset="0"/>
              </a:rPr>
              <a:t>(key size)</a:t>
            </a:r>
            <a:endParaRPr lang="ko-KR" altLang="en-US" sz="13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3147588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6829FF8E-CF84-4841-83CD-CC6A0D084016}"/>
                  </a:ext>
                </a:extLst>
              </p:cNvPr>
              <p:cNvSpPr>
                <a:spLocks noGrp="1"/>
              </p:cNvSpPr>
              <p:nvPr>
                <p:ph idx="1"/>
              </p:nvPr>
            </p:nvSpPr>
            <p:spPr/>
            <p:txBody>
              <a:bodyPr/>
              <a:lstStyle/>
              <a:p>
                <a:pPr marL="144000"/>
                <a:r>
                  <a:rPr lang="ko-KR" altLang="en-US" dirty="0">
                    <a:solidFill>
                      <a:srgbClr val="00C8EB"/>
                    </a:solidFill>
                  </a:rPr>
                  <a:t>유한체</a:t>
                </a:r>
                <a:r>
                  <a:rPr lang="en-US" altLang="ko-KR" dirty="0">
                    <a:solidFill>
                      <a:srgbClr val="00C8EB"/>
                    </a:solidFill>
                  </a:rPr>
                  <a:t>(Finite Filed)</a:t>
                </a:r>
                <a:r>
                  <a:rPr lang="ko-KR" altLang="en-US" dirty="0"/>
                  <a:t> </a:t>
                </a:r>
                <a:r>
                  <a:rPr lang="en-US" altLang="ko-KR" dirty="0"/>
                  <a:t>: </a:t>
                </a:r>
                <a:r>
                  <a:rPr lang="ko-KR" altLang="en-US" dirty="0">
                    <a:solidFill>
                      <a:srgbClr val="DBAC7D"/>
                    </a:solidFill>
                  </a:rPr>
                  <a:t>집합에 혹해 있는 원소의 수가 한정되어 있으며</a:t>
                </a:r>
                <a:r>
                  <a:rPr lang="en-US" altLang="ko-KR" dirty="0">
                    <a:solidFill>
                      <a:srgbClr val="DBAC7D"/>
                    </a:solidFill>
                  </a:rPr>
                  <a:t>, </a:t>
                </a:r>
                <a:r>
                  <a:rPr lang="ko-KR" altLang="en-US" dirty="0">
                    <a:solidFill>
                      <a:srgbClr val="DBAC7D"/>
                    </a:solidFill>
                  </a:rPr>
                  <a:t>덧셈</a:t>
                </a:r>
                <a:r>
                  <a:rPr lang="en-US" altLang="ko-KR" dirty="0">
                    <a:solidFill>
                      <a:srgbClr val="DBAC7D"/>
                    </a:solidFill>
                  </a:rPr>
                  <a:t>, </a:t>
                </a:r>
                <a:r>
                  <a:rPr lang="ko-KR" altLang="en-US" dirty="0">
                    <a:solidFill>
                      <a:srgbClr val="DBAC7D"/>
                    </a:solidFill>
                  </a:rPr>
                  <a:t>곱셈 연산에 대하여 닫혀 있는 집합</a:t>
                </a:r>
                <a:endParaRPr lang="en-US" altLang="ko-KR" dirty="0">
                  <a:solidFill>
                    <a:srgbClr val="DBAC7D"/>
                  </a:solidFill>
                </a:endParaRPr>
              </a:p>
              <a:p>
                <a:pPr marL="504000" lvl="1"/>
                <a:r>
                  <a:rPr lang="ko-KR" altLang="en-US" dirty="0" err="1"/>
                  <a:t>닫혀있다</a:t>
                </a:r>
                <a:r>
                  <a:rPr lang="ko-KR" altLang="en-US" dirty="0"/>
                  <a:t> </a:t>
                </a:r>
                <a:r>
                  <a:rPr lang="en-US" altLang="ko-KR" dirty="0"/>
                  <a:t>: </a:t>
                </a:r>
                <a:r>
                  <a:rPr lang="ko-KR" altLang="en-US" dirty="0"/>
                  <a:t>연산의 결과 값도 집합에 </a:t>
                </a:r>
                <a:r>
                  <a:rPr lang="ko-KR" altLang="en-US" dirty="0" err="1"/>
                  <a:t>속해있다</a:t>
                </a:r>
                <a:endParaRPr lang="en-US" altLang="ko-KR" dirty="0"/>
              </a:p>
              <a:p>
                <a:pPr marL="504000" lvl="1"/>
                <a:r>
                  <a:rPr lang="ko-KR" altLang="en-US" dirty="0" err="1"/>
                  <a:t>갈로이스</a:t>
                </a:r>
                <a:r>
                  <a:rPr lang="ko-KR" altLang="en-US" dirty="0"/>
                  <a:t> 체</a:t>
                </a:r>
                <a:r>
                  <a:rPr lang="en-US" altLang="ko-KR" dirty="0"/>
                  <a:t>(Galois Field) </a:t>
                </a:r>
                <a:r>
                  <a:rPr lang="ko-KR" altLang="en-US" dirty="0" err="1"/>
                  <a:t>라고로</a:t>
                </a:r>
                <a:r>
                  <a:rPr lang="ko-KR" altLang="en-US" dirty="0"/>
                  <a:t> 불림 </a:t>
                </a:r>
                <a:r>
                  <a:rPr lang="en-US" altLang="ko-KR" dirty="0"/>
                  <a:t>(</a:t>
                </a:r>
                <a:r>
                  <a:rPr lang="ko-KR" altLang="en-US" dirty="0" err="1"/>
                  <a:t>갈로아</a:t>
                </a:r>
                <a:r>
                  <a:rPr lang="ko-KR" altLang="en-US" dirty="0"/>
                  <a:t> 이론</a:t>
                </a:r>
                <a:r>
                  <a:rPr lang="en-US" altLang="ko-KR" dirty="0"/>
                  <a:t>: </a:t>
                </a:r>
                <a:r>
                  <a:rPr lang="ko-KR" altLang="en-US" dirty="0"/>
                  <a:t>체의 대칭성 구조를 군의 구조로 바라다볼 수 있게 한 이론</a:t>
                </a:r>
                <a:r>
                  <a:rPr lang="en-US" altLang="ko-KR" dirty="0"/>
                  <a:t>)</a:t>
                </a:r>
              </a:p>
              <a:p>
                <a:pPr marL="504000" lvl="1"/>
                <a:r>
                  <a:rPr lang="ko-KR" altLang="en-US" dirty="0">
                    <a:solidFill>
                      <a:srgbClr val="DBAC7D"/>
                    </a:solidFill>
                  </a:rPr>
                  <a:t>원소의 개수가 </a:t>
                </a:r>
                <a14:m>
                  <m:oMath xmlns:m="http://schemas.openxmlformats.org/officeDocument/2006/math">
                    <m:r>
                      <a:rPr lang="en-US" altLang="ko-KR" b="0" i="1" smtClean="0">
                        <a:solidFill>
                          <a:srgbClr val="DBAC7D"/>
                        </a:solidFill>
                        <a:latin typeface="Cambria Math" panose="02040503050406030204" pitchFamily="18" charset="0"/>
                      </a:rPr>
                      <m:t>𝑝</m:t>
                    </m:r>
                  </m:oMath>
                </a14:m>
                <a:r>
                  <a:rPr lang="en-US" altLang="ko-KR" dirty="0"/>
                  <a:t> </a:t>
                </a:r>
                <a:r>
                  <a:rPr lang="ko-KR" altLang="en-US" dirty="0"/>
                  <a:t>인 </a:t>
                </a:r>
                <a:r>
                  <a:rPr lang="ko-KR" altLang="en-US" dirty="0" err="1"/>
                  <a:t>유한체</a:t>
                </a:r>
                <a:r>
                  <a:rPr lang="ko-KR" altLang="en-US" dirty="0"/>
                  <a:t> </a:t>
                </a:r>
                <a:r>
                  <a:rPr lang="en-US" altLang="ko-KR" dirty="0"/>
                  <a:t>: </a:t>
                </a:r>
                <a14:m>
                  <m:oMath xmlns:m="http://schemas.openxmlformats.org/officeDocument/2006/math">
                    <m:r>
                      <a:rPr lang="en-US" altLang="ko-KR" i="1">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0"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표시</a:t>
                </a:r>
                <a:r>
                  <a:rPr lang="en-US" altLang="ko-KR" dirty="0"/>
                  <a:t>, </a:t>
                </a:r>
                <a:r>
                  <a:rPr lang="ko-KR" altLang="en-US" dirty="0">
                    <a:solidFill>
                      <a:srgbClr val="DBAC7D"/>
                    </a:solidFill>
                  </a:rPr>
                  <a:t>원소는 </a:t>
                </a:r>
                <a:r>
                  <a:rPr lang="en-US" altLang="ko-KR" dirty="0">
                    <a:solidFill>
                      <a:srgbClr val="DBAC7D"/>
                    </a:solidFill>
                  </a:rPr>
                  <a:t>" 0, 1, 2, …, (p-1)" </a:t>
                </a:r>
                <a:r>
                  <a:rPr lang="ko-KR" altLang="en-US" dirty="0">
                    <a:solidFill>
                      <a:srgbClr val="DBAC7D"/>
                    </a:solidFill>
                  </a:rPr>
                  <a:t>중 하나</a:t>
                </a:r>
                <a:endParaRPr lang="en-US" altLang="ko-KR" dirty="0">
                  <a:solidFill>
                    <a:srgbClr val="DBAC7D"/>
                  </a:solidFill>
                </a:endParaRPr>
              </a:p>
              <a:p>
                <a:pPr marL="504000" lvl="1"/>
                <a:r>
                  <a:rPr lang="ko-KR" altLang="en-US" dirty="0"/>
                  <a:t>표기 </a:t>
                </a:r>
                <a:r>
                  <a:rPr lang="en-US" altLang="ko-KR" dirty="0"/>
                  <a:t>: </a:t>
                </a:r>
                <a14:m>
                  <m:oMath xmlns:m="http://schemas.openxmlformats.org/officeDocument/2006/math">
                    <m:r>
                      <a:rPr lang="en-US" altLang="ko-KR" i="1" smtClean="0">
                        <a:latin typeface="Cambria Math" panose="02040503050406030204" pitchFamily="18" charset="0"/>
                      </a:rPr>
                      <m:t>𝐺</m:t>
                    </m:r>
                    <m:r>
                      <a:rPr lang="ko-KR" altLang="en-US" i="1">
                        <a:latin typeface="Cambria Math" panose="02040503050406030204" pitchFamily="18" charset="0"/>
                      </a:rPr>
                      <m:t>𝔽</m:t>
                    </m:r>
                    <m:r>
                      <a:rPr lang="en-US" altLang="ko-KR" i="1">
                        <a:latin typeface="Cambria Math" panose="02040503050406030204" pitchFamily="18" charset="0"/>
                      </a:rPr>
                      <m:t>(</m:t>
                    </m:r>
                    <m:r>
                      <a:rPr lang="en-US" altLang="ko-KR" i="1">
                        <a:latin typeface="Cambria Math" panose="02040503050406030204" pitchFamily="18" charset="0"/>
                      </a:rPr>
                      <m:t>𝑝</m:t>
                    </m:r>
                    <m:r>
                      <a:rPr lang="en-US" altLang="ko-KR" i="1">
                        <a:latin typeface="Cambria Math" panose="02040503050406030204" pitchFamily="18" charset="0"/>
                      </a:rPr>
                      <m:t>)</m:t>
                    </m:r>
                  </m:oMath>
                </a14:m>
                <a:r>
                  <a:rPr lang="en-US" altLang="ko-KR" dirty="0"/>
                  <a:t> </a:t>
                </a:r>
                <a:r>
                  <a:rPr lang="ko-KR" altLang="en-US" dirty="0"/>
                  <a:t>또는</a:t>
                </a:r>
                <a:r>
                  <a:rPr lang="en-US" altLang="ko-KR" dirty="0"/>
                  <a:t> </a:t>
                </a:r>
                <a14:m>
                  <m:oMath xmlns:m="http://schemas.openxmlformats.org/officeDocument/2006/math">
                    <m:r>
                      <a:rPr lang="ko-KR" altLang="en-US" i="1" smtClean="0">
                        <a:solidFill>
                          <a:srgbClr val="00C8EB"/>
                        </a:solidFill>
                        <a:latin typeface="Cambria Math" panose="02040503050406030204" pitchFamily="18" charset="0"/>
                      </a:rPr>
                      <m:t>𝔽</m:t>
                    </m:r>
                    <m:r>
                      <a:rPr lang="en-US" altLang="ko-KR" i="1" baseline="-25000">
                        <a:solidFill>
                          <a:srgbClr val="00C8EB"/>
                        </a:solidFill>
                        <a:latin typeface="Cambria Math" panose="02040503050406030204" pitchFamily="18" charset="0"/>
                      </a:rPr>
                      <m:t>𝑝</m:t>
                    </m:r>
                  </m:oMath>
                </a14:m>
                <a:r>
                  <a:rPr lang="en-US" altLang="ko-KR" baseline="-25000" dirty="0"/>
                  <a:t> </a:t>
                </a:r>
                <a:r>
                  <a:rPr lang="ko-KR" altLang="en-US" dirty="0"/>
                  <a:t>또는 </a:t>
                </a:r>
                <a14:m>
                  <m:oMath xmlns:m="http://schemas.openxmlformats.org/officeDocument/2006/math">
                    <m:d>
                      <m:dPr>
                        <m:ctrlPr>
                          <a:rPr lang="en-US" altLang="ko-KR" b="0" i="1" smtClean="0">
                            <a:solidFill>
                              <a:srgbClr val="00C8EB"/>
                            </a:solidFill>
                            <a:latin typeface="Cambria Math" panose="02040503050406030204" pitchFamily="18" charset="0"/>
                          </a:rPr>
                        </m:ctrlPr>
                      </m:dPr>
                      <m:e>
                        <m:r>
                          <a:rPr lang="ko-KR" altLang="en-US" i="1">
                            <a:solidFill>
                              <a:srgbClr val="00C8EB"/>
                            </a:solidFill>
                            <a:latin typeface="Cambria Math" panose="02040503050406030204" pitchFamily="18" charset="0"/>
                          </a:rPr>
                          <m:t>𝔽</m:t>
                        </m:r>
                        <m:r>
                          <a:rPr lang="en-US" altLang="ko-KR" b="0" i="1" baseline="-25000" smtClean="0">
                            <a:solidFill>
                              <a:srgbClr val="00C8EB"/>
                            </a:solidFill>
                            <a:latin typeface="Cambria Math" panose="02040503050406030204" pitchFamily="18" charset="0"/>
                          </a:rPr>
                          <m:t>𝑝</m:t>
                        </m:r>
                      </m:e>
                    </m:d>
                    <m:r>
                      <a:rPr lang="en-US" altLang="ko-KR" b="0" i="1" baseline="30000" smtClean="0">
                        <a:solidFill>
                          <a:srgbClr val="00C8EB"/>
                        </a:solidFill>
                        <a:latin typeface="Cambria Math" panose="02040503050406030204" pitchFamily="18" charset="0"/>
                      </a:rPr>
                      <m:t>𝑛</m:t>
                    </m:r>
                  </m:oMath>
                </a14:m>
                <a:r>
                  <a:rPr lang="ko-KR" altLang="en-US" dirty="0"/>
                  <a:t> </a:t>
                </a:r>
                <a:endParaRPr lang="en-US" altLang="ko-KR" dirty="0"/>
              </a:p>
              <a:p>
                <a:pPr marL="504000" lvl="1"/>
                <a:r>
                  <a:rPr lang="en-US" altLang="ko-KR" dirty="0"/>
                  <a:t>GF(</a:t>
                </a:r>
                <a:r>
                  <a:rPr lang="en-US" altLang="ko-KR" dirty="0" err="1"/>
                  <a:t>p</a:t>
                </a:r>
                <a:r>
                  <a:rPr lang="en-US" altLang="ko-KR" baseline="30000" dirty="0" err="1"/>
                  <a:t>n</a:t>
                </a:r>
                <a:r>
                  <a:rPr lang="en-US" altLang="ko-KR" dirty="0"/>
                  <a:t>) : p =  </a:t>
                </a:r>
                <a:r>
                  <a:rPr lang="ko-KR" altLang="en-US" dirty="0" err="1"/>
                  <a:t>갈로이스체</a:t>
                </a:r>
                <a:r>
                  <a:rPr lang="en-US" altLang="ko-KR" dirty="0"/>
                  <a:t>(Galois Field) </a:t>
                </a:r>
                <a:r>
                  <a:rPr lang="ko-KR" altLang="en-US" dirty="0" err="1"/>
                  <a:t>라고로</a:t>
                </a:r>
                <a:r>
                  <a:rPr lang="ko-KR" altLang="en-US" dirty="0"/>
                  <a:t> 불림</a:t>
                </a:r>
                <a:endParaRPr lang="en-US" altLang="ko-KR" baseline="-25000" dirty="0"/>
              </a:p>
              <a:p>
                <a:pPr marL="144000"/>
                <a:r>
                  <a:rPr lang="ko-KR" altLang="en-US" dirty="0"/>
                  <a:t>암호학에서 </a:t>
                </a:r>
                <a:r>
                  <a:rPr lang="ko-KR" altLang="en-US" dirty="0" err="1"/>
                  <a:t>유한체</a:t>
                </a:r>
                <a:endParaRPr lang="en-US" altLang="ko-KR" dirty="0"/>
              </a:p>
              <a:p>
                <a:pPr marL="504000" lvl="1"/>
                <a:r>
                  <a:rPr lang="ko-KR" altLang="en-US" dirty="0"/>
                  <a:t>그래프와 부딪히는 값을 추측하기 어렵도록 정의역과 </a:t>
                </a:r>
                <a:r>
                  <a:rPr lang="ko-KR" altLang="en-US" dirty="0" err="1"/>
                  <a:t>치역을</a:t>
                </a:r>
                <a:r>
                  <a:rPr lang="ko-KR" altLang="en-US" dirty="0"/>
                  <a:t>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 </a:t>
                </a:r>
                <a:r>
                  <a:rPr lang="ko-KR" altLang="en-US" dirty="0"/>
                  <a:t>체계로 한정</a:t>
                </a:r>
                <a:endParaRPr lang="en-US" altLang="ko-KR" dirty="0"/>
              </a:p>
              <a:p>
                <a:pPr marL="504000" lvl="1"/>
                <a:r>
                  <a:rPr lang="ko-KR" altLang="en-US" dirty="0"/>
                  <a:t>연산의 결과 값에 대해 특정 수</a:t>
                </a:r>
                <a:r>
                  <a:rPr lang="en-US" altLang="ko-KR" dirty="0"/>
                  <a:t>[</a:t>
                </a:r>
                <a:r>
                  <a:rPr lang="ko-KR" altLang="en-US" dirty="0"/>
                  <a:t>암호학에선 소수</a:t>
                </a:r>
                <a:r>
                  <a:rPr lang="en-US" altLang="ko-KR" dirty="0"/>
                  <a:t>(prime)) </a:t>
                </a:r>
                <a14:m>
                  <m:oMath xmlns:m="http://schemas.openxmlformats.org/officeDocument/2006/math">
                    <m:r>
                      <a:rPr lang="en-US" altLang="ko-KR" b="0" i="1" smtClean="0">
                        <a:latin typeface="Cambria Math" panose="02040503050406030204" pitchFamily="18" charset="0"/>
                      </a:rPr>
                      <m:t>𝑝</m:t>
                    </m:r>
                  </m:oMath>
                </a14:m>
                <a:r>
                  <a:rPr lang="en-US" altLang="ko-KR" dirty="0"/>
                  <a:t>]</a:t>
                </a:r>
                <a:r>
                  <a:rPr lang="ko-KR" altLang="en-US" dirty="0"/>
                  <a:t>를 가지고 </a:t>
                </a:r>
                <a:r>
                  <a:rPr lang="en-US" altLang="ko-KR" dirty="0"/>
                  <a:t>mod </a:t>
                </a:r>
                <a:r>
                  <a:rPr lang="ko-KR" altLang="en-US" dirty="0"/>
                  <a:t>연산</a:t>
                </a:r>
                <a:endParaRPr lang="en-US" altLang="ko-KR" dirty="0"/>
              </a:p>
              <a:p>
                <a:pPr marL="144000"/>
                <a:r>
                  <a:rPr lang="ko-KR" altLang="en-US" dirty="0"/>
                  <a:t>타원곡선이 암호학에서 적합한 이유</a:t>
                </a:r>
                <a:r>
                  <a:rPr lang="en-US" altLang="ko-KR" dirty="0"/>
                  <a:t>:</a:t>
                </a:r>
                <a:r>
                  <a:rPr lang="ko-KR" altLang="en-US" dirty="0"/>
                  <a:t> 실수</a:t>
                </a:r>
                <a:r>
                  <a:rPr lang="en-US" altLang="ko-KR" dirty="0"/>
                  <a:t>(Real Number) </a:t>
                </a:r>
                <a:r>
                  <a:rPr lang="ko-KR" altLang="en-US" dirty="0"/>
                  <a:t>상에서나 </a:t>
                </a:r>
                <a:r>
                  <a:rPr lang="ko-KR" altLang="en-US" dirty="0" err="1"/>
                  <a:t>유한체</a:t>
                </a:r>
                <a:r>
                  <a:rPr lang="ko-KR" altLang="en-US" dirty="0"/>
                  <a:t> 상에서 연산 모두 동일 수학법칙 적용 가능</a:t>
                </a:r>
                <a:endParaRPr lang="en-US" altLang="ko-KR" dirty="0"/>
              </a:p>
              <a:p>
                <a:endParaRPr lang="ko-KR" altLang="en-US" dirty="0"/>
              </a:p>
            </p:txBody>
          </p:sp>
        </mc:Choice>
        <mc:Fallback>
          <p:sp>
            <p:nvSpPr>
              <p:cNvPr id="2" name="내용 개체 틀 1">
                <a:extLst>
                  <a:ext uri="{FF2B5EF4-FFF2-40B4-BE49-F238E27FC236}">
                    <a16:creationId xmlns:a16="http://schemas.microsoft.com/office/drawing/2014/main" id="{6829FF8E-CF84-4841-83CD-CC6A0D084016}"/>
                  </a:ext>
                </a:extLst>
              </p:cNvPr>
              <p:cNvSpPr>
                <a:spLocks noGrp="1" noRot="1" noChangeAspect="1" noMove="1" noResize="1" noEditPoints="1" noAdjustHandles="1" noChangeArrowheads="1" noChangeShapeType="1" noTextEdit="1"/>
              </p:cNvSpPr>
              <p:nvPr>
                <p:ph idx="1"/>
              </p:nvPr>
            </p:nvSpPr>
            <p:spPr>
              <a:blipFill>
                <a:blip r:embed="rId3"/>
                <a:stretch>
                  <a:fillRect l="-365"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1C4075F6-C2B6-458B-B682-5E6E2C0C6D7F}"/>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 </a:t>
            </a:r>
            <a:r>
              <a:rPr lang="ko-KR" altLang="en-US" dirty="0" err="1"/>
              <a:t>유한체</a:t>
            </a:r>
            <a:r>
              <a:rPr lang="en-US" altLang="ko-KR" dirty="0"/>
              <a:t>(Finite Field) ]</a:t>
            </a:r>
            <a:endParaRPr lang="ko-KR" altLang="en-US" dirty="0"/>
          </a:p>
        </p:txBody>
      </p:sp>
    </p:spTree>
    <p:extLst>
      <p:ext uri="{BB962C8B-B14F-4D97-AF65-F5344CB8AC3E}">
        <p14:creationId xmlns:p14="http://schemas.microsoft.com/office/powerpoint/2010/main" val="2256158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DB238B5D-D65C-47D5-93DC-1816F7C5B0D8}"/>
                  </a:ext>
                </a:extLst>
              </p:cNvPr>
              <p:cNvSpPr>
                <a:spLocks noGrp="1"/>
              </p:cNvSpPr>
              <p:nvPr>
                <p:ph idx="1"/>
              </p:nvPr>
            </p:nvSpPr>
            <p:spPr>
              <a:xfrm>
                <a:off x="241299" y="674860"/>
                <a:ext cx="11683999" cy="6030740"/>
              </a:xfrm>
            </p:spPr>
            <p:txBody>
              <a:bodyPr>
                <a:normAutofit/>
              </a:bodyPr>
              <a:lstStyle/>
              <a:p>
                <a:r>
                  <a:rPr lang="ko-KR" altLang="en-US" dirty="0">
                    <a:solidFill>
                      <a:srgbClr val="DBAC7D"/>
                    </a:solidFill>
                  </a:rPr>
                  <a:t>타원 곡선</a:t>
                </a:r>
                <a:r>
                  <a:rPr lang="en-US" altLang="ko-KR" dirty="0">
                    <a:solidFill>
                      <a:srgbClr val="DBAC7D"/>
                    </a:solidFill>
                  </a:rPr>
                  <a:t>(EC, Elliptic Curve)</a:t>
                </a:r>
              </a:p>
              <a:p>
                <a:pPr lvl="1"/>
                <a:endParaRPr lang="en-US" altLang="ko-KR" dirty="0"/>
              </a:p>
              <a:p>
                <a:pPr marL="216000" lvl="1" indent="0">
                  <a:buNone/>
                </a:pPr>
                <a14:m>
                  <m:oMathPara xmlns:m="http://schemas.openxmlformats.org/officeDocument/2006/math">
                    <m:oMathParaPr>
                      <m:jc m:val="centerGroup"/>
                    </m:oMathParaPr>
                    <m:oMath xmlns:m="http://schemas.openxmlformats.org/officeDocument/2006/math">
                      <m:r>
                        <a:rPr lang="en-US" altLang="ko-KR" b="0" i="1" smtClean="0">
                          <a:solidFill>
                            <a:srgbClr val="00C8EB"/>
                          </a:solidFill>
                          <a:latin typeface="Cambria Math" panose="02040503050406030204" pitchFamily="18" charset="0"/>
                        </a:rPr>
                        <m:t>𝑦</m:t>
                      </m:r>
                      <m:r>
                        <a:rPr lang="en-US" altLang="ko-KR" b="0" i="1" baseline="30000" smtClean="0">
                          <a:solidFill>
                            <a:srgbClr val="00C8EB"/>
                          </a:solidFill>
                          <a:latin typeface="Cambria Math" panose="02040503050406030204" pitchFamily="18" charset="0"/>
                        </a:rPr>
                        <m:t>2</m:t>
                      </m:r>
                      <m:r>
                        <a:rPr lang="en-US" altLang="ko-KR" b="0" i="1" smtClean="0">
                          <a:solidFill>
                            <a:srgbClr val="00C8EB"/>
                          </a:solidFill>
                          <a:latin typeface="Cambria Math" panose="02040503050406030204" pitchFamily="18" charset="0"/>
                        </a:rPr>
                        <m:t>=</m:t>
                      </m:r>
                      <m:r>
                        <a:rPr lang="en-US" altLang="ko-KR" b="0" i="1" smtClean="0">
                          <a:solidFill>
                            <a:srgbClr val="00C8EB"/>
                          </a:solidFill>
                          <a:latin typeface="Cambria Math" panose="02040503050406030204" pitchFamily="18" charset="0"/>
                        </a:rPr>
                        <m:t>𝑥</m:t>
                      </m:r>
                      <m:r>
                        <a:rPr lang="en-US" altLang="ko-KR" b="0" i="1" baseline="30000" smtClean="0">
                          <a:solidFill>
                            <a:srgbClr val="00C8EB"/>
                          </a:solidFill>
                          <a:latin typeface="Cambria Math" panose="02040503050406030204" pitchFamily="18" charset="0"/>
                        </a:rPr>
                        <m:t>3</m:t>
                      </m:r>
                      <m:r>
                        <a:rPr lang="en-US" altLang="ko-KR" b="0" i="1" smtClean="0">
                          <a:solidFill>
                            <a:srgbClr val="00C8EB"/>
                          </a:solidFill>
                          <a:latin typeface="Cambria Math" panose="02040503050406030204" pitchFamily="18" charset="0"/>
                        </a:rPr>
                        <m:t>+</m:t>
                      </m:r>
                      <m:r>
                        <a:rPr lang="en-US" altLang="ko-KR" b="0" i="1" smtClean="0">
                          <a:solidFill>
                            <a:srgbClr val="00C8EB"/>
                          </a:solidFill>
                          <a:latin typeface="Cambria Math" panose="02040503050406030204" pitchFamily="18" charset="0"/>
                        </a:rPr>
                        <m:t>𝑎𝑥</m:t>
                      </m:r>
                      <m:r>
                        <a:rPr lang="en-US" altLang="ko-KR" b="0" i="1" smtClean="0">
                          <a:solidFill>
                            <a:srgbClr val="00C8EB"/>
                          </a:solidFill>
                          <a:latin typeface="Cambria Math" panose="02040503050406030204" pitchFamily="18" charset="0"/>
                        </a:rPr>
                        <m:t>+</m:t>
                      </m:r>
                      <m:r>
                        <a:rPr lang="en-US" altLang="ko-KR" b="0" i="1" smtClean="0">
                          <a:solidFill>
                            <a:srgbClr val="00C8EB"/>
                          </a:solidFill>
                          <a:latin typeface="Cambria Math" panose="02040503050406030204" pitchFamily="18" charset="0"/>
                        </a:rPr>
                        <m:t>𝑏</m:t>
                      </m:r>
                      <m:r>
                        <a:rPr lang="en-US" altLang="ko-KR" b="0" i="1" smtClean="0">
                          <a:solidFill>
                            <a:srgbClr val="00C8EB"/>
                          </a:solidFill>
                          <a:latin typeface="Cambria Math" panose="02040503050406030204" pitchFamily="18" charset="0"/>
                        </a:rPr>
                        <m:t>,           </m:t>
                      </m:r>
                      <m:r>
                        <a:rPr lang="en-US" altLang="ko-KR" b="0" i="1" smtClean="0">
                          <a:solidFill>
                            <a:srgbClr val="00C8EB"/>
                          </a:solidFill>
                          <a:latin typeface="Cambria Math" panose="02040503050406030204" pitchFamily="18" charset="0"/>
                        </a:rPr>
                        <m:t>𝑎</m:t>
                      </m:r>
                      <m:r>
                        <a:rPr lang="en-US" altLang="ko-KR" b="0" i="1" smtClean="0">
                          <a:solidFill>
                            <a:srgbClr val="00C8EB"/>
                          </a:solidFill>
                          <a:latin typeface="Cambria Math" panose="02040503050406030204" pitchFamily="18" charset="0"/>
                        </a:rPr>
                        <m:t>, </m:t>
                      </m:r>
                      <m:r>
                        <a:rPr lang="en-US" altLang="ko-KR" b="0" i="1" smtClean="0">
                          <a:solidFill>
                            <a:srgbClr val="00C8EB"/>
                          </a:solidFill>
                          <a:latin typeface="Cambria Math" panose="02040503050406030204" pitchFamily="18" charset="0"/>
                        </a:rPr>
                        <m:t>𝑏</m:t>
                      </m:r>
                      <m:r>
                        <a:rPr lang="en-US" altLang="ko-KR" b="0" i="1" smtClean="0">
                          <a:solidFill>
                            <a:srgbClr val="00C8EB"/>
                          </a:solidFill>
                          <a:latin typeface="Cambria Math" panose="02040503050406030204" pitchFamily="18" charset="0"/>
                        </a:rPr>
                        <m:t> ∈</m:t>
                      </m:r>
                      <m:r>
                        <a:rPr lang="en-US" altLang="ko-KR" b="0" i="1" smtClean="0">
                          <a:solidFill>
                            <a:srgbClr val="00C8EB"/>
                          </a:solidFill>
                          <a:latin typeface="Cambria Math" panose="02040503050406030204" pitchFamily="18" charset="0"/>
                          <a:ea typeface="Cambria Math" panose="02040503050406030204" pitchFamily="18" charset="0"/>
                        </a:rPr>
                        <m:t>𝐾</m:t>
                      </m:r>
                    </m:oMath>
                  </m:oMathPara>
                </a14:m>
                <a:endParaRPr lang="en-US" altLang="ko-KR" b="0" dirty="0">
                  <a:solidFill>
                    <a:srgbClr val="00C8EB"/>
                  </a:solidFill>
                  <a:ea typeface="Cambria Math" panose="02040503050406030204" pitchFamily="18" charset="0"/>
                </a:endParaRPr>
              </a:p>
              <a:p>
                <a:pPr marL="216000" lvl="1" indent="0">
                  <a:buNone/>
                </a:pPr>
                <a:endParaRPr lang="en-US" altLang="ko-KR" dirty="0"/>
              </a:p>
              <a:p>
                <a:r>
                  <a:rPr lang="ko-KR" altLang="en-US" dirty="0" err="1">
                    <a:solidFill>
                      <a:srgbClr val="DBAC7D"/>
                    </a:solidFill>
                  </a:rPr>
                  <a:t>비특이</a:t>
                </a:r>
                <a:r>
                  <a:rPr lang="ko-KR" altLang="en-US" dirty="0">
                    <a:solidFill>
                      <a:srgbClr val="DBAC7D"/>
                    </a:solidFill>
                  </a:rPr>
                  <a:t> 타원 곡선</a:t>
                </a:r>
                <a:r>
                  <a:rPr lang="en-US" altLang="ko-KR" dirty="0">
                    <a:solidFill>
                      <a:srgbClr val="DBAC7D"/>
                    </a:solidFill>
                  </a:rPr>
                  <a:t>(nonsingular elliptic curve) </a:t>
                </a:r>
              </a:p>
              <a:p>
                <a:pPr lvl="1"/>
                <a:r>
                  <a:rPr lang="en-US" altLang="ko-KR" dirty="0">
                    <a:solidFill>
                      <a:srgbClr val="DBAC7D"/>
                    </a:solidFill>
                  </a:rPr>
                  <a:t>4a</a:t>
                </a:r>
                <a:r>
                  <a:rPr lang="en-US" altLang="ko-KR" baseline="30000" dirty="0">
                    <a:solidFill>
                      <a:srgbClr val="DBAC7D"/>
                    </a:solidFill>
                  </a:rPr>
                  <a:t>3</a:t>
                </a:r>
                <a:r>
                  <a:rPr lang="en-US" altLang="ko-KR" dirty="0">
                    <a:solidFill>
                      <a:srgbClr val="DBAC7D"/>
                    </a:solidFill>
                  </a:rPr>
                  <a:t> + 27b</a:t>
                </a:r>
                <a:r>
                  <a:rPr lang="en-US" altLang="ko-KR" baseline="30000" dirty="0">
                    <a:solidFill>
                      <a:srgbClr val="DBAC7D"/>
                    </a:solidFill>
                  </a:rPr>
                  <a:t>2</a:t>
                </a:r>
                <a:r>
                  <a:rPr lang="en-US" altLang="ko-KR" dirty="0">
                    <a:solidFill>
                      <a:srgbClr val="DBAC7D"/>
                    </a:solidFill>
                  </a:rPr>
                  <a:t> ≠ 0</a:t>
                </a:r>
              </a:p>
              <a:p>
                <a:pPr lvl="1"/>
                <a:r>
                  <a:rPr lang="ko-KR" altLang="en-US" dirty="0" err="1"/>
                  <a:t>첨점</a:t>
                </a:r>
                <a:r>
                  <a:rPr lang="en-US" altLang="ko-KR" dirty="0"/>
                  <a:t>(sharp point), </a:t>
                </a:r>
                <a:r>
                  <a:rPr lang="ko-KR" altLang="en-US" dirty="0"/>
                  <a:t>교차점</a:t>
                </a:r>
                <a:r>
                  <a:rPr lang="en-US" altLang="ko-KR" dirty="0"/>
                  <a:t>(intersection point)</a:t>
                </a:r>
                <a:r>
                  <a:rPr lang="ko-KR" altLang="en-US" dirty="0"/>
                  <a:t>가 존재하지 않는 타원 곡선</a:t>
                </a:r>
                <a:endParaRPr lang="en-US" altLang="ko-KR" dirty="0"/>
              </a:p>
              <a:p>
                <a:pPr lvl="1"/>
                <a:r>
                  <a:rPr lang="en-US" altLang="ko-KR" dirty="0"/>
                  <a:t>y</a:t>
                </a:r>
                <a:r>
                  <a:rPr lang="en-US" altLang="ko-KR" baseline="30000" dirty="0"/>
                  <a:t>2</a:t>
                </a:r>
                <a:r>
                  <a:rPr lang="en-US" altLang="ko-KR" dirty="0"/>
                  <a:t> = x</a:t>
                </a:r>
                <a:r>
                  <a:rPr lang="en-US" altLang="ko-KR" baseline="30000" dirty="0"/>
                  <a:t>3</a:t>
                </a:r>
                <a:r>
                  <a:rPr lang="en-US" altLang="ko-KR" dirty="0"/>
                  <a:t> </a:t>
                </a:r>
                <a:r>
                  <a:rPr lang="ko-KR" altLang="en-US" dirty="0"/>
                  <a:t>➡</a:t>
                </a:r>
                <a:r>
                  <a:rPr lang="en-US" altLang="ko-KR" dirty="0"/>
                  <a:t> a = 0, b = 0 </a:t>
                </a:r>
                <a:r>
                  <a:rPr lang="ko-KR" altLang="en-US" dirty="0"/>
                  <a:t>➡ </a:t>
                </a:r>
                <a:r>
                  <a:rPr lang="en-US" altLang="ko-KR" dirty="0"/>
                  <a:t>4*0</a:t>
                </a:r>
                <a:r>
                  <a:rPr lang="en-US" altLang="ko-KR" baseline="30000" dirty="0"/>
                  <a:t>3</a:t>
                </a:r>
                <a:r>
                  <a:rPr lang="en-US" altLang="ko-KR" dirty="0"/>
                  <a:t> + 27*0</a:t>
                </a:r>
                <a:r>
                  <a:rPr lang="en-US" altLang="ko-KR" baseline="30000" dirty="0"/>
                  <a:t>2</a:t>
                </a:r>
                <a:r>
                  <a:rPr lang="en-US" altLang="ko-KR" dirty="0"/>
                  <a:t> = 0</a:t>
                </a:r>
              </a:p>
              <a:p>
                <a:pPr lvl="1"/>
                <a:r>
                  <a:rPr lang="en-US" altLang="ko-KR" dirty="0"/>
                  <a:t>y</a:t>
                </a:r>
                <a:r>
                  <a:rPr lang="en-US" altLang="ko-KR" baseline="30000" dirty="0"/>
                  <a:t>2</a:t>
                </a:r>
                <a:r>
                  <a:rPr lang="en-US" altLang="ko-KR" dirty="0"/>
                  <a:t> = x</a:t>
                </a:r>
                <a:r>
                  <a:rPr lang="en-US" altLang="ko-KR" baseline="30000" dirty="0"/>
                  <a:t>3</a:t>
                </a:r>
                <a:r>
                  <a:rPr lang="en-US" altLang="ko-KR" dirty="0"/>
                  <a:t> - 3x + 2 </a:t>
                </a:r>
                <a:r>
                  <a:rPr lang="ko-KR" altLang="en-US" dirty="0"/>
                  <a:t>➡ </a:t>
                </a:r>
                <a:r>
                  <a:rPr lang="en-US" altLang="ko-KR" dirty="0"/>
                  <a:t>a = -3, b = 2 </a:t>
                </a:r>
                <a:r>
                  <a:rPr lang="ko-KR" altLang="en-US" dirty="0"/>
                  <a:t>➡ </a:t>
                </a:r>
                <a:r>
                  <a:rPr lang="en-US" altLang="ko-KR" dirty="0"/>
                  <a:t>4*(-3)</a:t>
                </a:r>
                <a:r>
                  <a:rPr lang="en-US" altLang="ko-KR" baseline="30000" dirty="0"/>
                  <a:t>3</a:t>
                </a:r>
                <a:r>
                  <a:rPr lang="en-US" altLang="ko-KR" dirty="0"/>
                  <a:t> + 27*2</a:t>
                </a:r>
                <a:r>
                  <a:rPr lang="en-US" altLang="ko-KR" baseline="30000" dirty="0"/>
                  <a:t>2 </a:t>
                </a:r>
                <a:r>
                  <a:rPr lang="en-US" altLang="ko-KR" dirty="0"/>
                  <a:t>= -108 + 108 = 0</a:t>
                </a:r>
                <a:endParaRPr lang="en-US" altLang="ko-KR" baseline="30000" dirty="0"/>
              </a:p>
              <a:p>
                <a:pPr lvl="1"/>
                <a:endParaRPr lang="en-US" altLang="ko-KR" dirty="0"/>
              </a:p>
              <a:p>
                <a:pPr marL="216000" lvl="1" indent="0">
                  <a:buNone/>
                </a:pPr>
                <a:endParaRPr lang="en-US" altLang="ko-KR" dirty="0"/>
              </a:p>
              <a:p>
                <a:r>
                  <a:rPr lang="ko-KR" altLang="en-US" dirty="0" err="1"/>
                  <a:t>비특이</a:t>
                </a:r>
                <a:r>
                  <a:rPr lang="ko-KR" altLang="en-US" dirty="0"/>
                  <a:t> 타원곡선 </a:t>
                </a:r>
                <a:r>
                  <a:rPr lang="ko-KR" altLang="en-US" dirty="0">
                    <a:solidFill>
                      <a:srgbClr val="DBAC7D"/>
                    </a:solidFill>
                  </a:rPr>
                  <a:t>특징</a:t>
                </a:r>
                <a:endParaRPr lang="en-US" altLang="ko-KR" dirty="0">
                  <a:solidFill>
                    <a:srgbClr val="DBAC7D"/>
                  </a:solidFill>
                </a:endParaRPr>
              </a:p>
              <a:p>
                <a:pPr lvl="1"/>
                <a:r>
                  <a:rPr lang="en-US" altLang="ko-KR" dirty="0">
                    <a:solidFill>
                      <a:srgbClr val="00C8EB"/>
                    </a:solidFill>
                  </a:rPr>
                  <a:t>x </a:t>
                </a:r>
                <a:r>
                  <a:rPr lang="ko-KR" altLang="en-US" dirty="0">
                    <a:solidFill>
                      <a:srgbClr val="00C8EB"/>
                    </a:solidFill>
                  </a:rPr>
                  <a:t>축 상</a:t>
                </a:r>
                <a:r>
                  <a:rPr lang="ko-KR" altLang="en-US" dirty="0"/>
                  <a:t>에서 </a:t>
                </a:r>
                <a:r>
                  <a:rPr lang="en-US" altLang="ko-KR" dirty="0"/>
                  <a:t>y</a:t>
                </a:r>
                <a:r>
                  <a:rPr lang="ko-KR" altLang="en-US" dirty="0"/>
                  <a:t>의 값이 정확하게 </a:t>
                </a:r>
                <a:r>
                  <a:rPr lang="ko-KR" altLang="en-US" dirty="0">
                    <a:solidFill>
                      <a:srgbClr val="00C8EB"/>
                    </a:solidFill>
                  </a:rPr>
                  <a:t>대칭</a:t>
                </a:r>
                <a:endParaRPr lang="en-US" altLang="ko-KR" dirty="0">
                  <a:solidFill>
                    <a:srgbClr val="00C8EB"/>
                  </a:solidFill>
                </a:endParaRPr>
              </a:p>
              <a:p>
                <a:pPr lvl="1"/>
                <a:r>
                  <a:rPr lang="ko-KR" altLang="en-US" dirty="0"/>
                  <a:t>두 점 </a:t>
                </a:r>
                <a:r>
                  <a:rPr lang="en-US" altLang="ko-KR" dirty="0"/>
                  <a:t>P</a:t>
                </a:r>
                <a:r>
                  <a:rPr lang="ko-KR" altLang="en-US" dirty="0"/>
                  <a:t>와 </a:t>
                </a:r>
                <a:r>
                  <a:rPr lang="en-US" altLang="ko-KR" dirty="0"/>
                  <a:t>Q</a:t>
                </a:r>
                <a:r>
                  <a:rPr lang="ko-KR" altLang="en-US" dirty="0"/>
                  <a:t>를 연결하는 직선은 반드시 다른 한 점</a:t>
                </a:r>
                <a:r>
                  <a:rPr lang="en-US" altLang="ko-KR" dirty="0"/>
                  <a:t>(R)</a:t>
                </a:r>
                <a:r>
                  <a:rPr lang="ko-KR" altLang="en-US" dirty="0"/>
                  <a:t>을 연결</a:t>
                </a:r>
                <a:endParaRPr lang="en-US" altLang="ko-KR" dirty="0"/>
              </a:p>
              <a:p>
                <a:pPr lvl="1"/>
                <a:r>
                  <a:rPr lang="en-US" altLang="ko-KR" dirty="0"/>
                  <a:t>P</a:t>
                </a:r>
                <a:r>
                  <a:rPr lang="ko-KR" altLang="en-US" dirty="0"/>
                  <a:t>와 </a:t>
                </a:r>
                <a:r>
                  <a:rPr lang="en-US" altLang="ko-KR" dirty="0"/>
                  <a:t>Q</a:t>
                </a:r>
                <a:r>
                  <a:rPr lang="ko-KR" altLang="en-US" dirty="0"/>
                  <a:t>가 동일할 때도 성립 </a:t>
                </a:r>
                <a:r>
                  <a:rPr lang="en-US" altLang="ko-KR" dirty="0"/>
                  <a:t>: </a:t>
                </a:r>
                <a:r>
                  <a:rPr lang="ko-KR" altLang="en-US" dirty="0"/>
                  <a:t>접선</a:t>
                </a:r>
                <a:r>
                  <a:rPr lang="en-US" altLang="ko-KR" dirty="0"/>
                  <a:t>(tangent)</a:t>
                </a:r>
              </a:p>
            </p:txBody>
          </p:sp>
        </mc:Choice>
        <mc:Fallback>
          <p:sp>
            <p:nvSpPr>
              <p:cNvPr id="2" name="내용 개체 틀 1">
                <a:extLst>
                  <a:ext uri="{FF2B5EF4-FFF2-40B4-BE49-F238E27FC236}">
                    <a16:creationId xmlns:a16="http://schemas.microsoft.com/office/drawing/2014/main" id="{DB238B5D-D65C-47D5-93DC-1816F7C5B0D8}"/>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l="-365"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54D1FA0-DCAE-4F45-ACCD-37A46B506F25}"/>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pic>
        <p:nvPicPr>
          <p:cNvPr id="60418" name="Picture 2">
            <a:extLst>
              <a:ext uri="{FF2B5EF4-FFF2-40B4-BE49-F238E27FC236}">
                <a16:creationId xmlns:a16="http://schemas.microsoft.com/office/drawing/2014/main" id="{A2DBCB2F-B56C-4734-A735-01BA83AF0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875" y="1998202"/>
            <a:ext cx="3619500" cy="1905000"/>
          </a:xfrm>
          <a:prstGeom prst="rect">
            <a:avLst/>
          </a:prstGeom>
          <a:solidFill>
            <a:schemeClr val="bg1"/>
          </a:solidFill>
        </p:spPr>
      </p:pic>
      <p:pic>
        <p:nvPicPr>
          <p:cNvPr id="5" name="그림 4">
            <a:extLst>
              <a:ext uri="{FF2B5EF4-FFF2-40B4-BE49-F238E27FC236}">
                <a16:creationId xmlns:a16="http://schemas.microsoft.com/office/drawing/2014/main" id="{5A93B4B4-70A1-4914-A8CD-4261AE11BB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34875" y="4355990"/>
            <a:ext cx="2754051" cy="2349610"/>
          </a:xfrm>
          <a:prstGeom prst="rect">
            <a:avLst/>
          </a:prstGeom>
        </p:spPr>
      </p:pic>
    </p:spTree>
    <p:extLst>
      <p:ext uri="{BB962C8B-B14F-4D97-AF65-F5344CB8AC3E}">
        <p14:creationId xmlns:p14="http://schemas.microsoft.com/office/powerpoint/2010/main" val="926244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C6A49DE4-76F9-4A7D-A5D0-F82A04A75AA8}"/>
                  </a:ext>
                </a:extLst>
              </p:cNvPr>
              <p:cNvSpPr>
                <a:spLocks noGrp="1"/>
              </p:cNvSpPr>
              <p:nvPr>
                <p:ph idx="1"/>
              </p:nvPr>
            </p:nvSpPr>
            <p:spPr/>
            <p:txBody>
              <a:bodyPr/>
              <a:lstStyle/>
              <a:p>
                <a:r>
                  <a:rPr lang="ko-KR" altLang="en-US" dirty="0"/>
                  <a:t>타원 곡선 점</a:t>
                </a:r>
                <a:r>
                  <a:rPr lang="en-US" altLang="ko-KR" dirty="0"/>
                  <a:t>(point)</a:t>
                </a:r>
              </a:p>
              <a:p>
                <a:pPr lvl="1"/>
                <a:r>
                  <a:rPr lang="ko-KR" altLang="en-US" dirty="0"/>
                  <a:t>점 </a:t>
                </a:r>
                <a:r>
                  <a:rPr lang="en-US" altLang="ko-KR" dirty="0"/>
                  <a:t>P = (x, y) , x</a:t>
                </a:r>
                <a:r>
                  <a:rPr lang="ko-KR" altLang="en-US" dirty="0"/>
                  <a:t>는 </a:t>
                </a:r>
                <a:r>
                  <a:rPr lang="en-US" altLang="ko-KR" dirty="0"/>
                  <a:t>x</a:t>
                </a:r>
                <a:r>
                  <a:rPr lang="ko-KR" altLang="en-US" dirty="0"/>
                  <a:t>축의 값</a:t>
                </a:r>
                <a:r>
                  <a:rPr lang="en-US" altLang="ko-KR" dirty="0"/>
                  <a:t>, y</a:t>
                </a:r>
                <a:r>
                  <a:rPr lang="ko-KR" altLang="en-US" dirty="0"/>
                  <a:t>는 </a:t>
                </a:r>
                <a:r>
                  <a:rPr lang="en-US" altLang="ko-KR" dirty="0"/>
                  <a:t>y</a:t>
                </a:r>
                <a:r>
                  <a:rPr lang="ko-KR" altLang="en-US" dirty="0"/>
                  <a:t>축의 값</a:t>
                </a:r>
                <a:endParaRPr lang="en-US" altLang="ko-KR" dirty="0"/>
              </a:p>
              <a:p>
                <a:pPr lvl="1"/>
                <a:r>
                  <a:rPr lang="ko-KR" altLang="en-US" dirty="0">
                    <a:solidFill>
                      <a:srgbClr val="DBAC7D"/>
                    </a:solidFill>
                  </a:rPr>
                  <a:t>점 </a:t>
                </a:r>
                <a:r>
                  <a:rPr lang="en-US" altLang="ko-KR" dirty="0">
                    <a:solidFill>
                      <a:srgbClr val="DBAC7D"/>
                    </a:solidFill>
                  </a:rPr>
                  <a:t>0 (</a:t>
                </a:r>
                <a14:m>
                  <m:oMath xmlns:m="http://schemas.openxmlformats.org/officeDocument/2006/math">
                    <m:r>
                      <a:rPr lang="ko-KR" altLang="en-US" i="1" dirty="0" smtClean="0">
                        <a:solidFill>
                          <a:srgbClr val="DBAC7D"/>
                        </a:solidFill>
                        <a:latin typeface="Cambria Math" panose="02040503050406030204" pitchFamily="18" charset="0"/>
                      </a:rPr>
                      <m:t>𝒪</m:t>
                    </m:r>
                  </m:oMath>
                </a14:m>
                <a:r>
                  <a:rPr lang="en-US" altLang="ko-KR" dirty="0">
                    <a:solidFill>
                      <a:srgbClr val="DBAC7D"/>
                    </a:solidFill>
                  </a:rPr>
                  <a:t>) = (x,</a:t>
                </a:r>
                <a:r>
                  <a:rPr lang="ko-KR" altLang="en-US" dirty="0">
                    <a:solidFill>
                      <a:srgbClr val="DBAC7D"/>
                    </a:solidFill>
                  </a:rPr>
                  <a:t> </a:t>
                </a:r>
                <a:r>
                  <a:rPr lang="en-US" altLang="ko-KR" dirty="0">
                    <a:solidFill>
                      <a:srgbClr val="DBAC7D"/>
                    </a:solidFill>
                  </a:rPr>
                  <a:t>0),</a:t>
                </a:r>
                <a:r>
                  <a:rPr lang="ko-KR" altLang="en-US" dirty="0">
                    <a:solidFill>
                      <a:srgbClr val="DBAC7D"/>
                    </a:solidFill>
                  </a:rPr>
                  <a:t> </a:t>
                </a:r>
                <a:r>
                  <a:rPr lang="en-US" altLang="ko-KR" dirty="0">
                    <a:solidFill>
                      <a:srgbClr val="DBAC7D"/>
                    </a:solidFill>
                  </a:rPr>
                  <a:t>y </a:t>
                </a:r>
                <a:r>
                  <a:rPr lang="ko-KR" altLang="en-US" dirty="0">
                    <a:solidFill>
                      <a:srgbClr val="DBAC7D"/>
                    </a:solidFill>
                  </a:rPr>
                  <a:t>축의 값이 </a:t>
                </a:r>
                <a:r>
                  <a:rPr lang="en-US" altLang="ko-KR" dirty="0">
                    <a:solidFill>
                      <a:srgbClr val="DBAC7D"/>
                    </a:solidFill>
                  </a:rPr>
                  <a:t>0</a:t>
                </a:r>
                <a:r>
                  <a:rPr lang="ko-KR" altLang="en-US" dirty="0">
                    <a:solidFill>
                      <a:srgbClr val="DBAC7D"/>
                    </a:solidFill>
                  </a:rPr>
                  <a:t>인 점</a:t>
                </a:r>
                <a:r>
                  <a:rPr lang="en-US" altLang="ko-KR" dirty="0">
                    <a:solidFill>
                      <a:srgbClr val="DBAC7D"/>
                    </a:solidFill>
                  </a:rPr>
                  <a:t>, </a:t>
                </a:r>
                <a:r>
                  <a:rPr lang="ko-KR" altLang="en-US" dirty="0">
                    <a:solidFill>
                      <a:srgbClr val="DBAC7D"/>
                    </a:solidFill>
                  </a:rPr>
                  <a:t>무한원점</a:t>
                </a:r>
                <a:r>
                  <a:rPr lang="en-US" altLang="ko-KR" dirty="0">
                    <a:solidFill>
                      <a:srgbClr val="DBAC7D"/>
                    </a:solidFill>
                  </a:rPr>
                  <a:t>(the point at infinity)</a:t>
                </a:r>
              </a:p>
              <a:p>
                <a:pPr lvl="1"/>
                <a:r>
                  <a:rPr lang="ko-KR" altLang="en-US" dirty="0">
                    <a:solidFill>
                      <a:srgbClr val="DBAC7D"/>
                    </a:solidFill>
                  </a:rPr>
                  <a:t>점 </a:t>
                </a:r>
                <a:r>
                  <a:rPr lang="en-US" altLang="ko-KR" dirty="0">
                    <a:solidFill>
                      <a:srgbClr val="DBAC7D"/>
                    </a:solidFill>
                  </a:rPr>
                  <a:t>-P = (x, y), P</a:t>
                </a:r>
                <a:r>
                  <a:rPr lang="ko-KR" altLang="en-US" dirty="0">
                    <a:solidFill>
                      <a:srgbClr val="DBAC7D"/>
                    </a:solidFill>
                  </a:rPr>
                  <a:t>의 </a:t>
                </a:r>
                <a:r>
                  <a:rPr lang="en-US" altLang="ko-KR" dirty="0">
                    <a:solidFill>
                      <a:srgbClr val="DBAC7D"/>
                    </a:solidFill>
                  </a:rPr>
                  <a:t>x</a:t>
                </a:r>
                <a:r>
                  <a:rPr lang="ko-KR" altLang="en-US" dirty="0">
                    <a:solidFill>
                      <a:srgbClr val="DBAC7D"/>
                    </a:solidFill>
                  </a:rPr>
                  <a:t>축 상의 대칭점</a:t>
                </a:r>
                <a:r>
                  <a:rPr lang="ko-KR" altLang="en-US" dirty="0"/>
                  <a:t> </a:t>
                </a:r>
                <a:r>
                  <a:rPr lang="en-US" altLang="ko-KR" dirty="0"/>
                  <a:t>(</a:t>
                </a:r>
                <a:r>
                  <a:rPr lang="ko-KR" altLang="en-US" dirty="0" err="1"/>
                  <a:t>비특이</a:t>
                </a:r>
                <a:r>
                  <a:rPr lang="ko-KR" altLang="en-US" dirty="0"/>
                  <a:t> 타원 곡선에서 반드시 존재</a:t>
                </a:r>
                <a:r>
                  <a:rPr lang="en-US" altLang="ko-KR" dirty="0"/>
                  <a:t>)</a:t>
                </a:r>
              </a:p>
              <a:p>
                <a:r>
                  <a:rPr lang="ko-KR" altLang="en-US" dirty="0">
                    <a:solidFill>
                      <a:srgbClr val="00C8EB"/>
                    </a:solidFill>
                  </a:rPr>
                  <a:t>점 덧셈 연산</a:t>
                </a:r>
                <a:endParaRPr lang="en-US" altLang="ko-KR" dirty="0">
                  <a:solidFill>
                    <a:srgbClr val="00C8EB"/>
                  </a:solidFill>
                </a:endParaRPr>
              </a:p>
              <a:p>
                <a:pPr lvl="1"/>
                <a:r>
                  <a:rPr lang="ko-KR" altLang="en-US" dirty="0"/>
                  <a:t>직선의 연결되는 점 </a:t>
                </a:r>
                <a:r>
                  <a:rPr lang="en-US" altLang="ko-KR" dirty="0"/>
                  <a:t>P, Q, R</a:t>
                </a:r>
                <a:r>
                  <a:rPr lang="ko-KR" altLang="en-US" dirty="0"/>
                  <a:t>에 대해</a:t>
                </a:r>
                <a:endParaRPr lang="en-US" altLang="ko-KR" dirty="0"/>
              </a:p>
              <a:p>
                <a:pPr lvl="1"/>
                <a:r>
                  <a:rPr lang="en-US" altLang="ko-KR" dirty="0"/>
                  <a:t>P + Q + R = 0</a:t>
                </a:r>
              </a:p>
              <a:p>
                <a:pPr lvl="1"/>
                <a:r>
                  <a:rPr lang="en-US" altLang="ko-KR" dirty="0"/>
                  <a:t>P + Q = -R (R</a:t>
                </a:r>
                <a:r>
                  <a:rPr lang="ko-KR" altLang="en-US" dirty="0"/>
                  <a:t>의 대칭점</a:t>
                </a:r>
                <a:r>
                  <a:rPr lang="en-US" altLang="ko-KR" dirty="0"/>
                  <a:t>)</a:t>
                </a:r>
              </a:p>
              <a:p>
                <a:pPr lvl="1"/>
                <a:r>
                  <a:rPr lang="en-US" altLang="ko-KR" dirty="0"/>
                  <a:t>R</a:t>
                </a:r>
                <a:r>
                  <a:rPr lang="ko-KR" altLang="en-US" dirty="0"/>
                  <a:t> </a:t>
                </a:r>
                <a:r>
                  <a:rPr lang="en-US" altLang="ko-KR" dirty="0"/>
                  <a:t>+</a:t>
                </a:r>
                <a:r>
                  <a:rPr lang="ko-KR" altLang="en-US" dirty="0"/>
                  <a:t> </a:t>
                </a:r>
                <a:r>
                  <a:rPr lang="en-US" altLang="ko-KR" dirty="0"/>
                  <a:t>(-R)</a:t>
                </a:r>
                <a:r>
                  <a:rPr lang="ko-KR" altLang="en-US" dirty="0"/>
                  <a:t> </a:t>
                </a:r>
                <a:r>
                  <a:rPr lang="en-US" altLang="ko-KR" dirty="0"/>
                  <a:t>=</a:t>
                </a:r>
                <a:r>
                  <a:rPr lang="ko-KR" altLang="en-US" dirty="0"/>
                  <a:t> </a:t>
                </a:r>
                <a:r>
                  <a:rPr lang="en-US" altLang="ko-KR" dirty="0"/>
                  <a:t>R</a:t>
                </a:r>
                <a:r>
                  <a:rPr lang="ko-KR" altLang="en-US" dirty="0"/>
                  <a:t> </a:t>
                </a:r>
                <a:r>
                  <a:rPr lang="en-US" altLang="ko-KR" dirty="0"/>
                  <a:t>- R = 0</a:t>
                </a:r>
              </a:p>
              <a:p>
                <a:pPr lvl="1"/>
                <a:r>
                  <a:rPr lang="en-US" altLang="ko-KR" dirty="0"/>
                  <a:t>➡ </a:t>
                </a:r>
                <a:r>
                  <a:rPr lang="en-US" altLang="ko-KR" dirty="0">
                    <a:solidFill>
                      <a:srgbClr val="DBAC7D"/>
                    </a:solidFill>
                  </a:rPr>
                  <a:t>P</a:t>
                </a:r>
                <a:r>
                  <a:rPr lang="ko-KR" altLang="en-US" dirty="0">
                    <a:solidFill>
                      <a:srgbClr val="DBAC7D"/>
                    </a:solidFill>
                  </a:rPr>
                  <a:t>와 </a:t>
                </a:r>
                <a:r>
                  <a:rPr lang="en-US" altLang="ko-KR" dirty="0">
                    <a:solidFill>
                      <a:srgbClr val="DBAC7D"/>
                    </a:solidFill>
                  </a:rPr>
                  <a:t>Q</a:t>
                </a:r>
                <a:r>
                  <a:rPr lang="ko-KR" altLang="en-US" dirty="0">
                    <a:solidFill>
                      <a:srgbClr val="DBAC7D"/>
                    </a:solidFill>
                  </a:rPr>
                  <a:t>를 연결한 직선과 만나는 점 </a:t>
                </a:r>
                <a:r>
                  <a:rPr lang="en-US" altLang="ko-KR" dirty="0">
                    <a:solidFill>
                      <a:srgbClr val="DBAC7D"/>
                    </a:solidFill>
                  </a:rPr>
                  <a:t>-R</a:t>
                </a:r>
                <a:r>
                  <a:rPr lang="ko-KR" altLang="en-US" dirty="0">
                    <a:solidFill>
                      <a:srgbClr val="DBAC7D"/>
                    </a:solidFill>
                  </a:rPr>
                  <a:t>의 </a:t>
                </a:r>
                <a:r>
                  <a:rPr lang="en-US" altLang="ko-KR" dirty="0">
                    <a:solidFill>
                      <a:srgbClr val="DBAC7D"/>
                    </a:solidFill>
                  </a:rPr>
                  <a:t>X</a:t>
                </a:r>
                <a:r>
                  <a:rPr lang="ko-KR" altLang="en-US" dirty="0">
                    <a:solidFill>
                      <a:srgbClr val="DBAC7D"/>
                    </a:solidFill>
                  </a:rPr>
                  <a:t>축 대칭 점이</a:t>
                </a:r>
                <a:r>
                  <a:rPr lang="en-US" altLang="ko-KR" dirty="0">
                    <a:solidFill>
                      <a:srgbClr val="DBAC7D"/>
                    </a:solidFill>
                  </a:rPr>
                  <a:t> R</a:t>
                </a:r>
              </a:p>
              <a:p>
                <a:pPr lvl="1"/>
                <a:endParaRPr lang="ko-KR" altLang="en-US" dirty="0"/>
              </a:p>
            </p:txBody>
          </p:sp>
        </mc:Choice>
        <mc:Fallback>
          <p:sp>
            <p:nvSpPr>
              <p:cNvPr id="2" name="내용 개체 틀 1">
                <a:extLst>
                  <a:ext uri="{FF2B5EF4-FFF2-40B4-BE49-F238E27FC236}">
                    <a16:creationId xmlns:a16="http://schemas.microsoft.com/office/drawing/2014/main" id="{C6A49DE4-76F9-4A7D-A5D0-F82A04A75AA8}"/>
                  </a:ext>
                </a:extLst>
              </p:cNvPr>
              <p:cNvSpPr>
                <a:spLocks noGrp="1" noRot="1" noChangeAspect="1" noMove="1" noResize="1" noEditPoints="1" noAdjustHandles="1" noChangeArrowheads="1" noChangeShapeType="1" noTextEdit="1"/>
              </p:cNvSpPr>
              <p:nvPr>
                <p:ph idx="1"/>
              </p:nvPr>
            </p:nvSpPr>
            <p:spPr>
              <a:blipFill>
                <a:blip r:embed="rId3"/>
                <a:stretch>
                  <a:fillRect l="-365" t="-1120"/>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B13FA150-7FCC-4CC4-AC8A-5C111EA3E8F9}"/>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043BAC6-7AF4-42BA-B490-0F564FB9990B}"/>
                  </a:ext>
                </a:extLst>
              </p:cNvPr>
              <p:cNvSpPr txBox="1"/>
              <p:nvPr/>
            </p:nvSpPr>
            <p:spPr>
              <a:xfrm>
                <a:off x="738419" y="6355335"/>
                <a:ext cx="2001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ko-KR" b="0" i="1" smtClean="0">
                          <a:solidFill>
                            <a:schemeClr val="bg1">
                              <a:lumMod val="85000"/>
                            </a:schemeClr>
                          </a:solidFill>
                          <a:latin typeface="Cambria Math" panose="02040503050406030204" pitchFamily="18" charset="0"/>
                        </a:rPr>
                        <m:t>𝑦</m:t>
                      </m:r>
                      <m:r>
                        <a:rPr lang="en-US" altLang="ko-KR" b="0" i="1" baseline="30000" smtClean="0">
                          <a:solidFill>
                            <a:schemeClr val="bg1">
                              <a:lumMod val="85000"/>
                            </a:schemeClr>
                          </a:solidFill>
                          <a:latin typeface="Cambria Math" panose="02040503050406030204" pitchFamily="18" charset="0"/>
                        </a:rPr>
                        <m:t>2</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𝑥</m:t>
                      </m:r>
                      <m:r>
                        <a:rPr lang="en-US" altLang="ko-KR" b="0" i="1" baseline="30000" smtClean="0">
                          <a:solidFill>
                            <a:schemeClr val="bg1">
                              <a:lumMod val="85000"/>
                            </a:schemeClr>
                          </a:solidFill>
                          <a:latin typeface="Cambria Math" panose="02040503050406030204" pitchFamily="18" charset="0"/>
                        </a:rPr>
                        <m:t>3</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𝑎𝑥</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oMath>
                  </m:oMathPara>
                </a14:m>
                <a:endParaRPr lang="ko-KR" altLang="en-US" dirty="0">
                  <a:solidFill>
                    <a:schemeClr val="bg1">
                      <a:lumMod val="85000"/>
                    </a:schemeClr>
                  </a:solidFill>
                </a:endParaRPr>
              </a:p>
            </p:txBody>
          </p:sp>
        </mc:Choice>
        <mc:Fallback>
          <p:sp>
            <p:nvSpPr>
              <p:cNvPr id="9" name="TextBox 8">
                <a:extLst>
                  <a:ext uri="{FF2B5EF4-FFF2-40B4-BE49-F238E27FC236}">
                    <a16:creationId xmlns:a16="http://schemas.microsoft.com/office/drawing/2014/main" id="{4043BAC6-7AF4-42BA-B490-0F564FB9990B}"/>
                  </a:ext>
                </a:extLst>
              </p:cNvPr>
              <p:cNvSpPr txBox="1">
                <a:spLocks noRot="1" noChangeAspect="1" noMove="1" noResize="1" noEditPoints="1" noAdjustHandles="1" noChangeArrowheads="1" noChangeShapeType="1" noTextEdit="1"/>
              </p:cNvSpPr>
              <p:nvPr/>
            </p:nvSpPr>
            <p:spPr>
              <a:xfrm>
                <a:off x="738419" y="6355335"/>
                <a:ext cx="2001740" cy="369332"/>
              </a:xfrm>
              <a:prstGeom prst="rect">
                <a:avLst/>
              </a:prstGeom>
              <a:blipFill>
                <a:blip r:embed="rId4"/>
                <a:stretch>
                  <a:fillRect b="-10000"/>
                </a:stretch>
              </a:blipFill>
            </p:spPr>
            <p:txBody>
              <a:bodyPr/>
              <a:lstStyle/>
              <a:p>
                <a:r>
                  <a:rPr lang="ko-KR" altLang="en-US">
                    <a:noFill/>
                  </a:rPr>
                  <a:t> </a:t>
                </a:r>
              </a:p>
            </p:txBody>
          </p:sp>
        </mc:Fallback>
      </mc:AlternateContent>
      <p:pic>
        <p:nvPicPr>
          <p:cNvPr id="11" name="그림 10">
            <a:extLst>
              <a:ext uri="{FF2B5EF4-FFF2-40B4-BE49-F238E27FC236}">
                <a16:creationId xmlns:a16="http://schemas.microsoft.com/office/drawing/2014/main" id="{0A990D23-7CA6-4693-9925-1C1CF37276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112" y="4039326"/>
            <a:ext cx="2318007" cy="2324555"/>
          </a:xfrm>
          <a:prstGeom prst="rect">
            <a:avLst/>
          </a:prstGeom>
        </p:spPr>
      </p:pic>
      <p:cxnSp>
        <p:nvCxnSpPr>
          <p:cNvPr id="13" name="직선 화살표 연결선 12">
            <a:extLst>
              <a:ext uri="{FF2B5EF4-FFF2-40B4-BE49-F238E27FC236}">
                <a16:creationId xmlns:a16="http://schemas.microsoft.com/office/drawing/2014/main" id="{320FAEC2-1BB3-4763-A46D-AF7CACDA7795}"/>
              </a:ext>
            </a:extLst>
          </p:cNvPr>
          <p:cNvCxnSpPr>
            <a:cxnSpLocks/>
          </p:cNvCxnSpPr>
          <p:nvPr/>
        </p:nvCxnSpPr>
        <p:spPr>
          <a:xfrm flipV="1">
            <a:off x="7825755" y="2545348"/>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AA1E926A-19D5-478B-843A-ABC83C1FFC77}"/>
              </a:ext>
            </a:extLst>
          </p:cNvPr>
          <p:cNvCxnSpPr>
            <a:cxnSpLocks/>
          </p:cNvCxnSpPr>
          <p:nvPr/>
        </p:nvCxnSpPr>
        <p:spPr>
          <a:xfrm>
            <a:off x="6096000" y="4605630"/>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자유형: 도형 17">
            <a:extLst>
              <a:ext uri="{FF2B5EF4-FFF2-40B4-BE49-F238E27FC236}">
                <a16:creationId xmlns:a16="http://schemas.microsoft.com/office/drawing/2014/main" id="{76C23C8F-CAA2-490C-8268-2B6F62CC4EDF}"/>
              </a:ext>
            </a:extLst>
          </p:cNvPr>
          <p:cNvSpPr/>
          <p:nvPr/>
        </p:nvSpPr>
        <p:spPr>
          <a:xfrm>
            <a:off x="6504995" y="2546841"/>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1" name="타원 20">
            <a:extLst>
              <a:ext uri="{FF2B5EF4-FFF2-40B4-BE49-F238E27FC236}">
                <a16:creationId xmlns:a16="http://schemas.microsoft.com/office/drawing/2014/main" id="{A09FB6CB-34A3-4EDB-BAD5-BB683B6D41F8}"/>
              </a:ext>
            </a:extLst>
          </p:cNvPr>
          <p:cNvSpPr>
            <a:spLocks/>
          </p:cNvSpPr>
          <p:nvPr/>
        </p:nvSpPr>
        <p:spPr>
          <a:xfrm>
            <a:off x="6475035" y="408520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타원 21">
            <a:extLst>
              <a:ext uri="{FF2B5EF4-FFF2-40B4-BE49-F238E27FC236}">
                <a16:creationId xmlns:a16="http://schemas.microsoft.com/office/drawing/2014/main" id="{8B332350-59B8-4285-A831-77850AF2758A}"/>
              </a:ext>
            </a:extLst>
          </p:cNvPr>
          <p:cNvSpPr>
            <a:spLocks/>
          </p:cNvSpPr>
          <p:nvPr/>
        </p:nvSpPr>
        <p:spPr>
          <a:xfrm>
            <a:off x="7923754" y="372710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4" name="직선 연결선 23">
            <a:extLst>
              <a:ext uri="{FF2B5EF4-FFF2-40B4-BE49-F238E27FC236}">
                <a16:creationId xmlns:a16="http://schemas.microsoft.com/office/drawing/2014/main" id="{44B74513-E14B-441B-9F2E-3F26C2457640}"/>
              </a:ext>
            </a:extLst>
          </p:cNvPr>
          <p:cNvCxnSpPr>
            <a:cxnSpLocks/>
          </p:cNvCxnSpPr>
          <p:nvPr/>
        </p:nvCxnSpPr>
        <p:spPr>
          <a:xfrm flipV="1">
            <a:off x="6151817" y="3402793"/>
            <a:ext cx="3403695" cy="847054"/>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타원 31">
            <a:extLst>
              <a:ext uri="{FF2B5EF4-FFF2-40B4-BE49-F238E27FC236}">
                <a16:creationId xmlns:a16="http://schemas.microsoft.com/office/drawing/2014/main" id="{46FEBCB7-6442-4B3E-BAAB-CC97C1B4C197}"/>
              </a:ext>
            </a:extLst>
          </p:cNvPr>
          <p:cNvSpPr>
            <a:spLocks/>
          </p:cNvSpPr>
          <p:nvPr/>
        </p:nvSpPr>
        <p:spPr>
          <a:xfrm>
            <a:off x="8603119" y="3526793"/>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a:extLst>
              <a:ext uri="{FF2B5EF4-FFF2-40B4-BE49-F238E27FC236}">
                <a16:creationId xmlns:a16="http://schemas.microsoft.com/office/drawing/2014/main" id="{58570521-F4E6-4431-9462-437842471C1A}"/>
              </a:ext>
            </a:extLst>
          </p:cNvPr>
          <p:cNvSpPr txBox="1"/>
          <p:nvPr/>
        </p:nvSpPr>
        <p:spPr>
          <a:xfrm>
            <a:off x="6224942" y="3784130"/>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35" name="TextBox 34">
            <a:extLst>
              <a:ext uri="{FF2B5EF4-FFF2-40B4-BE49-F238E27FC236}">
                <a16:creationId xmlns:a16="http://schemas.microsoft.com/office/drawing/2014/main" id="{5E49804B-A7E3-42F5-936A-BC76FB4A7E23}"/>
              </a:ext>
            </a:extLst>
          </p:cNvPr>
          <p:cNvSpPr txBox="1"/>
          <p:nvPr/>
        </p:nvSpPr>
        <p:spPr>
          <a:xfrm>
            <a:off x="7837920" y="3843230"/>
            <a:ext cx="383439"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Q</a:t>
            </a:r>
            <a:endParaRPr lang="ko-KR" altLang="en-US" sz="2000"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D743E6B2-BB40-4093-A3D1-6F14B2F4C82C}"/>
              </a:ext>
            </a:extLst>
          </p:cNvPr>
          <p:cNvSpPr txBox="1"/>
          <p:nvPr/>
        </p:nvSpPr>
        <p:spPr>
          <a:xfrm>
            <a:off x="8395910" y="3139301"/>
            <a:ext cx="4555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a:t>
            </a:r>
            <a:endParaRPr lang="ko-KR" altLang="en-US" sz="2000" dirty="0">
              <a:solidFill>
                <a:schemeClr val="bg1">
                  <a:lumMod val="85000"/>
                </a:schemeClr>
              </a:solidFill>
              <a:latin typeface="Arial" panose="020B0604020202020204" pitchFamily="34" charset="0"/>
            </a:endParaRPr>
          </a:p>
        </p:txBody>
      </p:sp>
      <p:sp>
        <p:nvSpPr>
          <p:cNvPr id="37" name="TextBox 36">
            <a:extLst>
              <a:ext uri="{FF2B5EF4-FFF2-40B4-BE49-F238E27FC236}">
                <a16:creationId xmlns:a16="http://schemas.microsoft.com/office/drawing/2014/main" id="{8BDD6796-1DEE-46B9-9D1A-8A706A2D4EE9}"/>
              </a:ext>
            </a:extLst>
          </p:cNvPr>
          <p:cNvSpPr txBox="1"/>
          <p:nvPr/>
        </p:nvSpPr>
        <p:spPr>
          <a:xfrm>
            <a:off x="8732540" y="5426569"/>
            <a:ext cx="1180131"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R = P+Q</a:t>
            </a:r>
            <a:endParaRPr lang="ko-KR" altLang="en-US" sz="2000" dirty="0">
              <a:solidFill>
                <a:schemeClr val="bg1">
                  <a:lumMod val="85000"/>
                </a:schemeClr>
              </a:solidFill>
              <a:latin typeface="Arial" panose="020B0604020202020204" pitchFamily="34" charset="0"/>
            </a:endParaRPr>
          </a:p>
        </p:txBody>
      </p:sp>
      <p:sp>
        <p:nvSpPr>
          <p:cNvPr id="38" name="TextBox 37">
            <a:extLst>
              <a:ext uri="{FF2B5EF4-FFF2-40B4-BE49-F238E27FC236}">
                <a16:creationId xmlns:a16="http://schemas.microsoft.com/office/drawing/2014/main" id="{7070084C-1144-4DE0-B867-DB8B6D2AE0F2}"/>
              </a:ext>
            </a:extLst>
          </p:cNvPr>
          <p:cNvSpPr txBox="1"/>
          <p:nvPr/>
        </p:nvSpPr>
        <p:spPr>
          <a:xfrm>
            <a:off x="7814550" y="2881250"/>
            <a:ext cx="4434868"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-R = P, Q</a:t>
            </a:r>
            <a:r>
              <a:rPr lang="ko-KR" altLang="en-US" sz="1900" dirty="0">
                <a:solidFill>
                  <a:schemeClr val="bg1">
                    <a:lumMod val="85000"/>
                  </a:schemeClr>
                </a:solidFill>
                <a:latin typeface="Arial" panose="020B0604020202020204" pitchFamily="34" charset="0"/>
              </a:rPr>
              <a:t>를 연결한 직선을 만나는 점</a:t>
            </a:r>
          </a:p>
        </p:txBody>
      </p:sp>
      <p:sp>
        <p:nvSpPr>
          <p:cNvPr id="39" name="TextBox 38">
            <a:extLst>
              <a:ext uri="{FF2B5EF4-FFF2-40B4-BE49-F238E27FC236}">
                <a16:creationId xmlns:a16="http://schemas.microsoft.com/office/drawing/2014/main" id="{52CF2C89-4AE5-4F87-9042-66712B345A5F}"/>
              </a:ext>
            </a:extLst>
          </p:cNvPr>
          <p:cNvSpPr txBox="1"/>
          <p:nvPr/>
        </p:nvSpPr>
        <p:spPr>
          <a:xfrm>
            <a:off x="8657249" y="5063658"/>
            <a:ext cx="2749471"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R</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a:t>
            </a:r>
            <a:r>
              <a:rPr lang="ko-KR" altLang="en-US" sz="1900" dirty="0">
                <a:solidFill>
                  <a:schemeClr val="bg1">
                    <a:lumMod val="85000"/>
                  </a:schemeClr>
                </a:solidFill>
                <a:latin typeface="Arial" panose="020B0604020202020204" pitchFamily="34" charset="0"/>
              </a:rPr>
              <a:t> </a:t>
            </a:r>
            <a:r>
              <a:rPr lang="en-US" altLang="ko-KR" sz="1900" dirty="0">
                <a:solidFill>
                  <a:schemeClr val="bg1">
                    <a:lumMod val="85000"/>
                  </a:schemeClr>
                </a:solidFill>
                <a:latin typeface="Arial" panose="020B0604020202020204" pitchFamily="34" charset="0"/>
              </a:rPr>
              <a:t>-R</a:t>
            </a:r>
            <a:r>
              <a:rPr lang="ko-KR" altLang="en-US" sz="1900" dirty="0">
                <a:solidFill>
                  <a:schemeClr val="bg1">
                    <a:lumMod val="85000"/>
                  </a:schemeClr>
                </a:solidFill>
                <a:latin typeface="Arial" panose="020B0604020202020204" pitchFamily="34" charset="0"/>
              </a:rPr>
              <a:t>의 </a:t>
            </a:r>
            <a:r>
              <a:rPr lang="en-US" altLang="ko-KR" sz="1900" dirty="0">
                <a:solidFill>
                  <a:schemeClr val="bg1">
                    <a:lumMod val="85000"/>
                  </a:schemeClr>
                </a:solidFill>
                <a:latin typeface="Arial" panose="020B0604020202020204" pitchFamily="34" charset="0"/>
              </a:rPr>
              <a:t>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p:cxnSp>
        <p:nvCxnSpPr>
          <p:cNvPr id="40" name="직선 연결선 39">
            <a:extLst>
              <a:ext uri="{FF2B5EF4-FFF2-40B4-BE49-F238E27FC236}">
                <a16:creationId xmlns:a16="http://schemas.microsoft.com/office/drawing/2014/main" id="{51352E30-F01B-4C36-83A5-1FBB8C6F928A}"/>
              </a:ext>
            </a:extLst>
          </p:cNvPr>
          <p:cNvCxnSpPr>
            <a:cxnSpLocks/>
            <a:stCxn id="32" idx="4"/>
            <a:endCxn id="33" idx="0"/>
          </p:cNvCxnSpPr>
          <p:nvPr/>
        </p:nvCxnSpPr>
        <p:spPr>
          <a:xfrm>
            <a:off x="8675119" y="3670793"/>
            <a:ext cx="0" cy="1903845"/>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B5404FF-D80F-4D8C-98E0-41D4C611CE1E}"/>
              </a:ext>
            </a:extLst>
          </p:cNvPr>
          <p:cNvSpPr txBox="1"/>
          <p:nvPr/>
        </p:nvSpPr>
        <p:spPr>
          <a:xfrm>
            <a:off x="7050078" y="1979116"/>
            <a:ext cx="160717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P + Q = R</a:t>
            </a:r>
            <a:endParaRPr lang="ko-KR" altLang="en-US" sz="2500" dirty="0">
              <a:solidFill>
                <a:schemeClr val="bg1">
                  <a:lumMod val="85000"/>
                </a:schemeClr>
              </a:solidFill>
              <a:latin typeface="Arial" panose="020B0604020202020204" pitchFamily="34" charset="0"/>
            </a:endParaRPr>
          </a:p>
        </p:txBody>
      </p:sp>
      <p:sp>
        <p:nvSpPr>
          <p:cNvPr id="26" name="자유형: 도형 25">
            <a:extLst>
              <a:ext uri="{FF2B5EF4-FFF2-40B4-BE49-F238E27FC236}">
                <a16:creationId xmlns:a16="http://schemas.microsoft.com/office/drawing/2014/main" id="{E06662DF-EA19-4EAD-BD75-53A6D9589D4B}"/>
              </a:ext>
            </a:extLst>
          </p:cNvPr>
          <p:cNvSpPr/>
          <p:nvPr/>
        </p:nvSpPr>
        <p:spPr>
          <a:xfrm flipV="1">
            <a:off x="6504325" y="460805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3" name="타원 32">
            <a:extLst>
              <a:ext uri="{FF2B5EF4-FFF2-40B4-BE49-F238E27FC236}">
                <a16:creationId xmlns:a16="http://schemas.microsoft.com/office/drawing/2014/main" id="{D7EB5E54-9275-437F-BFE8-08DB84B04C44}"/>
              </a:ext>
            </a:extLst>
          </p:cNvPr>
          <p:cNvSpPr>
            <a:spLocks/>
          </p:cNvSpPr>
          <p:nvPr/>
        </p:nvSpPr>
        <p:spPr>
          <a:xfrm>
            <a:off x="8603119" y="557463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6558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2" grpId="0" animBg="1"/>
      <p:bldP spid="34" grpId="0"/>
      <p:bldP spid="35" grpId="0"/>
      <p:bldP spid="36" grpId="0"/>
      <p:bldP spid="37" grpId="0"/>
      <p:bldP spid="38" grpId="0"/>
      <p:bldP spid="39" grpId="0"/>
      <p:bldP spid="50" grpId="0"/>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F6A5D38-ADBF-4C81-9916-1FFCCD01BFD6}"/>
              </a:ext>
            </a:extLst>
          </p:cNvPr>
          <p:cNvSpPr>
            <a:spLocks noGrp="1"/>
          </p:cNvSpPr>
          <p:nvPr>
            <p:ph idx="1"/>
          </p:nvPr>
        </p:nvSpPr>
        <p:spPr>
          <a:xfrm>
            <a:off x="241299" y="674860"/>
            <a:ext cx="5841999" cy="6030740"/>
          </a:xfrm>
        </p:spPr>
        <p:txBody>
          <a:bodyPr anchor="ctr" anchorCtr="1">
            <a:normAutofit/>
          </a:bodyPr>
          <a:lstStyle/>
          <a:p>
            <a:pPr indent="0" algn="ctr">
              <a:buNone/>
            </a:pPr>
            <a:r>
              <a:rPr lang="en-US" altLang="ko-KR" sz="5000" dirty="0"/>
              <a:t>A + B = C</a:t>
            </a:r>
          </a:p>
          <a:p>
            <a:pPr indent="0" algn="ctr">
              <a:buNone/>
            </a:pPr>
            <a:r>
              <a:rPr lang="en-US" altLang="ko-KR" sz="5000" dirty="0"/>
              <a:t>A + C = D</a:t>
            </a:r>
          </a:p>
          <a:p>
            <a:pPr indent="0" algn="ctr">
              <a:buNone/>
            </a:pPr>
            <a:r>
              <a:rPr lang="en-US" altLang="ko-KR" sz="5000" dirty="0"/>
              <a:t>A + D = E</a:t>
            </a:r>
            <a:endParaRPr lang="ko-KR" altLang="en-US" sz="5000" dirty="0"/>
          </a:p>
        </p:txBody>
      </p:sp>
      <p:sp>
        <p:nvSpPr>
          <p:cNvPr id="3" name="제목 2">
            <a:extLst>
              <a:ext uri="{FF2B5EF4-FFF2-40B4-BE49-F238E27FC236}">
                <a16:creationId xmlns:a16="http://schemas.microsoft.com/office/drawing/2014/main" id="{043ECED1-8E17-4B7D-A670-5B3BC5CB1761}"/>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pic>
        <p:nvPicPr>
          <p:cNvPr id="4" name="그림 3">
            <a:extLst>
              <a:ext uri="{FF2B5EF4-FFF2-40B4-BE49-F238E27FC236}">
                <a16:creationId xmlns:a16="http://schemas.microsoft.com/office/drawing/2014/main" id="{FC7FA866-7479-4943-976D-5F9731EFE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3298" y="674860"/>
            <a:ext cx="5842000" cy="5842000"/>
          </a:xfrm>
          <a:prstGeom prst="rect">
            <a:avLst/>
          </a:prstGeom>
          <a:solidFill>
            <a:schemeClr val="bg1"/>
          </a:solidFill>
        </p:spPr>
      </p:pic>
    </p:spTree>
    <p:extLst>
      <p:ext uri="{BB962C8B-B14F-4D97-AF65-F5344CB8AC3E}">
        <p14:creationId xmlns:p14="http://schemas.microsoft.com/office/powerpoint/2010/main" val="4274240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09E4EA0-E6C9-49D1-BD6B-56DFD2D5DE89}"/>
              </a:ext>
            </a:extLst>
          </p:cNvPr>
          <p:cNvSpPr>
            <a:spLocks noGrp="1"/>
          </p:cNvSpPr>
          <p:nvPr>
            <p:ph idx="1"/>
          </p:nvPr>
        </p:nvSpPr>
        <p:spPr>
          <a:xfrm>
            <a:off x="241299" y="674860"/>
            <a:ext cx="5854701" cy="6030740"/>
          </a:xfrm>
        </p:spPr>
        <p:txBody>
          <a:bodyPr>
            <a:normAutofit/>
          </a:bodyPr>
          <a:lstStyle/>
          <a:p>
            <a:r>
              <a:rPr lang="ko-KR" altLang="en-US" dirty="0"/>
              <a:t>동일 점의 덧셈</a:t>
            </a:r>
            <a:endParaRPr lang="en-US" altLang="ko-KR" dirty="0"/>
          </a:p>
          <a:p>
            <a:pPr lvl="1"/>
            <a:r>
              <a:rPr lang="en-US" altLang="ko-KR" dirty="0">
                <a:solidFill>
                  <a:srgbClr val="DBAC7D"/>
                </a:solidFill>
              </a:rPr>
              <a:t>P + P = 2P, P</a:t>
            </a:r>
            <a:r>
              <a:rPr lang="ko-KR" altLang="en-US" dirty="0">
                <a:solidFill>
                  <a:srgbClr val="DBAC7D"/>
                </a:solidFill>
              </a:rPr>
              <a:t>의 접선과 만나는 점의 대칭점</a:t>
            </a:r>
            <a:endParaRPr lang="en-US" altLang="ko-KR" dirty="0">
              <a:solidFill>
                <a:srgbClr val="DBAC7D"/>
              </a:solidFill>
            </a:endParaRPr>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dirty="0"/>
          </a:p>
        </p:txBody>
      </p:sp>
      <p:sp>
        <p:nvSpPr>
          <p:cNvPr id="3" name="제목 2">
            <a:extLst>
              <a:ext uri="{FF2B5EF4-FFF2-40B4-BE49-F238E27FC236}">
                <a16:creationId xmlns:a16="http://schemas.microsoft.com/office/drawing/2014/main" id="{76C88E4C-7BC2-449C-9FFB-7F4B4D67908E}"/>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sp>
        <p:nvSpPr>
          <p:cNvPr id="6" name="내용 개체 틀 1">
            <a:extLst>
              <a:ext uri="{FF2B5EF4-FFF2-40B4-BE49-F238E27FC236}">
                <a16:creationId xmlns:a16="http://schemas.microsoft.com/office/drawing/2014/main" id="{52A7FC01-2224-45FB-B783-0DEFD1FC070D}"/>
              </a:ext>
            </a:extLst>
          </p:cNvPr>
          <p:cNvSpPr txBox="1">
            <a:spLocks/>
          </p:cNvSpPr>
          <p:nvPr/>
        </p:nvSpPr>
        <p:spPr>
          <a:xfrm>
            <a:off x="6108196" y="674860"/>
            <a:ext cx="5854701" cy="156669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동일점 덧셈과 스칼라 곱셈 </a:t>
            </a:r>
            <a:r>
              <a:rPr lang="en-US" altLang="ko-KR" dirty="0"/>
              <a:t>(scalar multiplication) </a:t>
            </a:r>
            <a:r>
              <a:rPr lang="ko-KR" altLang="en-US" dirty="0"/>
              <a:t>연산</a:t>
            </a:r>
            <a:endParaRPr lang="en-US" altLang="ko-KR" dirty="0"/>
          </a:p>
          <a:p>
            <a:pPr lvl="1"/>
            <a:r>
              <a:rPr lang="en-US" altLang="ko-KR" dirty="0">
                <a:solidFill>
                  <a:srgbClr val="DBAC7D"/>
                </a:solidFill>
              </a:rPr>
              <a:t>P</a:t>
            </a:r>
            <a:r>
              <a:rPr lang="ko-KR" altLang="en-US" dirty="0">
                <a:solidFill>
                  <a:srgbClr val="DBAC7D"/>
                </a:solidFill>
              </a:rPr>
              <a:t> </a:t>
            </a:r>
            <a:r>
              <a:rPr lang="en-US" altLang="ko-KR" dirty="0">
                <a:solidFill>
                  <a:srgbClr val="DBAC7D"/>
                </a:solidFill>
              </a:rPr>
              <a:t>+</a:t>
            </a:r>
            <a:r>
              <a:rPr lang="ko-KR" altLang="en-US" dirty="0">
                <a:solidFill>
                  <a:srgbClr val="DBAC7D"/>
                </a:solidFill>
              </a:rPr>
              <a:t> </a:t>
            </a:r>
            <a:r>
              <a:rPr lang="en-US" altLang="ko-KR" dirty="0">
                <a:solidFill>
                  <a:srgbClr val="DBAC7D"/>
                </a:solidFill>
              </a:rPr>
              <a:t>P</a:t>
            </a:r>
            <a:r>
              <a:rPr lang="ko-KR" altLang="en-US" dirty="0">
                <a:solidFill>
                  <a:srgbClr val="DBAC7D"/>
                </a:solidFill>
              </a:rPr>
              <a:t> </a:t>
            </a:r>
            <a:r>
              <a:rPr lang="en-US" altLang="ko-KR" dirty="0">
                <a:solidFill>
                  <a:srgbClr val="DBAC7D"/>
                </a:solidFill>
              </a:rPr>
              <a:t>+</a:t>
            </a:r>
            <a:r>
              <a:rPr lang="ko-KR" altLang="en-US" dirty="0">
                <a:solidFill>
                  <a:srgbClr val="DBAC7D"/>
                </a:solidFill>
              </a:rPr>
              <a:t> </a:t>
            </a:r>
            <a:r>
              <a:rPr lang="en-US" altLang="ko-KR" dirty="0">
                <a:solidFill>
                  <a:srgbClr val="DBAC7D"/>
                </a:solidFill>
              </a:rPr>
              <a:t>…</a:t>
            </a:r>
            <a:r>
              <a:rPr lang="ko-KR" altLang="en-US" dirty="0">
                <a:solidFill>
                  <a:srgbClr val="DBAC7D"/>
                </a:solidFill>
              </a:rPr>
              <a:t> </a:t>
            </a:r>
            <a:r>
              <a:rPr lang="en-US" altLang="ko-KR" dirty="0">
                <a:solidFill>
                  <a:srgbClr val="DBAC7D"/>
                </a:solidFill>
              </a:rPr>
              <a:t>+</a:t>
            </a:r>
            <a:r>
              <a:rPr lang="ko-KR" altLang="en-US" dirty="0">
                <a:solidFill>
                  <a:srgbClr val="DBAC7D"/>
                </a:solidFill>
              </a:rPr>
              <a:t> </a:t>
            </a:r>
            <a:r>
              <a:rPr lang="en-US" altLang="ko-KR" dirty="0">
                <a:solidFill>
                  <a:srgbClr val="DBAC7D"/>
                </a:solidFill>
              </a:rPr>
              <a:t>P = </a:t>
            </a:r>
            <a:r>
              <a:rPr lang="en-US" altLang="ko-KR" dirty="0" err="1">
                <a:solidFill>
                  <a:srgbClr val="DBAC7D"/>
                </a:solidFill>
              </a:rPr>
              <a:t>kP</a:t>
            </a:r>
            <a:r>
              <a:rPr lang="en-US" altLang="ko-KR" dirty="0">
                <a:solidFill>
                  <a:srgbClr val="DBAC7D"/>
                </a:solidFill>
              </a:rPr>
              <a:t> (</a:t>
            </a:r>
            <a:r>
              <a:rPr lang="ko-KR" altLang="en-US" dirty="0">
                <a:solidFill>
                  <a:srgbClr val="DBAC7D"/>
                </a:solidFill>
              </a:rPr>
              <a:t>점 </a:t>
            </a:r>
            <a:r>
              <a:rPr lang="en-US" altLang="ko-KR" dirty="0">
                <a:solidFill>
                  <a:srgbClr val="DBAC7D"/>
                </a:solidFill>
              </a:rPr>
              <a:t>P</a:t>
            </a:r>
            <a:r>
              <a:rPr lang="ko-KR" altLang="en-US" dirty="0">
                <a:solidFill>
                  <a:srgbClr val="DBAC7D"/>
                </a:solidFill>
              </a:rPr>
              <a:t>의 </a:t>
            </a:r>
            <a:r>
              <a:rPr lang="en-US" altLang="ko-KR" dirty="0">
                <a:solidFill>
                  <a:srgbClr val="DBAC7D"/>
                </a:solidFill>
              </a:rPr>
              <a:t>k </a:t>
            </a:r>
            <a:r>
              <a:rPr lang="ko-KR" altLang="en-US" dirty="0">
                <a:solidFill>
                  <a:srgbClr val="DBAC7D"/>
                </a:solidFill>
              </a:rPr>
              <a:t>스칼라 곱</a:t>
            </a:r>
            <a:r>
              <a:rPr lang="en-US" altLang="ko-KR" dirty="0">
                <a:solidFill>
                  <a:srgbClr val="DBAC7D"/>
                </a:solidFill>
              </a:rPr>
              <a:t>), k</a:t>
            </a:r>
            <a:r>
              <a:rPr lang="ko-KR" altLang="en-US" dirty="0">
                <a:solidFill>
                  <a:srgbClr val="DBAC7D"/>
                </a:solidFill>
              </a:rPr>
              <a:t>는 덧셈 횟수</a:t>
            </a:r>
            <a:endParaRPr lang="en-US" altLang="ko-KR" dirty="0">
              <a:solidFill>
                <a:srgbClr val="DBAC7D"/>
              </a:solidFill>
            </a:endParaRPr>
          </a:p>
          <a:p>
            <a:pPr lvl="1"/>
            <a:r>
              <a:rPr lang="en-US" altLang="ko-KR" dirty="0"/>
              <a:t>3G = G</a:t>
            </a:r>
            <a:r>
              <a:rPr lang="ko-KR" altLang="en-US" dirty="0"/>
              <a:t> </a:t>
            </a:r>
            <a:r>
              <a:rPr lang="en-US" altLang="ko-KR" dirty="0"/>
              <a:t>+</a:t>
            </a:r>
            <a:r>
              <a:rPr lang="ko-KR" altLang="en-US" dirty="0"/>
              <a:t> </a:t>
            </a:r>
            <a:r>
              <a:rPr lang="en-US" altLang="ko-KR" dirty="0"/>
              <a:t>G</a:t>
            </a:r>
            <a:r>
              <a:rPr lang="ko-KR" altLang="en-US" dirty="0"/>
              <a:t> </a:t>
            </a:r>
            <a:r>
              <a:rPr lang="en-US" altLang="ko-KR" dirty="0"/>
              <a:t>+</a:t>
            </a:r>
            <a:r>
              <a:rPr lang="ko-KR" altLang="en-US" dirty="0"/>
              <a:t> </a:t>
            </a:r>
            <a:r>
              <a:rPr lang="en-US" altLang="ko-KR" dirty="0"/>
              <a:t>G</a:t>
            </a:r>
          </a:p>
          <a:p>
            <a:r>
              <a:rPr lang="ko-KR" altLang="en-US" dirty="0"/>
              <a:t>타원 곡선 점 곱셈 </a:t>
            </a:r>
            <a:r>
              <a:rPr lang="en-US" altLang="ko-KR" dirty="0"/>
              <a:t>= </a:t>
            </a:r>
            <a:r>
              <a:rPr lang="ko-KR" altLang="en-US" dirty="0"/>
              <a:t>점의 스칼라 곱셈</a:t>
            </a:r>
          </a:p>
        </p:txBody>
      </p:sp>
      <p:sp>
        <p:nvSpPr>
          <p:cNvPr id="7" name="내용 개체 틀 1">
            <a:extLst>
              <a:ext uri="{FF2B5EF4-FFF2-40B4-BE49-F238E27FC236}">
                <a16:creationId xmlns:a16="http://schemas.microsoft.com/office/drawing/2014/main" id="{D743498F-9322-4FE0-B2F9-7442C82FA98B}"/>
              </a:ext>
            </a:extLst>
          </p:cNvPr>
          <p:cNvSpPr txBox="1">
            <a:spLocks/>
          </p:cNvSpPr>
          <p:nvPr/>
        </p:nvSpPr>
        <p:spPr>
          <a:xfrm>
            <a:off x="6108196" y="2241550"/>
            <a:ext cx="5854701" cy="46164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rgbClr val="DBAC7D"/>
                </a:solidFill>
              </a:rPr>
              <a:t>결합법칙</a:t>
            </a:r>
            <a:r>
              <a:rPr lang="en-US" altLang="ko-KR" dirty="0">
                <a:solidFill>
                  <a:srgbClr val="DBAC7D"/>
                </a:solidFill>
              </a:rPr>
              <a:t>, </a:t>
            </a:r>
            <a:r>
              <a:rPr lang="ko-KR" altLang="en-US" dirty="0">
                <a:solidFill>
                  <a:srgbClr val="DBAC7D"/>
                </a:solidFill>
              </a:rPr>
              <a:t>교환법칙</a:t>
            </a:r>
            <a:r>
              <a:rPr lang="en-US" altLang="ko-KR" dirty="0">
                <a:solidFill>
                  <a:srgbClr val="DBAC7D"/>
                </a:solidFill>
              </a:rPr>
              <a:t>, </a:t>
            </a:r>
            <a:r>
              <a:rPr lang="ko-KR" altLang="en-US" dirty="0">
                <a:solidFill>
                  <a:srgbClr val="DBAC7D"/>
                </a:solidFill>
              </a:rPr>
              <a:t>분배법칙 성립</a:t>
            </a:r>
            <a:endParaRPr lang="en-US" altLang="ko-KR" dirty="0">
              <a:solidFill>
                <a:srgbClr val="DBAC7D"/>
              </a:solidFill>
            </a:endParaRPr>
          </a:p>
          <a:p>
            <a:pPr lvl="1"/>
            <a:r>
              <a:rPr lang="en-US" altLang="ko-KR" dirty="0"/>
              <a:t>3G = (G+ G) + G = G + (G + G), </a:t>
            </a:r>
            <a:r>
              <a:rPr lang="ko-KR" altLang="en-US" dirty="0"/>
              <a:t>덧셈 결합법칙</a:t>
            </a:r>
            <a:endParaRPr lang="en-US" altLang="ko-KR" dirty="0"/>
          </a:p>
          <a:p>
            <a:pPr lvl="1"/>
            <a:r>
              <a:rPr lang="en-US" altLang="ko-KR" dirty="0"/>
              <a:t>3G = 2G + G = G + 2G , </a:t>
            </a:r>
            <a:r>
              <a:rPr lang="ko-KR" altLang="en-US" dirty="0"/>
              <a:t>덧셈 교환법칙</a:t>
            </a:r>
            <a:endParaRPr lang="en-US" altLang="ko-KR" dirty="0"/>
          </a:p>
          <a:p>
            <a:pPr lvl="1"/>
            <a:r>
              <a:rPr lang="en-US" altLang="ko-KR" dirty="0"/>
              <a:t>(3 + 2)G = 3G + 2G, </a:t>
            </a:r>
            <a:r>
              <a:rPr lang="ko-KR" altLang="en-US" dirty="0"/>
              <a:t>덧셈과 스칼라 곱셈 분배법칙</a:t>
            </a:r>
            <a:endParaRPr lang="en-US" altLang="ko-KR" dirty="0"/>
          </a:p>
          <a:p>
            <a:pPr lvl="1"/>
            <a:r>
              <a:rPr lang="en-US" altLang="ko-KR" dirty="0"/>
              <a:t>6G = 3(2G) = 2(3G), </a:t>
            </a:r>
            <a:r>
              <a:rPr lang="ko-KR" altLang="en-US" dirty="0"/>
              <a:t>스칼라 곱셈 교환법칙</a:t>
            </a:r>
            <a:endParaRPr lang="en-US" altLang="ko-KR" dirty="0"/>
          </a:p>
          <a:p>
            <a:pPr lvl="1"/>
            <a:r>
              <a:rPr lang="en-US" altLang="ko-KR" dirty="0"/>
              <a:t>24G = 3(2(4G)) = 4(2(3G)), </a:t>
            </a:r>
            <a:r>
              <a:rPr lang="ko-KR" altLang="en-US" dirty="0"/>
              <a:t>스칼라 곱셈 결합법칙</a:t>
            </a:r>
            <a:endParaRPr lang="en-US" altLang="ko-KR" dirty="0"/>
          </a:p>
          <a:p>
            <a:r>
              <a:rPr lang="ko-KR" altLang="en-US" dirty="0" err="1"/>
              <a:t>항등원</a:t>
            </a:r>
            <a:r>
              <a:rPr lang="en-US" altLang="ko-KR" dirty="0"/>
              <a:t>, </a:t>
            </a:r>
            <a:r>
              <a:rPr lang="ko-KR" altLang="en-US" dirty="0"/>
              <a:t>역원</a:t>
            </a:r>
            <a:endParaRPr lang="en-US" altLang="ko-KR" dirty="0"/>
          </a:p>
          <a:p>
            <a:pPr lvl="1"/>
            <a:r>
              <a:rPr lang="ko-KR" altLang="en-US" dirty="0"/>
              <a:t>덧셈 </a:t>
            </a:r>
            <a:r>
              <a:rPr lang="ko-KR" altLang="en-US" dirty="0" err="1"/>
              <a:t>항등원</a:t>
            </a:r>
            <a:r>
              <a:rPr lang="ko-KR" altLang="en-US" dirty="0"/>
              <a:t> </a:t>
            </a:r>
            <a:r>
              <a:rPr lang="en-US" altLang="ko-KR" dirty="0"/>
              <a:t>: 0</a:t>
            </a:r>
          </a:p>
          <a:p>
            <a:pPr lvl="1"/>
            <a:r>
              <a:rPr lang="en-US" altLang="ko-KR" dirty="0">
                <a:solidFill>
                  <a:srgbClr val="DBAC7D"/>
                </a:solidFill>
              </a:rPr>
              <a:t>P</a:t>
            </a:r>
            <a:r>
              <a:rPr lang="ko-KR" altLang="en-US" dirty="0">
                <a:solidFill>
                  <a:srgbClr val="DBAC7D"/>
                </a:solidFill>
              </a:rPr>
              <a:t>의 덧셈 역원 </a:t>
            </a:r>
            <a:r>
              <a:rPr lang="en-US" altLang="ko-KR" dirty="0">
                <a:solidFill>
                  <a:srgbClr val="DBAC7D"/>
                </a:solidFill>
              </a:rPr>
              <a:t>: -P</a:t>
            </a:r>
          </a:p>
          <a:p>
            <a:pPr lvl="1"/>
            <a:r>
              <a:rPr lang="ko-KR" altLang="en-US" dirty="0"/>
              <a:t>곱셈 </a:t>
            </a:r>
            <a:r>
              <a:rPr lang="ko-KR" altLang="en-US" dirty="0" err="1"/>
              <a:t>항등원</a:t>
            </a:r>
            <a:r>
              <a:rPr lang="ko-KR" altLang="en-US" dirty="0"/>
              <a:t> </a:t>
            </a:r>
            <a:r>
              <a:rPr lang="en-US" altLang="ko-KR" dirty="0"/>
              <a:t>: 1</a:t>
            </a:r>
          </a:p>
          <a:p>
            <a:pPr lvl="1"/>
            <a:r>
              <a:rPr lang="en-US" altLang="ko-KR" dirty="0">
                <a:solidFill>
                  <a:srgbClr val="DBAC7D"/>
                </a:solidFill>
              </a:rPr>
              <a:t>P</a:t>
            </a:r>
            <a:r>
              <a:rPr lang="ko-KR" altLang="en-US" dirty="0">
                <a:solidFill>
                  <a:srgbClr val="DBAC7D"/>
                </a:solidFill>
              </a:rPr>
              <a:t>의 곱셈 역원 </a:t>
            </a:r>
            <a:r>
              <a:rPr lang="en-US" altLang="ko-KR" dirty="0">
                <a:solidFill>
                  <a:srgbClr val="DBAC7D"/>
                </a:solidFill>
              </a:rPr>
              <a:t>: P</a:t>
            </a:r>
            <a:r>
              <a:rPr lang="en-US" altLang="ko-KR" baseline="30000" dirty="0">
                <a:solidFill>
                  <a:srgbClr val="DBAC7D"/>
                </a:solidFill>
              </a:rPr>
              <a:t>-1</a:t>
            </a:r>
            <a:endParaRPr lang="en-US" altLang="ko-KR" dirty="0"/>
          </a:p>
        </p:txBody>
      </p:sp>
      <p:cxnSp>
        <p:nvCxnSpPr>
          <p:cNvPr id="8" name="직선 화살표 연결선 7">
            <a:extLst>
              <a:ext uri="{FF2B5EF4-FFF2-40B4-BE49-F238E27FC236}">
                <a16:creationId xmlns:a16="http://schemas.microsoft.com/office/drawing/2014/main" id="{EA4E0CE8-F325-4A08-9474-8F454C7DB66E}"/>
              </a:ext>
            </a:extLst>
          </p:cNvPr>
          <p:cNvCxnSpPr>
            <a:cxnSpLocks/>
          </p:cNvCxnSpPr>
          <p:nvPr/>
        </p:nvCxnSpPr>
        <p:spPr>
          <a:xfrm flipV="1">
            <a:off x="2376228" y="1437945"/>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83D40077-F111-412D-8369-275B7FA2FD97}"/>
              </a:ext>
            </a:extLst>
          </p:cNvPr>
          <p:cNvCxnSpPr>
            <a:cxnSpLocks/>
          </p:cNvCxnSpPr>
          <p:nvPr/>
        </p:nvCxnSpPr>
        <p:spPr>
          <a:xfrm>
            <a:off x="646473" y="3498227"/>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D210B0F5-C567-4AB6-B61B-10096145DF68}"/>
              </a:ext>
            </a:extLst>
          </p:cNvPr>
          <p:cNvSpPr/>
          <p:nvPr/>
        </p:nvSpPr>
        <p:spPr>
          <a:xfrm>
            <a:off x="1055468" y="1439438"/>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타원 10">
            <a:extLst>
              <a:ext uri="{FF2B5EF4-FFF2-40B4-BE49-F238E27FC236}">
                <a16:creationId xmlns:a16="http://schemas.microsoft.com/office/drawing/2014/main" id="{3DA42B75-8936-4CDF-9698-533C527BC80F}"/>
              </a:ext>
            </a:extLst>
          </p:cNvPr>
          <p:cNvSpPr>
            <a:spLocks/>
          </p:cNvSpPr>
          <p:nvPr/>
        </p:nvSpPr>
        <p:spPr>
          <a:xfrm>
            <a:off x="1709012" y="2360008"/>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3" name="직선 연결선 12">
            <a:extLst>
              <a:ext uri="{FF2B5EF4-FFF2-40B4-BE49-F238E27FC236}">
                <a16:creationId xmlns:a16="http://schemas.microsoft.com/office/drawing/2014/main" id="{20AA09EE-1EA5-4243-BC33-D13FBB2434A5}"/>
              </a:ext>
            </a:extLst>
          </p:cNvPr>
          <p:cNvCxnSpPr>
            <a:cxnSpLocks/>
          </p:cNvCxnSpPr>
          <p:nvPr/>
        </p:nvCxnSpPr>
        <p:spPr>
          <a:xfrm>
            <a:off x="899653" y="2251967"/>
            <a:ext cx="2920181" cy="587099"/>
          </a:xfrm>
          <a:prstGeom prst="line">
            <a:avLst/>
          </a:prstGeom>
          <a:ln w="95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타원 13">
            <a:extLst>
              <a:ext uri="{FF2B5EF4-FFF2-40B4-BE49-F238E27FC236}">
                <a16:creationId xmlns:a16="http://schemas.microsoft.com/office/drawing/2014/main" id="{AAE11C0A-7D6D-4F08-9285-6E4C8EBD42F2}"/>
              </a:ext>
            </a:extLst>
          </p:cNvPr>
          <p:cNvSpPr>
            <a:spLocks/>
          </p:cNvSpPr>
          <p:nvPr/>
        </p:nvSpPr>
        <p:spPr>
          <a:xfrm>
            <a:off x="2988013" y="2619705"/>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04956AE8-3D87-4A4D-8D19-795C51334E74}"/>
              </a:ext>
            </a:extLst>
          </p:cNvPr>
          <p:cNvSpPr txBox="1"/>
          <p:nvPr/>
        </p:nvSpPr>
        <p:spPr>
          <a:xfrm>
            <a:off x="1650953" y="2021957"/>
            <a:ext cx="356188"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a:t>
            </a:r>
            <a:endParaRPr lang="ko-KR" altLang="en-US" sz="20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5A0097FC-7151-4169-9DC9-8ED40ED3990A}"/>
              </a:ext>
            </a:extLst>
          </p:cNvPr>
          <p:cNvSpPr txBox="1"/>
          <p:nvPr/>
        </p:nvSpPr>
        <p:spPr>
          <a:xfrm>
            <a:off x="3177404" y="4142219"/>
            <a:ext cx="1638975" cy="400110"/>
          </a:xfrm>
          <a:prstGeom prst="rect">
            <a:avLst/>
          </a:prstGeom>
          <a:noFill/>
        </p:spPr>
        <p:txBody>
          <a:bodyPr wrap="none" rtlCol="0">
            <a:spAutoFit/>
          </a:bodyPr>
          <a:lstStyle/>
          <a:p>
            <a:r>
              <a:rPr lang="en-US" altLang="ko-KR" sz="2000" dirty="0">
                <a:solidFill>
                  <a:schemeClr val="bg1">
                    <a:lumMod val="85000"/>
                  </a:schemeClr>
                </a:solidFill>
                <a:latin typeface="Arial" panose="020B0604020202020204" pitchFamily="34" charset="0"/>
              </a:rPr>
              <a:t>P + P = 2 · P</a:t>
            </a:r>
            <a:endParaRPr lang="ko-KR" altLang="en-US" sz="2000" dirty="0">
              <a:solidFill>
                <a:schemeClr val="bg1">
                  <a:lumMod val="85000"/>
                </a:schemeClr>
              </a:solidFill>
              <a:latin typeface="Arial" panose="020B0604020202020204" pitchFamily="34" charset="0"/>
            </a:endParaRPr>
          </a:p>
        </p:txBody>
      </p:sp>
      <p:cxnSp>
        <p:nvCxnSpPr>
          <p:cNvPr id="19" name="직선 연결선 18">
            <a:extLst>
              <a:ext uri="{FF2B5EF4-FFF2-40B4-BE49-F238E27FC236}">
                <a16:creationId xmlns:a16="http://schemas.microsoft.com/office/drawing/2014/main" id="{D147EC05-0980-42E2-8B5F-95DE20279C6B}"/>
              </a:ext>
            </a:extLst>
          </p:cNvPr>
          <p:cNvCxnSpPr>
            <a:cxnSpLocks/>
            <a:stCxn id="14" idx="4"/>
            <a:endCxn id="22" idx="0"/>
          </p:cNvCxnSpPr>
          <p:nvPr/>
        </p:nvCxnSpPr>
        <p:spPr>
          <a:xfrm>
            <a:off x="3060013" y="2763705"/>
            <a:ext cx="0" cy="1506569"/>
          </a:xfrm>
          <a:prstGeom prst="line">
            <a:avLst/>
          </a:prstGeom>
          <a:ln w="9525">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 name="자유형: 도형 20">
            <a:extLst>
              <a:ext uri="{FF2B5EF4-FFF2-40B4-BE49-F238E27FC236}">
                <a16:creationId xmlns:a16="http://schemas.microsoft.com/office/drawing/2014/main" id="{76961993-67FE-4C68-B902-0550CA10A666}"/>
              </a:ext>
            </a:extLst>
          </p:cNvPr>
          <p:cNvSpPr/>
          <p:nvPr/>
        </p:nvSpPr>
        <p:spPr>
          <a:xfrm flipV="1">
            <a:off x="1054798" y="3500655"/>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2" name="타원 21">
            <a:extLst>
              <a:ext uri="{FF2B5EF4-FFF2-40B4-BE49-F238E27FC236}">
                <a16:creationId xmlns:a16="http://schemas.microsoft.com/office/drawing/2014/main" id="{80E1C0D0-38D0-49A1-8C47-0731C4762C9C}"/>
              </a:ext>
            </a:extLst>
          </p:cNvPr>
          <p:cNvSpPr>
            <a:spLocks/>
          </p:cNvSpPr>
          <p:nvPr/>
        </p:nvSpPr>
        <p:spPr>
          <a:xfrm>
            <a:off x="2988013" y="4270274"/>
            <a:ext cx="144000" cy="144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52C92457-4F08-4075-BBFB-BC0AB8A942B1}"/>
              </a:ext>
            </a:extLst>
          </p:cNvPr>
          <p:cNvSpPr txBox="1"/>
          <p:nvPr/>
        </p:nvSpPr>
        <p:spPr>
          <a:xfrm>
            <a:off x="3218641" y="2345253"/>
            <a:ext cx="2808782"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① P</a:t>
            </a:r>
            <a:r>
              <a:rPr lang="ko-KR" altLang="en-US" sz="1900" dirty="0">
                <a:solidFill>
                  <a:schemeClr val="bg1">
                    <a:lumMod val="85000"/>
                  </a:schemeClr>
                </a:solidFill>
                <a:latin typeface="Arial" panose="020B0604020202020204" pitchFamily="34" charset="0"/>
              </a:rPr>
              <a:t>의 접선과 만나는 점</a:t>
            </a:r>
          </a:p>
        </p:txBody>
      </p:sp>
      <p:sp>
        <p:nvSpPr>
          <p:cNvPr id="30" name="TextBox 29">
            <a:extLst>
              <a:ext uri="{FF2B5EF4-FFF2-40B4-BE49-F238E27FC236}">
                <a16:creationId xmlns:a16="http://schemas.microsoft.com/office/drawing/2014/main" id="{024F9B18-5934-4671-A6CB-C6E4E94C06AB}"/>
              </a:ext>
            </a:extLst>
          </p:cNvPr>
          <p:cNvSpPr txBox="1"/>
          <p:nvPr/>
        </p:nvSpPr>
        <p:spPr>
          <a:xfrm>
            <a:off x="3072210" y="3779940"/>
            <a:ext cx="1726755" cy="384721"/>
          </a:xfrm>
          <a:prstGeom prst="rect">
            <a:avLst/>
          </a:prstGeom>
          <a:noFill/>
        </p:spPr>
        <p:txBody>
          <a:bodyPr wrap="none" rtlCol="0">
            <a:spAutoFit/>
          </a:bodyPr>
          <a:lstStyle/>
          <a:p>
            <a:r>
              <a:rPr lang="en-US" altLang="ko-KR" sz="1900" dirty="0">
                <a:solidFill>
                  <a:schemeClr val="bg1">
                    <a:lumMod val="85000"/>
                  </a:schemeClr>
                </a:solidFill>
                <a:latin typeface="Arial" panose="020B0604020202020204" pitchFamily="34" charset="0"/>
              </a:rPr>
              <a:t>② x</a:t>
            </a:r>
            <a:r>
              <a:rPr lang="ko-KR" altLang="en-US" sz="1900" dirty="0">
                <a:solidFill>
                  <a:schemeClr val="bg1">
                    <a:lumMod val="85000"/>
                  </a:schemeClr>
                </a:solidFill>
                <a:latin typeface="Arial" panose="020B0604020202020204" pitchFamily="34" charset="0"/>
              </a:rPr>
              <a:t>축 대칭 점</a:t>
            </a:r>
            <a:endParaRPr lang="en-US" altLang="ko-KR" sz="1900" dirty="0">
              <a:solidFill>
                <a:schemeClr val="bg1">
                  <a:lumMod val="85000"/>
                </a:schemeClr>
              </a:solidFill>
              <a:latin typeface="Arial" panose="020B0604020202020204" pitchFamily="34" charset="0"/>
            </a:endParaRPr>
          </a:p>
        </p:txBody>
      </p:sp>
      <mc:AlternateContent xmlns:mc="http://schemas.openxmlformats.org/markup-compatibility/2006">
        <mc:Choice xmlns:a14="http://schemas.microsoft.com/office/drawing/2010/main" Requires="a14">
          <p:sp>
            <p:nvSpPr>
              <p:cNvPr id="31" name="내용 개체 틀 1">
                <a:extLst>
                  <a:ext uri="{FF2B5EF4-FFF2-40B4-BE49-F238E27FC236}">
                    <a16:creationId xmlns:a16="http://schemas.microsoft.com/office/drawing/2014/main" id="{CD1DB188-8889-4CE4-9693-AA320C65599E}"/>
                  </a:ext>
                </a:extLst>
              </p:cNvPr>
              <p:cNvSpPr txBox="1">
                <a:spLocks/>
              </p:cNvSpPr>
              <p:nvPr/>
            </p:nvSpPr>
            <p:spPr>
              <a:xfrm>
                <a:off x="241299" y="6141027"/>
                <a:ext cx="11709400" cy="56457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300" dirty="0"/>
                  <a:t>※</a:t>
                </a:r>
                <a:r>
                  <a:rPr lang="ko-KR" altLang="en-US" sz="1300" dirty="0"/>
                  <a:t> </a:t>
                </a:r>
                <a:r>
                  <a:rPr lang="ko-KR" altLang="en-US" sz="1300" dirty="0" err="1"/>
                  <a:t>항등원</a:t>
                </a:r>
                <a:r>
                  <a:rPr lang="ko-KR" altLang="en-US" sz="1300" dirty="0"/>
                  <a:t> </a:t>
                </a:r>
                <a:r>
                  <a:rPr lang="en-US" altLang="ko-KR" sz="1300" dirty="0"/>
                  <a:t>: </a:t>
                </a:r>
                <a:r>
                  <a:rPr lang="ko-KR" altLang="en-US" sz="1300" dirty="0"/>
                  <a:t>임의의 수 </a:t>
                </a:r>
                <a:r>
                  <a:rPr lang="en-US" altLang="ko-KR" sz="1300" dirty="0"/>
                  <a:t>a</a:t>
                </a:r>
                <a:r>
                  <a:rPr lang="ko-KR" altLang="en-US" sz="1300" dirty="0"/>
                  <a:t>에 대하여 어떤 수를 연산했을 때 처음의 수 </a:t>
                </a:r>
                <a:r>
                  <a:rPr lang="en-US" altLang="ko-KR" sz="1300" dirty="0"/>
                  <a:t>a</a:t>
                </a:r>
                <a:r>
                  <a:rPr lang="ko-KR" altLang="en-US" sz="1300" dirty="0"/>
                  <a:t>가 되도록 만들어 주는 수</a:t>
                </a:r>
                <a:br>
                  <a:rPr lang="en-US" altLang="ko-KR" sz="1300" dirty="0"/>
                </a:br>
                <a:r>
                  <a:rPr lang="en-US" altLang="ko-KR" sz="1300" dirty="0"/>
                  <a:t>※</a:t>
                </a:r>
                <a:r>
                  <a:rPr lang="ko-KR" altLang="en-US" sz="1300" dirty="0"/>
                  <a:t> 역원 </a:t>
                </a:r>
                <a:r>
                  <a:rPr lang="en-US" altLang="ko-KR" sz="1300" dirty="0"/>
                  <a:t>: </a:t>
                </a:r>
                <a:r>
                  <a:rPr lang="ko-KR" altLang="en-US" sz="1300" dirty="0"/>
                  <a:t>집합 </a:t>
                </a:r>
                <a14:m>
                  <m:oMath xmlns:m="http://schemas.openxmlformats.org/officeDocument/2006/math">
                    <m:r>
                      <a:rPr lang="en-US" altLang="ko-KR" sz="1300" b="0" i="1" dirty="0" smtClean="0">
                        <a:latin typeface="Cambria Math" panose="02040503050406030204" pitchFamily="18" charset="0"/>
                      </a:rPr>
                      <m:t>𝑆</m:t>
                    </m:r>
                  </m:oMath>
                </a14:m>
                <a:r>
                  <a:rPr lang="ko-KR" altLang="en-US" sz="1300" dirty="0"/>
                  <a:t> 와 이항연산자 </a:t>
                </a:r>
                <a14:m>
                  <m:oMath xmlns:m="http://schemas.openxmlformats.org/officeDocument/2006/math">
                    <m:r>
                      <a:rPr lang="en-US" altLang="ko-KR" sz="1300" i="1" dirty="0" smtClean="0">
                        <a:latin typeface="Cambria Math" panose="02040503050406030204" pitchFamily="18" charset="0"/>
                        <a:ea typeface="Cambria Math" panose="02040503050406030204" pitchFamily="18" charset="0"/>
                      </a:rPr>
                      <m:t>∗</m:t>
                    </m:r>
                    <m:r>
                      <a:rPr lang="en-US" altLang="ko-KR" sz="1300" i="1" dirty="0">
                        <a:latin typeface="Cambria Math" panose="02040503050406030204" pitchFamily="18" charset="0"/>
                      </a:rPr>
                      <m:t> </m:t>
                    </m:r>
                  </m:oMath>
                </a14:m>
                <a:r>
                  <a:rPr lang="en-US" altLang="ko-KR" sz="1300" dirty="0"/>
                  <a:t> </a:t>
                </a:r>
                <a:r>
                  <a:rPr lang="ko-KR" altLang="en-US" sz="1300" dirty="0"/>
                  <a:t>에 대해</a:t>
                </a:r>
                <a:r>
                  <a:rPr lang="en-US" altLang="ko-KR" sz="1300" dirty="0"/>
                  <a:t>, </a:t>
                </a:r>
                <a:r>
                  <a:rPr lang="ko-KR" altLang="en-US" sz="1300" dirty="0"/>
                  <a:t>만약 </a:t>
                </a:r>
                <a:r>
                  <a:rPr lang="ko-KR" altLang="en-US" sz="1300" dirty="0" err="1"/>
                  <a:t>항등원</a:t>
                </a:r>
                <a:r>
                  <a:rPr lang="ko-KR" altLang="en-US" sz="1300" dirty="0"/>
                  <a:t> </a:t>
                </a:r>
                <a14:m>
                  <m:oMath xmlns:m="http://schemas.openxmlformats.org/officeDocument/2006/math">
                    <m:r>
                      <a:rPr lang="en-US" altLang="ko-KR" sz="1300" b="0" i="1" dirty="0" smtClean="0">
                        <a:latin typeface="Cambria Math" panose="02040503050406030204" pitchFamily="18" charset="0"/>
                        <a:ea typeface="Cambria Math" panose="02040503050406030204" pitchFamily="18" charset="0"/>
                      </a:rPr>
                      <m:t>𝑒</m:t>
                    </m:r>
                    <m:r>
                      <a:rPr lang="en-US" altLang="ko-KR" sz="1300" b="0" i="1" dirty="0" smtClean="0">
                        <a:latin typeface="Cambria Math" panose="02040503050406030204" pitchFamily="18" charset="0"/>
                        <a:ea typeface="Cambria Math" panose="02040503050406030204" pitchFamily="18" charset="0"/>
                      </a:rPr>
                      <m:t> </m:t>
                    </m:r>
                  </m:oMath>
                </a14:m>
                <a:r>
                  <a:rPr lang="ko-KR" altLang="en-US" sz="1300" dirty="0"/>
                  <a:t>가 존재한다고 할 때</a:t>
                </a:r>
                <a:r>
                  <a:rPr lang="en-US" altLang="ko-KR" sz="1300" dirty="0"/>
                  <a:t>,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a:rPr lang="en-US" altLang="ko-KR" sz="1300" b="0" i="1" dirty="0" smtClean="0">
                        <a:latin typeface="Cambria Math" panose="02040503050406030204" pitchFamily="18" charset="0"/>
                      </a:rPr>
                      <m:t>𝑎</m:t>
                    </m:r>
                  </m:oMath>
                </a14:m>
                <a:r>
                  <a:rPr lang="en-US" altLang="ko-KR" sz="1300" dirty="0"/>
                  <a:t> </a:t>
                </a:r>
                <a:r>
                  <a:rPr lang="ko-KR" altLang="en-US" sz="1300" dirty="0"/>
                  <a:t>에 대해 </a:t>
                </a:r>
                <a14:m>
                  <m:oMath xmlns:m="http://schemas.openxmlformats.org/officeDocument/2006/math">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b</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a</m:t>
                    </m:r>
                    <m:r>
                      <a:rPr lang="en-US" altLang="ko-KR" sz="1300" b="0" i="0" dirty="0" smtClean="0">
                        <a:latin typeface="Cambria Math" panose="02040503050406030204" pitchFamily="18" charset="0"/>
                      </a:rPr>
                      <m:t>=</m:t>
                    </m:r>
                    <m:r>
                      <m:rPr>
                        <m:sty m:val="p"/>
                      </m:rPr>
                      <a:rPr lang="en-US" altLang="ko-KR" sz="1300" b="0" i="0" dirty="0" smtClean="0">
                        <a:latin typeface="Cambria Math" panose="02040503050406030204" pitchFamily="18" charset="0"/>
                      </a:rPr>
                      <m:t>e</m:t>
                    </m:r>
                  </m:oMath>
                </a14:m>
                <a:r>
                  <a:rPr lang="ko-KR" altLang="en-US" sz="1300" dirty="0"/>
                  <a:t> 를 만족하는 </a:t>
                </a:r>
                <a14:m>
                  <m:oMath xmlns:m="http://schemas.openxmlformats.org/officeDocument/2006/math">
                    <m:r>
                      <a:rPr lang="en-US" altLang="ko-KR" sz="1300" i="1" dirty="0">
                        <a:latin typeface="Cambria Math" panose="02040503050406030204" pitchFamily="18" charset="0"/>
                      </a:rPr>
                      <m:t>𝑆</m:t>
                    </m:r>
                    <m:r>
                      <a:rPr lang="en-US" altLang="ko-KR" sz="1300" i="1" dirty="0">
                        <a:latin typeface="Cambria Math" panose="02040503050406030204" pitchFamily="18" charset="0"/>
                      </a:rPr>
                      <m:t> </m:t>
                    </m:r>
                  </m:oMath>
                </a14:m>
                <a:r>
                  <a:rPr lang="ko-KR" altLang="en-US" sz="1300" dirty="0"/>
                  <a:t>의 원소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유일하게 존재할 때 </a:t>
                </a:r>
                <a14:m>
                  <m:oMath xmlns:m="http://schemas.openxmlformats.org/officeDocument/2006/math">
                    <m:r>
                      <m:rPr>
                        <m:sty m:val="p"/>
                      </m:rPr>
                      <a:rPr lang="en-US" altLang="ko-KR" sz="1300" dirty="0">
                        <a:latin typeface="Cambria Math" panose="02040503050406030204" pitchFamily="18" charset="0"/>
                      </a:rPr>
                      <m:t>b</m:t>
                    </m:r>
                    <m:r>
                      <a:rPr lang="en-US" altLang="ko-KR" sz="1300" i="1" dirty="0">
                        <a:latin typeface="Cambria Math" panose="02040503050406030204" pitchFamily="18" charset="0"/>
                      </a:rPr>
                      <m:t> </m:t>
                    </m:r>
                  </m:oMath>
                </a14:m>
                <a:r>
                  <a:rPr lang="ko-KR" altLang="en-US" sz="1300" dirty="0"/>
                  <a:t>가 </a:t>
                </a:r>
                <a14:m>
                  <m:oMath xmlns:m="http://schemas.openxmlformats.org/officeDocument/2006/math">
                    <m:r>
                      <a:rPr lang="en-US" altLang="ko-KR" sz="1300" i="1" dirty="0">
                        <a:latin typeface="Cambria Math" panose="02040503050406030204" pitchFamily="18" charset="0"/>
                      </a:rPr>
                      <m:t>𝑎</m:t>
                    </m:r>
                    <m:r>
                      <a:rPr lang="en-US" altLang="ko-KR" sz="1300" i="1" dirty="0">
                        <a:latin typeface="Cambria Math" panose="02040503050406030204" pitchFamily="18" charset="0"/>
                      </a:rPr>
                      <m:t> </m:t>
                    </m:r>
                  </m:oMath>
                </a14:m>
                <a:r>
                  <a:rPr lang="ko-KR" altLang="en-US" sz="1300" dirty="0"/>
                  <a:t>의 역원</a:t>
                </a:r>
                <a:endParaRPr lang="en-US" altLang="ko-KR" sz="1300" dirty="0"/>
              </a:p>
              <a:p>
                <a:pPr indent="0">
                  <a:buNone/>
                </a:pPr>
                <a:endParaRPr lang="en-US" altLang="ko-KR" sz="1600" dirty="0"/>
              </a:p>
            </p:txBody>
          </p:sp>
        </mc:Choice>
        <mc:Fallback>
          <p:sp>
            <p:nvSpPr>
              <p:cNvPr id="31" name="내용 개체 틀 1">
                <a:extLst>
                  <a:ext uri="{FF2B5EF4-FFF2-40B4-BE49-F238E27FC236}">
                    <a16:creationId xmlns:a16="http://schemas.microsoft.com/office/drawing/2014/main" id="{CD1DB188-8889-4CE4-9693-AA320C65599E}"/>
                  </a:ext>
                </a:extLst>
              </p:cNvPr>
              <p:cNvSpPr txBox="1">
                <a:spLocks noRot="1" noChangeAspect="1" noMove="1" noResize="1" noEditPoints="1" noAdjustHandles="1" noChangeArrowheads="1" noChangeShapeType="1" noTextEdit="1"/>
              </p:cNvSpPr>
              <p:nvPr/>
            </p:nvSpPr>
            <p:spPr>
              <a:xfrm>
                <a:off x="241299" y="6141027"/>
                <a:ext cx="11709400" cy="564573"/>
              </a:xfrm>
              <a:prstGeom prst="rect">
                <a:avLst/>
              </a:prstGeom>
              <a:blipFill>
                <a:blip r:embed="rId3"/>
                <a:stretch>
                  <a:fillRect l="-104" t="-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1519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74474D-21D0-44EE-B6F4-1DF9788940F9}"/>
              </a:ext>
            </a:extLst>
          </p:cNvPr>
          <p:cNvSpPr>
            <a:spLocks noGrp="1"/>
          </p:cNvSpPr>
          <p:nvPr>
            <p:ph idx="1"/>
          </p:nvPr>
        </p:nvSpPr>
        <p:spPr>
          <a:xfrm>
            <a:off x="241299" y="674860"/>
            <a:ext cx="11683999" cy="6030740"/>
          </a:xfrm>
        </p:spPr>
        <p:txBody>
          <a:bodyPr>
            <a:normAutofit/>
          </a:bodyPr>
          <a:lstStyle/>
          <a:p>
            <a:r>
              <a:rPr lang="ko-KR" altLang="en-US" dirty="0">
                <a:solidFill>
                  <a:srgbClr val="DBAC7D"/>
                </a:solidFill>
              </a:rPr>
              <a:t>배가 연산</a:t>
            </a:r>
            <a:r>
              <a:rPr lang="en-US" altLang="ko-KR" dirty="0">
                <a:solidFill>
                  <a:srgbClr val="DBAC7D"/>
                </a:solidFill>
              </a:rPr>
              <a:t>(doubling operation)</a:t>
            </a:r>
          </a:p>
          <a:p>
            <a:pPr lvl="1"/>
            <a:r>
              <a:rPr lang="en-US" altLang="ko-KR" dirty="0"/>
              <a:t>2G = G + G, G doubling</a:t>
            </a:r>
          </a:p>
          <a:p>
            <a:pPr lvl="1"/>
            <a:r>
              <a:rPr lang="en-US" altLang="ko-KR" dirty="0"/>
              <a:t>4G = (2 + 2)G = 2G + 2G, 2G doubling</a:t>
            </a:r>
          </a:p>
          <a:p>
            <a:pPr lvl="1"/>
            <a:r>
              <a:rPr lang="en-US" altLang="ko-KR" dirty="0">
                <a:solidFill>
                  <a:srgbClr val="DBAC7D"/>
                </a:solidFill>
              </a:rPr>
              <a:t>2</a:t>
            </a:r>
            <a:r>
              <a:rPr lang="en-US" altLang="ko-KR" baseline="30000" dirty="0">
                <a:solidFill>
                  <a:srgbClr val="DBAC7D"/>
                </a:solidFill>
              </a:rPr>
              <a:t>n</a:t>
            </a:r>
            <a:r>
              <a:rPr lang="en-US" altLang="ko-KR" dirty="0">
                <a:solidFill>
                  <a:srgbClr val="DBAC7D"/>
                </a:solidFill>
              </a:rPr>
              <a:t>G </a:t>
            </a:r>
            <a:r>
              <a:rPr lang="ko-KR" altLang="en-US" dirty="0">
                <a:solidFill>
                  <a:srgbClr val="DBAC7D"/>
                </a:solidFill>
              </a:rPr>
              <a:t>덧셈 횟수 </a:t>
            </a:r>
            <a:r>
              <a:rPr lang="en-US" altLang="ko-KR" dirty="0">
                <a:solidFill>
                  <a:srgbClr val="DBAC7D"/>
                </a:solidFill>
              </a:rPr>
              <a:t>= n(log</a:t>
            </a:r>
            <a:r>
              <a:rPr lang="en-US" altLang="ko-KR" baseline="-25000" dirty="0">
                <a:solidFill>
                  <a:srgbClr val="DBAC7D"/>
                </a:solidFill>
              </a:rPr>
              <a:t>2</a:t>
            </a:r>
            <a:r>
              <a:rPr lang="en-US" altLang="ko-KR" dirty="0">
                <a:solidFill>
                  <a:srgbClr val="DBAC7D"/>
                </a:solidFill>
              </a:rPr>
              <a:t>2</a:t>
            </a:r>
            <a:r>
              <a:rPr lang="en-US" altLang="ko-KR" baseline="30000" dirty="0">
                <a:solidFill>
                  <a:srgbClr val="DBAC7D"/>
                </a:solidFill>
              </a:rPr>
              <a:t>n</a:t>
            </a:r>
            <a:r>
              <a:rPr lang="en-US" altLang="ko-KR" dirty="0">
                <a:solidFill>
                  <a:srgbClr val="DBAC7D"/>
                </a:solidFill>
              </a:rPr>
              <a:t>)</a:t>
            </a:r>
          </a:p>
          <a:p>
            <a:r>
              <a:rPr lang="ko-KR" altLang="en-US" dirty="0"/>
              <a:t>빠른 덧셈 연산 </a:t>
            </a:r>
            <a:r>
              <a:rPr lang="en-US" altLang="ko-KR" dirty="0"/>
              <a:t>: </a:t>
            </a:r>
            <a:r>
              <a:rPr lang="ko-KR" altLang="en-US" dirty="0"/>
              <a:t>배가와 덧셈</a:t>
            </a:r>
            <a:r>
              <a:rPr lang="en-US" altLang="ko-KR" dirty="0"/>
              <a:t>(double-add) </a:t>
            </a:r>
            <a:r>
              <a:rPr lang="ko-KR" altLang="en-US" dirty="0"/>
              <a:t>알고리즘</a:t>
            </a:r>
            <a:endParaRPr lang="en-US" altLang="ko-KR" dirty="0"/>
          </a:p>
          <a:p>
            <a:pPr lvl="1"/>
            <a:r>
              <a:rPr lang="en-US" altLang="ko-KR" dirty="0" err="1"/>
              <a:t>k</a:t>
            </a:r>
            <a:r>
              <a:rPr lang="en-US" altLang="ko-KR" baseline="-25000" dirty="0" err="1"/>
              <a:t>max</a:t>
            </a:r>
            <a:r>
              <a:rPr lang="en-US" altLang="ko-KR" dirty="0"/>
              <a:t> = n</a:t>
            </a:r>
            <a:r>
              <a:rPr lang="ko-KR" altLang="en-US" dirty="0"/>
              <a:t>비트 이진수의 최대값</a:t>
            </a:r>
            <a:r>
              <a:rPr lang="en-US" altLang="ko-KR" dirty="0"/>
              <a:t> = 2</a:t>
            </a:r>
            <a:r>
              <a:rPr lang="en-US" altLang="ko-KR" baseline="30000" dirty="0"/>
              <a:t>n-1</a:t>
            </a:r>
            <a:r>
              <a:rPr lang="ko-KR" altLang="en-US" dirty="0"/>
              <a:t> </a:t>
            </a:r>
            <a:r>
              <a:rPr lang="en-US" altLang="ko-KR" dirty="0"/>
              <a:t>+</a:t>
            </a:r>
            <a:r>
              <a:rPr lang="ko-KR" altLang="en-US" dirty="0"/>
              <a:t> </a:t>
            </a:r>
            <a:r>
              <a:rPr lang="en-US" altLang="ko-KR" dirty="0"/>
              <a:t>2</a:t>
            </a:r>
            <a:r>
              <a:rPr lang="en-US" altLang="ko-KR" baseline="30000" dirty="0"/>
              <a:t>n-2</a:t>
            </a:r>
            <a:r>
              <a:rPr lang="en-US" altLang="ko-KR" dirty="0"/>
              <a:t> + … + 2</a:t>
            </a:r>
            <a:r>
              <a:rPr lang="en-US" altLang="ko-KR" baseline="30000" dirty="0"/>
              <a:t>0</a:t>
            </a:r>
          </a:p>
          <a:p>
            <a:pPr lvl="1"/>
            <a:r>
              <a:rPr lang="en-US" altLang="ko-KR" dirty="0" err="1"/>
              <a:t>k</a:t>
            </a:r>
            <a:r>
              <a:rPr lang="en-US" altLang="ko-KR" baseline="-25000" dirty="0" err="1"/>
              <a:t>max</a:t>
            </a:r>
            <a:r>
              <a:rPr lang="en-US" altLang="ko-KR" dirty="0"/>
              <a:t> = (2</a:t>
            </a:r>
            <a:r>
              <a:rPr lang="en-US" altLang="ko-KR" baseline="30000" dirty="0"/>
              <a:t>n-1</a:t>
            </a:r>
            <a:r>
              <a:rPr lang="en-US" altLang="ko-KR" dirty="0"/>
              <a:t> + 2</a:t>
            </a:r>
            <a:r>
              <a:rPr lang="en-US" altLang="ko-KR" baseline="30000" dirty="0"/>
              <a:t>n-2</a:t>
            </a:r>
            <a:r>
              <a:rPr lang="en-US" altLang="ko-KR" dirty="0"/>
              <a:t> + … + 2</a:t>
            </a:r>
            <a:r>
              <a:rPr lang="en-US" altLang="ko-KR" baseline="30000" dirty="0"/>
              <a:t>0</a:t>
            </a:r>
            <a:r>
              <a:rPr lang="en-US" altLang="ko-KR" dirty="0"/>
              <a:t>)G = 2</a:t>
            </a:r>
            <a:r>
              <a:rPr lang="en-US" altLang="ko-KR" baseline="30000" dirty="0"/>
              <a:t>n-1</a:t>
            </a:r>
            <a:r>
              <a:rPr lang="en-US" altLang="ko-KR" dirty="0"/>
              <a:t>G + 2</a:t>
            </a:r>
            <a:r>
              <a:rPr lang="en-US" altLang="ko-KR" baseline="30000" dirty="0"/>
              <a:t>n-2</a:t>
            </a:r>
            <a:r>
              <a:rPr lang="en-US" altLang="ko-KR" dirty="0"/>
              <a:t>G + … + G</a:t>
            </a:r>
          </a:p>
          <a:p>
            <a:pPr lvl="1"/>
            <a:r>
              <a:rPr lang="en-US" altLang="ko-KR" dirty="0" err="1"/>
              <a:t>k</a:t>
            </a:r>
            <a:r>
              <a:rPr lang="en-US" altLang="ko-KR" baseline="-25000" dirty="0" err="1"/>
              <a:t>max</a:t>
            </a:r>
            <a:r>
              <a:rPr lang="en-US" altLang="ko-KR" dirty="0" err="1"/>
              <a:t>G</a:t>
            </a:r>
            <a:r>
              <a:rPr lang="en-US" altLang="ko-KR" dirty="0"/>
              <a:t> </a:t>
            </a:r>
            <a:r>
              <a:rPr lang="ko-KR" altLang="en-US" dirty="0"/>
              <a:t>연산 횟수 </a:t>
            </a:r>
            <a:r>
              <a:rPr lang="en-US" altLang="ko-KR" dirty="0"/>
              <a:t>= </a:t>
            </a:r>
            <a:r>
              <a:rPr lang="ko-KR" altLang="en-US" dirty="0"/>
              <a:t>배가연산 </a:t>
            </a:r>
            <a:r>
              <a:rPr lang="en-US" altLang="ko-KR" dirty="0"/>
              <a:t>(n-1)</a:t>
            </a:r>
            <a:r>
              <a:rPr lang="ko-KR" altLang="en-US" dirty="0"/>
              <a:t>회 </a:t>
            </a:r>
            <a:r>
              <a:rPr lang="en-US" altLang="ko-KR" dirty="0"/>
              <a:t>+ </a:t>
            </a:r>
            <a:r>
              <a:rPr lang="ko-KR" altLang="en-US" dirty="0"/>
              <a:t>덧셈 연산 </a:t>
            </a:r>
            <a:r>
              <a:rPr lang="en-US" altLang="ko-KR" dirty="0"/>
              <a:t>(n-1)</a:t>
            </a:r>
            <a:r>
              <a:rPr lang="ko-KR" altLang="en-US" dirty="0"/>
              <a:t>회 </a:t>
            </a:r>
            <a:r>
              <a:rPr lang="en-US" altLang="ko-KR" dirty="0"/>
              <a:t>= 2(n-1)</a:t>
            </a:r>
            <a:r>
              <a:rPr lang="ko-KR" altLang="en-US" dirty="0"/>
              <a:t>회</a:t>
            </a:r>
            <a:endParaRPr lang="en-US" altLang="ko-KR" dirty="0"/>
          </a:p>
          <a:p>
            <a:r>
              <a:rPr lang="en-US" altLang="ko-KR" dirty="0">
                <a:solidFill>
                  <a:srgbClr val="DBAC7D"/>
                </a:solidFill>
              </a:rPr>
              <a:t>k</a:t>
            </a:r>
            <a:r>
              <a:rPr lang="ko-KR" altLang="en-US" dirty="0">
                <a:solidFill>
                  <a:srgbClr val="DBAC7D"/>
                </a:solidFill>
              </a:rPr>
              <a:t>가 </a:t>
            </a:r>
            <a:r>
              <a:rPr lang="en-US" altLang="ko-KR" dirty="0">
                <a:solidFill>
                  <a:srgbClr val="DBAC7D"/>
                </a:solidFill>
              </a:rPr>
              <a:t>256 bits</a:t>
            </a:r>
            <a:r>
              <a:rPr lang="en-US" altLang="ko-KR" dirty="0"/>
              <a:t> </a:t>
            </a:r>
            <a:r>
              <a:rPr lang="ko-KR" altLang="en-US" dirty="0"/>
              <a:t>인 경우</a:t>
            </a:r>
            <a:endParaRPr lang="en-US" altLang="ko-KR" dirty="0"/>
          </a:p>
          <a:p>
            <a:pPr lvl="1"/>
            <a:r>
              <a:rPr lang="en-US" altLang="ko-KR" dirty="0" err="1">
                <a:solidFill>
                  <a:srgbClr val="DBAC7D"/>
                </a:solidFill>
              </a:rPr>
              <a:t>kG</a:t>
            </a:r>
            <a:r>
              <a:rPr lang="ko-KR" altLang="en-US" dirty="0">
                <a:solidFill>
                  <a:srgbClr val="DBAC7D"/>
                </a:solidFill>
              </a:rPr>
              <a:t>의 최대 연산 횟수</a:t>
            </a:r>
            <a:r>
              <a:rPr lang="ko-KR" altLang="en-US" dirty="0"/>
              <a:t> </a:t>
            </a:r>
            <a:r>
              <a:rPr lang="en-US" altLang="ko-KR" dirty="0"/>
              <a:t>= 255 + 255 = </a:t>
            </a:r>
            <a:r>
              <a:rPr lang="en-US" altLang="ko-KR" dirty="0">
                <a:solidFill>
                  <a:srgbClr val="DBAC7D"/>
                </a:solidFill>
              </a:rPr>
              <a:t>510</a:t>
            </a:r>
            <a:r>
              <a:rPr lang="ko-KR" altLang="en-US" dirty="0">
                <a:solidFill>
                  <a:srgbClr val="DBAC7D"/>
                </a:solidFill>
              </a:rPr>
              <a:t>회</a:t>
            </a:r>
            <a:endParaRPr lang="en-US" altLang="ko-KR" dirty="0">
              <a:solidFill>
                <a:srgbClr val="DBAC7D"/>
              </a:solidFill>
            </a:endParaRPr>
          </a:p>
          <a:p>
            <a:pPr lvl="1"/>
            <a:r>
              <a:rPr lang="ko-KR" altLang="en-US" dirty="0"/>
              <a:t>배가 연산을 미리 계산하면 최대 덧셈 </a:t>
            </a:r>
            <a:r>
              <a:rPr lang="en-US" altLang="ko-KR" dirty="0"/>
              <a:t>255</a:t>
            </a:r>
            <a:r>
              <a:rPr lang="ko-KR" altLang="en-US" dirty="0"/>
              <a:t>회로 줄일 수 있음</a:t>
            </a:r>
            <a:endParaRPr lang="en-US" altLang="ko-KR" dirty="0"/>
          </a:p>
          <a:p>
            <a:pPr marL="144000"/>
            <a:r>
              <a:rPr lang="ko-KR" altLang="en-US" dirty="0" err="1">
                <a:solidFill>
                  <a:srgbClr val="00C8EB"/>
                </a:solidFill>
              </a:rPr>
              <a:t>비특이</a:t>
            </a:r>
            <a:r>
              <a:rPr lang="ko-KR" altLang="en-US" dirty="0">
                <a:solidFill>
                  <a:srgbClr val="00C8EB"/>
                </a:solidFill>
              </a:rPr>
              <a:t> 타원 곡선에서 알려진 점 </a:t>
            </a:r>
            <a:r>
              <a:rPr lang="en-US" altLang="ko-KR" dirty="0">
                <a:solidFill>
                  <a:srgbClr val="00C8EB"/>
                </a:solidFill>
              </a:rPr>
              <a:t>G</a:t>
            </a:r>
            <a:r>
              <a:rPr lang="ko-KR" altLang="en-US" dirty="0">
                <a:solidFill>
                  <a:srgbClr val="00C8EB"/>
                </a:solidFill>
              </a:rPr>
              <a:t>에 대한 </a:t>
            </a:r>
            <a:r>
              <a:rPr lang="en-US" altLang="ko-KR" dirty="0" err="1">
                <a:solidFill>
                  <a:srgbClr val="00C8EB"/>
                </a:solidFill>
              </a:rPr>
              <a:t>kG</a:t>
            </a:r>
            <a:r>
              <a:rPr lang="ko-KR" altLang="en-US" dirty="0">
                <a:solidFill>
                  <a:srgbClr val="00C8EB"/>
                </a:solidFill>
              </a:rPr>
              <a:t>는 쉽게 계산 가능</a:t>
            </a:r>
            <a:br>
              <a:rPr lang="en-US" altLang="ko-KR" dirty="0">
                <a:solidFill>
                  <a:srgbClr val="00C8EB"/>
                </a:solidFill>
              </a:rPr>
            </a:br>
            <a:r>
              <a:rPr lang="en-US" altLang="ko-KR" dirty="0"/>
              <a:t>(G : Generation Point)</a:t>
            </a:r>
            <a:endParaRPr lang="ko-KR" altLang="en-US" dirty="0"/>
          </a:p>
          <a:p>
            <a:endParaRPr lang="ko-KR" altLang="en-US" dirty="0"/>
          </a:p>
        </p:txBody>
      </p:sp>
      <p:sp>
        <p:nvSpPr>
          <p:cNvPr id="3" name="제목 2">
            <a:extLst>
              <a:ext uri="{FF2B5EF4-FFF2-40B4-BE49-F238E27FC236}">
                <a16:creationId xmlns:a16="http://schemas.microsoft.com/office/drawing/2014/main" id="{7CDA90C7-ECC1-4CCA-992C-FFE7ED2BAA1F}"/>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pic>
        <p:nvPicPr>
          <p:cNvPr id="61442" name="Picture 2" descr="ecc_illustrated">
            <a:extLst>
              <a:ext uri="{FF2B5EF4-FFF2-40B4-BE49-F238E27FC236}">
                <a16:creationId xmlns:a16="http://schemas.microsoft.com/office/drawing/2014/main" id="{1BA7B576-D380-4E32-BA54-A0023CD18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287" y="907024"/>
            <a:ext cx="4918982" cy="493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614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E4F173-47DA-43FB-AC3D-40B96A641A7A}"/>
              </a:ext>
            </a:extLst>
          </p:cNvPr>
          <p:cNvSpPr>
            <a:spLocks noGrp="1"/>
          </p:cNvSpPr>
          <p:nvPr>
            <p:ph idx="1"/>
          </p:nvPr>
        </p:nvSpPr>
        <p:spPr>
          <a:xfrm>
            <a:off x="241299" y="674860"/>
            <a:ext cx="11683999" cy="6030740"/>
          </a:xfrm>
        </p:spPr>
        <p:txBody>
          <a:bodyPr/>
          <a:lstStyle/>
          <a:p>
            <a:r>
              <a:rPr lang="ko-KR" altLang="en-US" dirty="0"/>
              <a:t>타원 곡선 이산 대수 문제</a:t>
            </a:r>
            <a:endParaRPr lang="en-US" altLang="ko-KR" dirty="0"/>
          </a:p>
          <a:p>
            <a:pPr lvl="1"/>
            <a:r>
              <a:rPr lang="en-US" altLang="ko-KR" dirty="0">
                <a:solidFill>
                  <a:srgbClr val="00C8EB"/>
                </a:solidFill>
              </a:rPr>
              <a:t>K = </a:t>
            </a:r>
            <a:r>
              <a:rPr lang="en-US" altLang="ko-KR" dirty="0" err="1">
                <a:solidFill>
                  <a:srgbClr val="00C8EB"/>
                </a:solidFill>
              </a:rPr>
              <a:t>kG</a:t>
            </a:r>
            <a:r>
              <a:rPr lang="en-US" altLang="ko-KR" dirty="0">
                <a:solidFill>
                  <a:srgbClr val="00C8EB"/>
                </a:solidFill>
              </a:rPr>
              <a:t> </a:t>
            </a:r>
            <a:r>
              <a:rPr lang="ko-KR" altLang="en-US" dirty="0">
                <a:solidFill>
                  <a:srgbClr val="00C8EB"/>
                </a:solidFill>
              </a:rPr>
              <a:t>에서 </a:t>
            </a:r>
            <a:r>
              <a:rPr lang="en-US" altLang="ko-KR" dirty="0">
                <a:solidFill>
                  <a:srgbClr val="00C8EB"/>
                </a:solidFill>
              </a:rPr>
              <a:t>K</a:t>
            </a:r>
            <a:r>
              <a:rPr lang="ko-KR" altLang="en-US" dirty="0">
                <a:solidFill>
                  <a:srgbClr val="00C8EB"/>
                </a:solidFill>
              </a:rPr>
              <a:t>와 </a:t>
            </a:r>
            <a:r>
              <a:rPr lang="en-US" altLang="ko-KR" dirty="0">
                <a:solidFill>
                  <a:srgbClr val="00C8EB"/>
                </a:solidFill>
              </a:rPr>
              <a:t>G</a:t>
            </a:r>
            <a:r>
              <a:rPr lang="ko-KR" altLang="en-US" dirty="0">
                <a:solidFill>
                  <a:srgbClr val="00C8EB"/>
                </a:solidFill>
              </a:rPr>
              <a:t>가 주어질 때 </a:t>
            </a:r>
            <a:r>
              <a:rPr lang="en-US" altLang="ko-KR" dirty="0">
                <a:solidFill>
                  <a:srgbClr val="00C8EB"/>
                </a:solidFill>
              </a:rPr>
              <a:t>k</a:t>
            </a:r>
            <a:r>
              <a:rPr lang="ko-KR" altLang="en-US" dirty="0">
                <a:solidFill>
                  <a:srgbClr val="00C8EB"/>
                </a:solidFill>
              </a:rPr>
              <a:t>를 구하는 문제</a:t>
            </a:r>
            <a:endParaRPr lang="en-US" altLang="ko-KR" dirty="0">
              <a:solidFill>
                <a:srgbClr val="00C8EB"/>
              </a:solidFill>
            </a:endParaRPr>
          </a:p>
          <a:p>
            <a:r>
              <a:rPr lang="ko-KR" altLang="en-US" dirty="0"/>
              <a:t>타원 곡선 이산 대수 문제의 해법</a:t>
            </a:r>
            <a:endParaRPr lang="en-US" altLang="ko-KR" dirty="0"/>
          </a:p>
          <a:p>
            <a:pPr lvl="1"/>
            <a:r>
              <a:rPr lang="ko-KR" altLang="en-US" dirty="0"/>
              <a:t>점 </a:t>
            </a:r>
            <a:r>
              <a:rPr lang="en-US" altLang="ko-KR" dirty="0"/>
              <a:t>K</a:t>
            </a:r>
            <a:r>
              <a:rPr lang="ko-KR" altLang="en-US" dirty="0"/>
              <a:t>로부터 점 </a:t>
            </a:r>
            <a:r>
              <a:rPr lang="en-US" altLang="ko-KR" dirty="0"/>
              <a:t>G</a:t>
            </a:r>
            <a:r>
              <a:rPr lang="ko-KR" altLang="en-US" dirty="0"/>
              <a:t>를 빼는 연산을 반복 수행</a:t>
            </a:r>
            <a:endParaRPr lang="en-US" altLang="ko-KR" dirty="0"/>
          </a:p>
          <a:p>
            <a:pPr lvl="1"/>
            <a:r>
              <a:rPr lang="ko-KR" altLang="en-US" dirty="0">
                <a:solidFill>
                  <a:srgbClr val="DBAC7D"/>
                </a:solidFill>
              </a:rPr>
              <a:t>알려진 빠른 계산 방법 없음</a:t>
            </a:r>
            <a:endParaRPr lang="en-US" altLang="ko-KR" dirty="0">
              <a:solidFill>
                <a:srgbClr val="DBAC7D"/>
              </a:solidFill>
            </a:endParaRPr>
          </a:p>
          <a:p>
            <a:pPr lvl="1"/>
            <a:r>
              <a:rPr lang="ko-KR" altLang="en-US" dirty="0"/>
              <a:t>전통적인 지수 연산의 이산 대수 문제에 비해 훨씬 어려움</a:t>
            </a:r>
            <a:endParaRPr lang="en-US" altLang="ko-KR" dirty="0"/>
          </a:p>
          <a:p>
            <a:r>
              <a:rPr lang="en-US" altLang="ko-KR" dirty="0"/>
              <a:t>k</a:t>
            </a:r>
            <a:r>
              <a:rPr lang="ko-KR" altLang="en-US" dirty="0"/>
              <a:t>가 </a:t>
            </a:r>
            <a:r>
              <a:rPr lang="en-US" altLang="ko-KR" dirty="0"/>
              <a:t>n</a:t>
            </a:r>
            <a:r>
              <a:rPr lang="ko-KR" altLang="en-US" dirty="0"/>
              <a:t>비트 값인 경우</a:t>
            </a:r>
            <a:endParaRPr lang="en-US" altLang="ko-KR" dirty="0"/>
          </a:p>
          <a:p>
            <a:pPr lvl="1"/>
            <a:r>
              <a:rPr lang="ko-KR" altLang="en-US" dirty="0">
                <a:solidFill>
                  <a:srgbClr val="DBAC7D"/>
                </a:solidFill>
              </a:rPr>
              <a:t>최대 </a:t>
            </a:r>
            <a:r>
              <a:rPr lang="en-US" altLang="ko-KR" dirty="0">
                <a:solidFill>
                  <a:srgbClr val="DBAC7D"/>
                </a:solidFill>
              </a:rPr>
              <a:t>2</a:t>
            </a:r>
            <a:r>
              <a:rPr lang="en-US" altLang="ko-KR" baseline="30000" dirty="0">
                <a:solidFill>
                  <a:srgbClr val="DBAC7D"/>
                </a:solidFill>
              </a:rPr>
              <a:t>n</a:t>
            </a:r>
            <a:r>
              <a:rPr lang="ko-KR" altLang="en-US" dirty="0">
                <a:solidFill>
                  <a:srgbClr val="DBAC7D"/>
                </a:solidFill>
              </a:rPr>
              <a:t>회의 뺄셈 연산 수행</a:t>
            </a:r>
            <a:endParaRPr lang="en-US" altLang="ko-KR" dirty="0">
              <a:solidFill>
                <a:srgbClr val="DBAC7D"/>
              </a:solidFill>
            </a:endParaRPr>
          </a:p>
          <a:p>
            <a:pPr lvl="1"/>
            <a:r>
              <a:rPr lang="en-US" altLang="ko-KR" dirty="0">
                <a:solidFill>
                  <a:srgbClr val="00C8EB"/>
                </a:solidFill>
              </a:rPr>
              <a:t>k</a:t>
            </a:r>
            <a:r>
              <a:rPr lang="ko-KR" altLang="en-US" dirty="0">
                <a:solidFill>
                  <a:srgbClr val="00C8EB"/>
                </a:solidFill>
              </a:rPr>
              <a:t>의 값이 커지면 매우 어려운 문제</a:t>
            </a:r>
            <a:endParaRPr lang="en-US" altLang="ko-KR" dirty="0">
              <a:solidFill>
                <a:srgbClr val="00C8EB"/>
              </a:solidFill>
            </a:endParaRPr>
          </a:p>
        </p:txBody>
      </p:sp>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pic>
        <p:nvPicPr>
          <p:cNvPr id="5" name="Picture 2" descr="ecc_illustrated">
            <a:extLst>
              <a:ext uri="{FF2B5EF4-FFF2-40B4-BE49-F238E27FC236}">
                <a16:creationId xmlns:a16="http://schemas.microsoft.com/office/drawing/2014/main" id="{3701F701-941B-44D9-B8D5-1E7C77347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287" y="907024"/>
            <a:ext cx="4918982" cy="493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737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357E245-EDA7-41E4-926A-D47BDB756A4C}"/>
              </a:ext>
            </a:extLst>
          </p:cNvPr>
          <p:cNvSpPr>
            <a:spLocks noGrp="1"/>
          </p:cNvSpPr>
          <p:nvPr>
            <p:ph idx="1"/>
          </p:nvPr>
        </p:nvSpPr>
        <p:spPr>
          <a:xfrm>
            <a:off x="241299" y="674860"/>
            <a:ext cx="11683999" cy="441021"/>
          </a:xfrm>
        </p:spPr>
        <p:txBody>
          <a:bodyPr/>
          <a:lstStyle/>
          <a:p>
            <a:pPr indent="0" algn="ctr">
              <a:buNone/>
            </a:pPr>
            <a:r>
              <a:rPr lang="ko-KR" altLang="en-US" dirty="0" err="1"/>
              <a:t>사이퍼</a:t>
            </a:r>
            <a:r>
              <a:rPr lang="ko-KR" altLang="en-US" dirty="0"/>
              <a:t> 펑크</a:t>
            </a:r>
          </a:p>
        </p:txBody>
      </p:sp>
      <p:sp>
        <p:nvSpPr>
          <p:cNvPr id="3" name="제목 2">
            <a:extLst>
              <a:ext uri="{FF2B5EF4-FFF2-40B4-BE49-F238E27FC236}">
                <a16:creationId xmlns:a16="http://schemas.microsoft.com/office/drawing/2014/main" id="{FAC2BBC9-58C1-4009-BFEA-B16D08FAE19E}"/>
              </a:ext>
            </a:extLst>
          </p:cNvPr>
          <p:cNvSpPr>
            <a:spLocks noGrp="1"/>
          </p:cNvSpPr>
          <p:nvPr>
            <p:ph type="title"/>
          </p:nvPr>
        </p:nvSpPr>
        <p:spPr/>
        <p:txBody>
          <a:bodyPr/>
          <a:lstStyle/>
          <a:p>
            <a:r>
              <a:rPr lang="ko-KR" altLang="en-US" dirty="0"/>
              <a:t>역사</a:t>
            </a:r>
          </a:p>
        </p:txBody>
      </p:sp>
      <p:pic>
        <p:nvPicPr>
          <p:cNvPr id="9218" name="Picture 2">
            <a:extLst>
              <a:ext uri="{FF2B5EF4-FFF2-40B4-BE49-F238E27FC236}">
                <a16:creationId xmlns:a16="http://schemas.microsoft.com/office/drawing/2014/main" id="{C38B3FC2-B896-4C00-8713-43518BE8D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568" y="3150936"/>
            <a:ext cx="4632444" cy="308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9598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06BBAB47-0E6A-4E78-B927-D0C135424EC5}"/>
                  </a:ext>
                </a:extLst>
              </p:cNvPr>
              <p:cNvSpPr>
                <a:spLocks noGrp="1"/>
              </p:cNvSpPr>
              <p:nvPr>
                <p:ph idx="1"/>
              </p:nvPr>
            </p:nvSpPr>
            <p:spPr>
              <a:xfrm>
                <a:off x="241299" y="674860"/>
                <a:ext cx="11683999" cy="6030740"/>
              </a:xfrm>
            </p:spPr>
            <p:txBody>
              <a:bodyPr>
                <a:normAutofit/>
              </a:bodyPr>
              <a:lstStyle/>
              <a:p>
                <a14:m>
                  <m:oMath xmlns:m="http://schemas.openxmlformats.org/officeDocument/2006/math">
                    <m:r>
                      <a:rPr lang="en-US" altLang="ko-KR" sz="3000" i="1" smtClean="0">
                        <a:latin typeface="Cambria Math" panose="02040503050406030204" pitchFamily="18" charset="0"/>
                      </a:rPr>
                      <m:t>𝐸</m:t>
                    </m:r>
                    <m:d>
                      <m:dPr>
                        <m:ctrlPr>
                          <a:rPr lang="en-US" altLang="ko-KR" sz="3000" i="1">
                            <a:latin typeface="Cambria Math" panose="02040503050406030204" pitchFamily="18" charset="0"/>
                          </a:rPr>
                        </m:ctrlPr>
                      </m:dPr>
                      <m:e>
                        <m:r>
                          <a:rPr lang="ko-KR" altLang="en-US" sz="3000" i="1">
                            <a:latin typeface="Cambria Math" panose="02040503050406030204" pitchFamily="18" charset="0"/>
                          </a:rPr>
                          <m:t>𝔽</m:t>
                        </m:r>
                        <m:r>
                          <a:rPr lang="en-US" altLang="ko-KR" sz="3000" i="1" baseline="-25000" dirty="0">
                            <a:latin typeface="Cambria Math" panose="02040503050406030204" pitchFamily="18" charset="0"/>
                          </a:rPr>
                          <m:t>𝑝</m:t>
                        </m:r>
                      </m:e>
                    </m:d>
                    <m:r>
                      <a:rPr lang="en-US" altLang="ko-KR" sz="3000" i="1" baseline="-25000" dirty="0">
                        <a:latin typeface="Cambria Math" panose="02040503050406030204" pitchFamily="18" charset="0"/>
                      </a:rPr>
                      <m:t> </m:t>
                    </m:r>
                  </m:oMath>
                </a14:m>
                <a:r>
                  <a:rPr lang="ko-KR" altLang="en-US" sz="3000" dirty="0"/>
                  <a:t> </a:t>
                </a:r>
                <a:r>
                  <a:rPr lang="en-US" altLang="ko-KR" sz="3000" dirty="0"/>
                  <a:t>:</a:t>
                </a:r>
                <a:r>
                  <a:rPr lang="ko-KR" altLang="en-US" sz="3000" dirty="0"/>
                  <a:t> 소수 </a:t>
                </a:r>
                <a:r>
                  <a:rPr lang="ko-KR" altLang="en-US" sz="3000" dirty="0" err="1"/>
                  <a:t>유한체</a:t>
                </a:r>
                <a:r>
                  <a:rPr lang="ko-KR" altLang="en-US" sz="3000" dirty="0"/>
                  <a:t> 상 타원곡선</a:t>
                </a:r>
                <a:endParaRPr lang="en-US" altLang="ko-KR" sz="3000" b="0" dirty="0"/>
              </a:p>
              <a:p>
                <a:pPr lvl="1"/>
                <a14:m>
                  <m:oMath xmlns:m="http://schemas.openxmlformats.org/officeDocument/2006/math">
                    <m:r>
                      <a:rPr lang="ko-KR" altLang="en-US" sz="2500" i="1" smtClean="0">
                        <a:solidFill>
                          <a:schemeClr val="bg1">
                            <a:lumMod val="85000"/>
                          </a:schemeClr>
                        </a:solidFill>
                        <a:latin typeface="Cambria Math" panose="02040503050406030204" pitchFamily="18" charset="0"/>
                      </a:rPr>
                      <m:t>𝔽</m:t>
                    </m:r>
                    <m:r>
                      <a:rPr lang="en-US" altLang="ko-KR" sz="2500" b="0" i="1" baseline="-25000" dirty="0" smtClean="0">
                        <a:latin typeface="Cambria Math" panose="02040503050406030204" pitchFamily="18" charset="0"/>
                      </a:rPr>
                      <m:t>𝑝</m:t>
                    </m:r>
                  </m:oMath>
                </a14:m>
                <a:r>
                  <a:rPr lang="en-US" altLang="ko-KR" sz="2500" dirty="0"/>
                  <a:t> :</a:t>
                </a:r>
                <a:r>
                  <a:rPr lang="ko-KR" altLang="en-US" sz="2500" dirty="0"/>
                  <a:t> </a:t>
                </a:r>
                <a14:m>
                  <m:oMath xmlns:m="http://schemas.openxmlformats.org/officeDocument/2006/math">
                    <m:r>
                      <a:rPr lang="en-US" altLang="ko-KR" sz="2500" i="1">
                        <a:latin typeface="Cambria Math" panose="02040503050406030204" pitchFamily="18" charset="0"/>
                      </a:rPr>
                      <m:t>𝑝</m:t>
                    </m:r>
                  </m:oMath>
                </a14:m>
                <a:r>
                  <a:rPr lang="ko-KR" altLang="en-US" sz="2500" dirty="0"/>
                  <a:t>가 홀수 소수인 소수 </a:t>
                </a:r>
                <a:r>
                  <a:rPr lang="ko-KR" altLang="en-US" sz="2500" dirty="0" err="1"/>
                  <a:t>유한체</a:t>
                </a:r>
                <a:r>
                  <a:rPr lang="en-US" altLang="ko-KR" sz="2500" dirty="0"/>
                  <a:t>(prime finite field)</a:t>
                </a:r>
              </a:p>
              <a:p>
                <a:pPr lvl="1"/>
                <a14:m>
                  <m:oMath xmlns:m="http://schemas.openxmlformats.org/officeDocument/2006/math">
                    <m:r>
                      <a:rPr lang="en-US" altLang="ko-KR" sz="2500" b="0" i="1" smtClean="0">
                        <a:latin typeface="Cambria Math" panose="02040503050406030204" pitchFamily="18" charset="0"/>
                      </a:rPr>
                      <m:t>𝑎</m:t>
                    </m:r>
                    <m:r>
                      <a:rPr lang="en-US" altLang="ko-KR" sz="2500" b="0" i="1" smtClean="0">
                        <a:latin typeface="Cambria Math" panose="02040503050406030204" pitchFamily="18" charset="0"/>
                      </a:rPr>
                      <m:t>, </m:t>
                    </m:r>
                    <m:r>
                      <a:rPr lang="en-US" altLang="ko-KR" sz="2500" b="0" i="1" smtClean="0">
                        <a:latin typeface="Cambria Math" panose="02040503050406030204" pitchFamily="18" charset="0"/>
                      </a:rPr>
                      <m:t>𝑏</m:t>
                    </m:r>
                    <m:r>
                      <a:rPr lang="en-US" altLang="ko-KR" sz="2500" b="0" i="1" smtClean="0">
                        <a:latin typeface="Cambria Math" panose="02040503050406030204" pitchFamily="18" charset="0"/>
                      </a:rPr>
                      <m:t> ∈ </m:t>
                    </m:r>
                    <m:r>
                      <a:rPr lang="ko-KR" altLang="en-US" sz="2500" i="1">
                        <a:latin typeface="Cambria Math" panose="02040503050406030204" pitchFamily="18" charset="0"/>
                      </a:rPr>
                      <m:t>𝔽</m:t>
                    </m:r>
                    <m:r>
                      <a:rPr lang="en-US" altLang="ko-KR" sz="2500" i="1" baseline="-25000" dirty="0">
                        <a:latin typeface="Cambria Math" panose="02040503050406030204" pitchFamily="18" charset="0"/>
                      </a:rPr>
                      <m:t>𝑝</m:t>
                    </m:r>
                  </m:oMath>
                </a14:m>
                <a:r>
                  <a:rPr lang="en-US" altLang="ko-KR" sz="2500" dirty="0"/>
                  <a:t> , </a:t>
                </a:r>
                <a14:m>
                  <m:oMath xmlns:m="http://schemas.openxmlformats.org/officeDocument/2006/math">
                    <m:r>
                      <a:rPr lang="en-US" altLang="ko-KR" sz="2500" b="0" i="1" smtClean="0">
                        <a:solidFill>
                          <a:schemeClr val="bg1">
                            <a:lumMod val="85000"/>
                          </a:schemeClr>
                        </a:solidFill>
                        <a:latin typeface="Cambria Math" panose="02040503050406030204" pitchFamily="18" charset="0"/>
                      </a:rPr>
                      <m:t>4</m:t>
                    </m:r>
                    <m:r>
                      <a:rPr lang="en-US" altLang="ko-KR" sz="2500" b="0" i="1" smtClean="0">
                        <a:solidFill>
                          <a:schemeClr val="bg1">
                            <a:lumMod val="85000"/>
                          </a:schemeClr>
                        </a:solidFill>
                        <a:latin typeface="Cambria Math" panose="02040503050406030204" pitchFamily="18" charset="0"/>
                      </a:rPr>
                      <m:t>𝑎</m:t>
                    </m:r>
                    <m:r>
                      <a:rPr lang="en-US" altLang="ko-KR" sz="2500" b="0" i="1" baseline="30000" smtClean="0">
                        <a:solidFill>
                          <a:schemeClr val="bg1">
                            <a:lumMod val="85000"/>
                          </a:schemeClr>
                        </a:solidFill>
                        <a:latin typeface="Cambria Math" panose="02040503050406030204" pitchFamily="18" charset="0"/>
                      </a:rPr>
                      <m:t>3</m:t>
                    </m:r>
                    <m:r>
                      <a:rPr lang="en-US" altLang="ko-KR" sz="2500" b="0" i="1" smtClean="0">
                        <a:solidFill>
                          <a:schemeClr val="bg1">
                            <a:lumMod val="85000"/>
                          </a:schemeClr>
                        </a:solidFill>
                        <a:latin typeface="Cambria Math" panose="02040503050406030204" pitchFamily="18" charset="0"/>
                      </a:rPr>
                      <m:t>+27</m:t>
                    </m:r>
                    <m:r>
                      <a:rPr lang="en-US" altLang="ko-KR" sz="2500" b="0" i="1" smtClean="0">
                        <a:solidFill>
                          <a:schemeClr val="bg1">
                            <a:lumMod val="85000"/>
                          </a:schemeClr>
                        </a:solidFill>
                        <a:latin typeface="Cambria Math" panose="02040503050406030204" pitchFamily="18" charset="0"/>
                      </a:rPr>
                      <m:t>𝑏</m:t>
                    </m:r>
                    <m:r>
                      <a:rPr lang="en-US" altLang="ko-KR" sz="2500" b="0" i="1" baseline="30000" smtClean="0">
                        <a:solidFill>
                          <a:schemeClr val="bg1">
                            <a:lumMod val="85000"/>
                          </a:schemeClr>
                        </a:solidFill>
                        <a:latin typeface="Cambria Math" panose="02040503050406030204" pitchFamily="18" charset="0"/>
                      </a:rPr>
                      <m:t>2</m:t>
                    </m:r>
                    <m:r>
                      <a:rPr lang="en-US" altLang="ko-KR" sz="2500" b="0" i="1" smtClean="0">
                        <a:solidFill>
                          <a:schemeClr val="bg1">
                            <a:lumMod val="85000"/>
                          </a:schemeClr>
                        </a:solidFill>
                        <a:latin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≢0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 </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𝑝</m:t>
                    </m:r>
                    <m:r>
                      <a:rPr lang="en-US" altLang="ko-KR" sz="2500" b="0" i="1" smtClean="0">
                        <a:solidFill>
                          <a:schemeClr val="bg1">
                            <a:lumMod val="85000"/>
                          </a:schemeClr>
                        </a:solidFill>
                        <a:latin typeface="Cambria Math" panose="02040503050406030204" pitchFamily="18" charset="0"/>
                        <a:ea typeface="Cambria Math" panose="02040503050406030204" pitchFamily="18" charset="0"/>
                      </a:rPr>
                      <m:t>)</m:t>
                    </m:r>
                  </m:oMath>
                </a14:m>
                <a:r>
                  <a:rPr lang="en-US" altLang="ko-KR" sz="2500" dirty="0"/>
                  <a:t> : </a:t>
                </a:r>
                <a:r>
                  <a:rPr lang="ko-KR" altLang="en-US" sz="2500" dirty="0" err="1"/>
                  <a:t>비특이</a:t>
                </a:r>
                <a:r>
                  <a:rPr lang="ko-KR" altLang="en-US" sz="2500" dirty="0"/>
                  <a:t> 타원 곡선 만족</a:t>
                </a:r>
                <a:r>
                  <a:rPr lang="en-US" altLang="ko-KR" sz="2500" dirty="0"/>
                  <a:t>(y</a:t>
                </a:r>
                <a:r>
                  <a:rPr lang="ko-KR" altLang="en-US" sz="2500" dirty="0"/>
                  <a:t>값이 </a:t>
                </a:r>
                <a:r>
                  <a:rPr lang="en-US" altLang="ko-KR" sz="2500" dirty="0"/>
                  <a:t>x</a:t>
                </a:r>
                <a:r>
                  <a:rPr lang="ko-KR" altLang="en-US" sz="2500" dirty="0"/>
                  <a:t>축 대칭</a:t>
                </a:r>
                <a:r>
                  <a:rPr lang="en-US" altLang="ko-KR" sz="2500" dirty="0"/>
                  <a:t>)</a:t>
                </a:r>
              </a:p>
              <a:p>
                <a:pPr indent="0">
                  <a:buNone/>
                </a:pPr>
                <a:endParaRPr lang="en-US" altLang="ko-KR" sz="3000" dirty="0"/>
              </a:p>
              <a:p>
                <a:pPr indent="0">
                  <a:buNone/>
                </a:pPr>
                <a14:m>
                  <m:oMathPara xmlns:m="http://schemas.openxmlformats.org/officeDocument/2006/math">
                    <m:oMathParaPr>
                      <m:jc m:val="centerGroup"/>
                    </m:oMathParaPr>
                    <m:oMath xmlns:m="http://schemas.openxmlformats.org/officeDocument/2006/math">
                      <m:r>
                        <a:rPr lang="en-US" altLang="ko-KR" sz="3000" b="0" i="1" dirty="0" smtClean="0">
                          <a:solidFill>
                            <a:srgbClr val="00C8EB"/>
                          </a:solidFill>
                          <a:latin typeface="Cambria Math" panose="02040503050406030204" pitchFamily="18" charset="0"/>
                        </a:rPr>
                        <m:t>𝑦</m:t>
                      </m:r>
                      <m:r>
                        <a:rPr lang="en-US" altLang="ko-KR" sz="3000" b="0" i="1" baseline="30000" dirty="0" smtClean="0">
                          <a:solidFill>
                            <a:srgbClr val="00C8EB"/>
                          </a:solidFill>
                          <a:latin typeface="Cambria Math" panose="02040503050406030204" pitchFamily="18" charset="0"/>
                        </a:rPr>
                        <m:t>2</m:t>
                      </m:r>
                      <m:r>
                        <a:rPr lang="en-US" altLang="ko-KR" sz="3000" b="0" i="1" dirty="0" smtClean="0">
                          <a:solidFill>
                            <a:srgbClr val="00C8EB"/>
                          </a:solidFill>
                          <a:latin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𝑥</m:t>
                      </m:r>
                      <m:r>
                        <a:rPr lang="en-US" altLang="ko-KR" sz="3000" b="0" i="1" baseline="30000" dirty="0" smtClean="0">
                          <a:solidFill>
                            <a:srgbClr val="00C8EB"/>
                          </a:solidFill>
                          <a:latin typeface="Cambria Math" panose="02040503050406030204" pitchFamily="18" charset="0"/>
                          <a:ea typeface="Cambria Math" panose="02040503050406030204" pitchFamily="18" charset="0"/>
                        </a:rPr>
                        <m:t>3</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𝑎𝑥</m:t>
                      </m:r>
                      <m:r>
                        <a:rPr lang="en-US" altLang="ko-KR" sz="3000" b="0" i="1" dirty="0" smtClean="0">
                          <a:solidFill>
                            <a:srgbClr val="00C8EB"/>
                          </a:solidFill>
                          <a:latin typeface="Cambria Math" panose="02040503050406030204" pitchFamily="18" charset="0"/>
                          <a:ea typeface="Cambria Math" panose="02040503050406030204" pitchFamily="18" charset="0"/>
                        </a:rPr>
                        <m:t>+</m:t>
                      </m:r>
                      <m:r>
                        <a:rPr lang="en-US" altLang="ko-KR" sz="3000" b="0" i="1" dirty="0" smtClean="0">
                          <a:solidFill>
                            <a:srgbClr val="00C8EB"/>
                          </a:solidFill>
                          <a:latin typeface="Cambria Math" panose="02040503050406030204" pitchFamily="18" charset="0"/>
                          <a:ea typeface="Cambria Math" panose="02040503050406030204" pitchFamily="18" charset="0"/>
                        </a:rPr>
                        <m:t>𝑏</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𝑚𝑜𝑑</m:t>
                      </m:r>
                      <m:r>
                        <a:rPr lang="en-US" altLang="ko-KR" sz="3000" b="0" i="1" dirty="0" smtClean="0">
                          <a:solidFill>
                            <a:srgbClr val="00C8EB"/>
                          </a:solidFill>
                          <a:latin typeface="Cambria Math" panose="02040503050406030204" pitchFamily="18" charset="0"/>
                          <a:ea typeface="Cambria Math" panose="02040503050406030204" pitchFamily="18" charset="0"/>
                        </a:rPr>
                        <m:t> </m:t>
                      </m:r>
                      <m:r>
                        <a:rPr lang="en-US" altLang="ko-KR" sz="3000" b="0" i="1" dirty="0" smtClean="0">
                          <a:solidFill>
                            <a:srgbClr val="00C8EB"/>
                          </a:solidFill>
                          <a:latin typeface="Cambria Math" panose="02040503050406030204" pitchFamily="18" charset="0"/>
                          <a:ea typeface="Cambria Math" panose="02040503050406030204" pitchFamily="18" charset="0"/>
                        </a:rPr>
                        <m:t>𝑝</m:t>
                      </m:r>
                      <m:r>
                        <a:rPr lang="en-US" altLang="ko-KR" sz="3000" b="0" i="1" dirty="0" smtClean="0">
                          <a:solidFill>
                            <a:srgbClr val="00C8EB"/>
                          </a:solidFill>
                          <a:latin typeface="Cambria Math" panose="02040503050406030204" pitchFamily="18" charset="0"/>
                          <a:ea typeface="Cambria Math" panose="02040503050406030204" pitchFamily="18" charset="0"/>
                        </a:rPr>
                        <m:t>)</m:t>
                      </m:r>
                    </m:oMath>
                  </m:oMathPara>
                </a14:m>
                <a:endParaRPr lang="en-US" altLang="ko-KR" sz="3000" dirty="0">
                  <a:solidFill>
                    <a:srgbClr val="00C8EB"/>
                  </a:solidFill>
                </a:endParaRPr>
              </a:p>
              <a:p>
                <a:pPr indent="0" algn="ctr">
                  <a:buNone/>
                </a:pPr>
                <a:r>
                  <a:rPr lang="en-US" altLang="ko-KR" sz="3000" dirty="0"/>
                  <a:t>∥</a:t>
                </a:r>
              </a:p>
              <a:p>
                <a:pPr indent="0">
                  <a:buNone/>
                </a:pPr>
                <a14:m>
                  <m:oMathPara xmlns:m="http://schemas.openxmlformats.org/officeDocument/2006/math">
                    <m:oMathParaPr>
                      <m:jc m:val="centerGroup"/>
                    </m:oMathParaPr>
                    <m:oMath xmlns:m="http://schemas.openxmlformats.org/officeDocument/2006/math">
                      <m:r>
                        <a:rPr lang="en-US" altLang="ko-KR" sz="3000" b="0" i="1" smtClean="0">
                          <a:latin typeface="Cambria Math" panose="02040503050406030204" pitchFamily="18" charset="0"/>
                        </a:rPr>
                        <m:t>𝑦</m:t>
                      </m:r>
                      <m:r>
                        <a:rPr lang="en-US" altLang="ko-KR" sz="3000" b="0" i="1" baseline="30000" smtClean="0">
                          <a:latin typeface="Cambria Math" panose="02040503050406030204" pitchFamily="18" charset="0"/>
                        </a:rPr>
                        <m:t>2</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r>
                        <a:rPr lang="en-US" altLang="ko-KR" sz="3000" b="0" i="1" smtClean="0">
                          <a:latin typeface="Cambria Math" panose="02040503050406030204" pitchFamily="18" charset="0"/>
                        </a:rPr>
                        <m:t>=</m:t>
                      </m:r>
                      <m:d>
                        <m:dPr>
                          <m:ctrlPr>
                            <a:rPr lang="en-US" altLang="ko-KR" sz="3000" b="0" i="1" smtClean="0">
                              <a:latin typeface="Cambria Math" panose="02040503050406030204" pitchFamily="18" charset="0"/>
                            </a:rPr>
                          </m:ctrlPr>
                        </m:dPr>
                        <m:e>
                          <m:r>
                            <a:rPr lang="en-US" altLang="ko-KR" sz="3000" b="0" i="1" smtClean="0">
                              <a:latin typeface="Cambria Math" panose="02040503050406030204" pitchFamily="18" charset="0"/>
                            </a:rPr>
                            <m:t>𝑥</m:t>
                          </m:r>
                          <m:r>
                            <a:rPr lang="en-US" altLang="ko-KR" sz="3000" b="0" i="1" baseline="30000" smtClean="0">
                              <a:latin typeface="Cambria Math" panose="02040503050406030204" pitchFamily="18" charset="0"/>
                            </a:rPr>
                            <m:t>3</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𝑎𝑥</m:t>
                          </m:r>
                          <m:r>
                            <a:rPr lang="en-US" altLang="ko-KR" sz="3000" b="0" i="1" smtClean="0">
                              <a:latin typeface="Cambria Math" panose="02040503050406030204" pitchFamily="18" charset="0"/>
                            </a:rPr>
                            <m:t>+</m:t>
                          </m:r>
                          <m:r>
                            <a:rPr lang="en-US" altLang="ko-KR" sz="3000" b="0" i="1" smtClean="0">
                              <a:latin typeface="Cambria Math" panose="02040503050406030204" pitchFamily="18" charset="0"/>
                            </a:rPr>
                            <m:t>𝑏</m:t>
                          </m:r>
                        </m:e>
                      </m:d>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𝑚𝑜𝑑</m:t>
                      </m:r>
                      <m:r>
                        <a:rPr lang="en-US" altLang="ko-KR" sz="3000" b="0" i="1" smtClean="0">
                          <a:latin typeface="Cambria Math" panose="02040503050406030204" pitchFamily="18" charset="0"/>
                        </a:rPr>
                        <m:t> </m:t>
                      </m:r>
                      <m:r>
                        <a:rPr lang="en-US" altLang="ko-KR" sz="3000" b="0" i="1" smtClean="0">
                          <a:latin typeface="Cambria Math" panose="02040503050406030204" pitchFamily="18" charset="0"/>
                        </a:rPr>
                        <m:t>𝑝</m:t>
                      </m:r>
                    </m:oMath>
                  </m:oMathPara>
                </a14:m>
                <a:endParaRPr lang="en-US" altLang="ko-KR" sz="3000" b="0" dirty="0"/>
              </a:p>
              <a:p>
                <a:pPr indent="0" algn="ctr">
                  <a:buNone/>
                </a:pPr>
                <a:r>
                  <a:rPr lang="en-US" altLang="ko-KR" sz="3000" dirty="0"/>
                  <a:t>∥</a:t>
                </a:r>
              </a:p>
              <a:p>
                <a:pPr indent="0" algn="ctr">
                  <a:buNone/>
                </a:pPr>
                <a14:m>
                  <m:oMathPara xmlns:m="http://schemas.openxmlformats.org/officeDocument/2006/math">
                    <m:oMathParaPr>
                      <m:jc m:val="centerGroup"/>
                    </m:oMathParaPr>
                    <m:oMath xmlns:m="http://schemas.openxmlformats.org/officeDocument/2006/math">
                      <m:r>
                        <a:rPr lang="en-US" altLang="ko-KR" sz="3000" b="0" i="1" dirty="0" smtClean="0">
                          <a:latin typeface="Cambria Math" panose="02040503050406030204" pitchFamily="18" charset="0"/>
                        </a:rPr>
                        <m:t>𝑦</m:t>
                      </m:r>
                      <m:r>
                        <a:rPr lang="en-US" altLang="ko-KR" sz="3000" b="0" i="1" baseline="30000" dirty="0" smtClean="0">
                          <a:latin typeface="Cambria Math" panose="02040503050406030204" pitchFamily="18" charset="0"/>
                        </a:rPr>
                        <m:t>2</m:t>
                      </m:r>
                      <m:r>
                        <a:rPr lang="en-US" altLang="ko-KR" sz="3000" b="0" i="1" dirty="0" smtClean="0">
                          <a:latin typeface="Cambria Math" panose="02040503050406030204" pitchFamily="18" charset="0"/>
                        </a:rPr>
                        <m:t>=</m:t>
                      </m:r>
                      <m:d>
                        <m:dPr>
                          <m:ctrlPr>
                            <a:rPr lang="en-US" altLang="ko-KR" sz="3000" b="0" i="1" dirty="0" smtClean="0">
                              <a:latin typeface="Cambria Math" panose="02040503050406030204" pitchFamily="18" charset="0"/>
                            </a:rPr>
                          </m:ctrlPr>
                        </m:dPr>
                        <m:e>
                          <m:r>
                            <a:rPr lang="en-US" altLang="ko-KR" sz="3000" b="0" i="1" dirty="0" smtClean="0">
                              <a:latin typeface="Cambria Math" panose="02040503050406030204" pitchFamily="18" charset="0"/>
                            </a:rPr>
                            <m:t>𝑥</m:t>
                          </m:r>
                          <m:r>
                            <a:rPr lang="en-US" altLang="ko-KR" sz="3000" b="0" i="1" baseline="30000" dirty="0" smtClean="0">
                              <a:latin typeface="Cambria Math" panose="02040503050406030204" pitchFamily="18" charset="0"/>
                            </a:rPr>
                            <m:t>3</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𝑎𝑥</m:t>
                          </m:r>
                          <m:r>
                            <a:rPr lang="en-US" altLang="ko-KR" sz="3000" b="0" i="1" dirty="0" smtClean="0">
                              <a:latin typeface="Cambria Math" panose="02040503050406030204" pitchFamily="18" charset="0"/>
                            </a:rPr>
                            <m:t>+</m:t>
                          </m:r>
                          <m:r>
                            <a:rPr lang="en-US" altLang="ko-KR" sz="3000" b="0" i="1" dirty="0" smtClean="0">
                              <a:latin typeface="Cambria Math" panose="02040503050406030204" pitchFamily="18" charset="0"/>
                            </a:rPr>
                            <m:t>𝑏</m:t>
                          </m:r>
                        </m:e>
                      </m:d>
                      <m:r>
                        <a:rPr lang="en-US" altLang="ko-KR" sz="3000" b="0" i="1" dirty="0" smtClean="0">
                          <a:latin typeface="Cambria Math" panose="02040503050406030204" pitchFamily="18" charset="0"/>
                        </a:rPr>
                        <m:t> </m:t>
                      </m:r>
                      <m:r>
                        <a:rPr lang="en-US" altLang="ko-KR" sz="3000" b="0" i="1" dirty="0" smtClean="0">
                          <a:latin typeface="Cambria Math" panose="02040503050406030204" pitchFamily="18" charset="0"/>
                        </a:rPr>
                        <m:t>𝑜𝑣𝑒𝑟</m:t>
                      </m:r>
                      <m:r>
                        <a:rPr lang="en-US" altLang="ko-KR" sz="3000" b="0" i="1" dirty="0" smtClean="0">
                          <a:latin typeface="Cambria Math" panose="02040503050406030204" pitchFamily="18" charset="0"/>
                        </a:rPr>
                        <m:t> </m:t>
                      </m:r>
                      <m:d>
                        <m:dPr>
                          <m:ctrlPr>
                            <a:rPr lang="en-US" altLang="ko-KR" sz="3000" b="0" i="1" dirty="0" smtClean="0">
                              <a:latin typeface="Cambria Math" panose="02040503050406030204" pitchFamily="18" charset="0"/>
                            </a:rPr>
                          </m:ctrlPr>
                        </m:dPr>
                        <m:e>
                          <m:r>
                            <a:rPr lang="ko-KR" altLang="en-US" sz="3000" i="1" smtClean="0">
                              <a:solidFill>
                                <a:schemeClr val="bg1">
                                  <a:lumMod val="85000"/>
                                </a:schemeClr>
                              </a:solidFill>
                              <a:latin typeface="Cambria Math" panose="02040503050406030204" pitchFamily="18" charset="0"/>
                            </a:rPr>
                            <m:t>𝔽</m:t>
                          </m:r>
                          <m:r>
                            <a:rPr lang="en-US" altLang="ko-KR" sz="3000" b="0" i="1" baseline="-25000" dirty="0" smtClean="0">
                              <a:latin typeface="Cambria Math" panose="02040503050406030204" pitchFamily="18" charset="0"/>
                            </a:rPr>
                            <m:t>𝑝</m:t>
                          </m:r>
                        </m:e>
                      </m:d>
                    </m:oMath>
                  </m:oMathPara>
                </a14:m>
                <a:endParaRPr lang="en-US" altLang="ko-KR" sz="3000" dirty="0"/>
              </a:p>
              <a:p>
                <a:endParaRPr lang="en-US" altLang="ko-KR" sz="3000" dirty="0"/>
              </a:p>
              <a:p>
                <a:endParaRPr lang="en-US" altLang="ko-KR" sz="2500" dirty="0"/>
              </a:p>
              <a:p>
                <a:pPr lvl="1"/>
                <a:endParaRPr lang="en-US" altLang="ko-KR" dirty="0"/>
              </a:p>
              <a:p>
                <a:pPr marL="216000" lvl="1" indent="0">
                  <a:buNone/>
                </a:pPr>
                <a:endParaRPr lang="ko-KR" altLang="en-US" dirty="0"/>
              </a:p>
            </p:txBody>
          </p:sp>
        </mc:Choice>
        <mc:Fallback>
          <p:sp>
            <p:nvSpPr>
              <p:cNvPr id="2" name="내용 개체 틀 1">
                <a:extLst>
                  <a:ext uri="{FF2B5EF4-FFF2-40B4-BE49-F238E27FC236}">
                    <a16:creationId xmlns:a16="http://schemas.microsoft.com/office/drawing/2014/main" id="{06BBAB47-0E6A-4E78-B927-D0C135424EC5}"/>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3"/>
                <a:stretch>
                  <a:fillRect t="-1517"/>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84A7E0CD-B017-4659-B087-8F86A4DCE660}"/>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spTree>
    <p:extLst>
      <p:ext uri="{BB962C8B-B14F-4D97-AF65-F5344CB8AC3E}">
        <p14:creationId xmlns:p14="http://schemas.microsoft.com/office/powerpoint/2010/main" val="385230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909B53-308E-4F8F-8B8C-0AEAF1A43552}"/>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p:sp>
        <p:nvSpPr>
          <p:cNvPr id="6" name="내용 개체 틀 1">
            <a:extLst>
              <a:ext uri="{FF2B5EF4-FFF2-40B4-BE49-F238E27FC236}">
                <a16:creationId xmlns:a16="http://schemas.microsoft.com/office/drawing/2014/main" id="{AA606417-AECD-4B26-99E9-19CD3A54355A}"/>
              </a:ext>
            </a:extLst>
          </p:cNvPr>
          <p:cNvSpPr txBox="1">
            <a:spLocks/>
          </p:cNvSpPr>
          <p:nvPr/>
        </p:nvSpPr>
        <p:spPr>
          <a:xfrm>
            <a:off x="607142" y="1050704"/>
            <a:ext cx="10977716" cy="5174754"/>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r">
              <a:buNone/>
            </a:pPr>
            <a:r>
              <a:rPr lang="en-US" altLang="ko-KR" sz="5000" dirty="0"/>
              <a:t>       K = </a:t>
            </a:r>
            <a:r>
              <a:rPr lang="en-US" altLang="ko-KR" sz="5000" dirty="0" err="1"/>
              <a:t>kG</a:t>
            </a:r>
            <a:r>
              <a:rPr lang="en-US" altLang="ko-KR" sz="5000" dirty="0"/>
              <a:t> (G</a:t>
            </a:r>
            <a:r>
              <a:rPr lang="ko-KR" altLang="en-US" sz="5000" dirty="0"/>
              <a:t>는 알려진 점</a:t>
            </a:r>
            <a:r>
              <a:rPr lang="en-US" altLang="ko-KR" sz="5000" dirty="0"/>
              <a:t>)</a:t>
            </a:r>
          </a:p>
          <a:p>
            <a:pPr indent="0" algn="ctr">
              <a:buNone/>
            </a:pPr>
            <a:endParaRPr lang="en-US" altLang="ko-KR" sz="3000" dirty="0"/>
          </a:p>
          <a:p>
            <a:pPr indent="0" algn="ctr">
              <a:buNone/>
            </a:pPr>
            <a:r>
              <a:rPr lang="en-US" altLang="ko-KR" sz="3000" dirty="0"/>
              <a:t>k</a:t>
            </a:r>
            <a:r>
              <a:rPr lang="ko-KR" altLang="en-US" sz="3000" dirty="0"/>
              <a:t>를 알면 </a:t>
            </a:r>
            <a:r>
              <a:rPr lang="en-US" altLang="ko-KR" sz="3000" dirty="0"/>
              <a:t>K</a:t>
            </a:r>
            <a:r>
              <a:rPr lang="ko-KR" altLang="en-US" sz="3000" dirty="0"/>
              <a:t>를 빠르게 계산 가능</a:t>
            </a:r>
            <a:endParaRPr lang="en-US" altLang="ko-KR" sz="3000" dirty="0"/>
          </a:p>
          <a:p>
            <a:pPr indent="0" algn="ctr">
              <a:buNone/>
            </a:pPr>
            <a:r>
              <a:rPr lang="en-US" altLang="ko-KR" sz="3000" dirty="0"/>
              <a:t>K</a:t>
            </a:r>
            <a:r>
              <a:rPr lang="ko-KR" altLang="en-US" sz="3000" dirty="0"/>
              <a:t>를 알아도 </a:t>
            </a:r>
            <a:r>
              <a:rPr lang="en-US" altLang="ko-KR" sz="3000" dirty="0"/>
              <a:t>k</a:t>
            </a:r>
            <a:r>
              <a:rPr lang="ko-KR" altLang="en-US" sz="3000" dirty="0"/>
              <a:t>를 계산하는 것은 어려움</a:t>
            </a:r>
            <a:endParaRPr lang="en-US" altLang="ko-KR" sz="3000" dirty="0"/>
          </a:p>
          <a:p>
            <a:pPr indent="0" algn="ctr">
              <a:buNone/>
            </a:pPr>
            <a:endParaRPr lang="en-US" altLang="ko-KR" sz="3000" dirty="0">
              <a:solidFill>
                <a:srgbClr val="00C8EB"/>
              </a:solidFill>
            </a:endParaRPr>
          </a:p>
          <a:p>
            <a:pPr indent="0" algn="ctr">
              <a:buNone/>
            </a:pPr>
            <a:r>
              <a:rPr lang="en-US" altLang="ko-KR" sz="3000" dirty="0">
                <a:solidFill>
                  <a:srgbClr val="EF296B"/>
                </a:solidFill>
              </a:rPr>
              <a:t>k : </a:t>
            </a:r>
            <a:r>
              <a:rPr lang="ko-KR" altLang="en-US" sz="3000" dirty="0">
                <a:solidFill>
                  <a:srgbClr val="EF296B"/>
                </a:solidFill>
              </a:rPr>
              <a:t>개인키 </a:t>
            </a:r>
            <a:r>
              <a:rPr lang="en-US" altLang="ko-KR" sz="3000" dirty="0">
                <a:solidFill>
                  <a:srgbClr val="EF296B"/>
                </a:solidFill>
              </a:rPr>
              <a:t>(G</a:t>
            </a:r>
            <a:r>
              <a:rPr lang="ko-KR" altLang="en-US" sz="3000" dirty="0">
                <a:solidFill>
                  <a:srgbClr val="EF296B"/>
                </a:solidFill>
              </a:rPr>
              <a:t>를 더하는 횟수</a:t>
            </a:r>
            <a:r>
              <a:rPr lang="en-US" altLang="ko-KR" sz="3000" dirty="0">
                <a:solidFill>
                  <a:srgbClr val="EF296B"/>
                </a:solidFill>
              </a:rPr>
              <a:t>)</a:t>
            </a:r>
          </a:p>
          <a:p>
            <a:pPr indent="0" algn="ctr">
              <a:buNone/>
            </a:pPr>
            <a:r>
              <a:rPr lang="en-US" altLang="ko-KR" sz="3000" dirty="0">
                <a:solidFill>
                  <a:srgbClr val="0071FF"/>
                </a:solidFill>
              </a:rPr>
              <a:t>K: </a:t>
            </a:r>
            <a:r>
              <a:rPr lang="ko-KR" altLang="en-US" sz="3000" dirty="0">
                <a:solidFill>
                  <a:srgbClr val="0071FF"/>
                </a:solidFill>
              </a:rPr>
              <a:t>공개키 </a:t>
            </a:r>
            <a:r>
              <a:rPr lang="en-US" altLang="ko-KR" sz="3000" dirty="0">
                <a:solidFill>
                  <a:srgbClr val="0071FF"/>
                </a:solidFill>
              </a:rPr>
              <a:t>(G</a:t>
            </a:r>
            <a:r>
              <a:rPr lang="ko-KR" altLang="en-US" sz="3000" dirty="0">
                <a:solidFill>
                  <a:srgbClr val="0071FF"/>
                </a:solidFill>
              </a:rPr>
              <a:t>를 </a:t>
            </a:r>
            <a:r>
              <a:rPr lang="en-US" altLang="ko-KR" sz="3000" dirty="0">
                <a:solidFill>
                  <a:srgbClr val="0071FF"/>
                </a:solidFill>
              </a:rPr>
              <a:t>k</a:t>
            </a:r>
            <a:r>
              <a:rPr lang="ko-KR" altLang="en-US" sz="3000" dirty="0">
                <a:solidFill>
                  <a:srgbClr val="0071FF"/>
                </a:solidFill>
              </a:rPr>
              <a:t>번 더한 좌표</a:t>
            </a:r>
            <a:r>
              <a:rPr lang="en-US" altLang="ko-KR" sz="3000" dirty="0">
                <a:solidFill>
                  <a:srgbClr val="0071FF"/>
                </a:solidFill>
              </a:rPr>
              <a:t>)</a:t>
            </a:r>
          </a:p>
        </p:txBody>
      </p:sp>
    </p:spTree>
    <p:extLst>
      <p:ext uri="{BB962C8B-B14F-4D97-AF65-F5344CB8AC3E}">
        <p14:creationId xmlns:p14="http://schemas.microsoft.com/office/powerpoint/2010/main" val="2100339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내용 개체 틀 1">
                <a:extLst>
                  <a:ext uri="{FF2B5EF4-FFF2-40B4-BE49-F238E27FC236}">
                    <a16:creationId xmlns:a16="http://schemas.microsoft.com/office/drawing/2014/main" id="{FAEC067C-2749-4D6F-B5B2-BA0E3A2FAA77}"/>
                  </a:ext>
                </a:extLst>
              </p:cNvPr>
              <p:cNvSpPr>
                <a:spLocks noGrp="1"/>
              </p:cNvSpPr>
              <p:nvPr>
                <p:ph idx="1"/>
              </p:nvPr>
            </p:nvSpPr>
            <p:spPr>
              <a:xfrm>
                <a:off x="241299" y="674860"/>
                <a:ext cx="11683999" cy="6030740"/>
              </a:xfrm>
            </p:spPr>
            <p:txBody>
              <a:bodyPr/>
              <a:lstStyle/>
              <a:p>
                <a:r>
                  <a:rPr lang="en-US" altLang="ko-KR" dirty="0">
                    <a:solidFill>
                      <a:srgbClr val="00C8EB"/>
                    </a:solidFill>
                  </a:rPr>
                  <a:t>ECC </a:t>
                </a:r>
                <a:r>
                  <a:rPr lang="ko-KR" altLang="en-US" dirty="0">
                    <a:solidFill>
                      <a:srgbClr val="00C8EB"/>
                    </a:solidFill>
                  </a:rPr>
                  <a:t>를 사용하려면 타원곡선을 정의하는 </a:t>
                </a:r>
                <a:r>
                  <a:rPr lang="en-US" altLang="ko-KR" dirty="0">
                    <a:solidFill>
                      <a:srgbClr val="00C8EB"/>
                    </a:solidFill>
                  </a:rPr>
                  <a:t>"Domain</a:t>
                </a:r>
                <a:r>
                  <a:rPr lang="ko-KR" altLang="en-US" dirty="0">
                    <a:solidFill>
                      <a:srgbClr val="00C8EB"/>
                    </a:solidFill>
                  </a:rPr>
                  <a:t> </a:t>
                </a:r>
                <a:r>
                  <a:rPr lang="en-US" altLang="ko-KR" dirty="0">
                    <a:solidFill>
                      <a:srgbClr val="00C8EB"/>
                    </a:solidFill>
                  </a:rPr>
                  <a:t>Parameter" </a:t>
                </a:r>
                <a:r>
                  <a:rPr lang="ko-KR" altLang="en-US" dirty="0">
                    <a:solidFill>
                      <a:srgbClr val="00C8EB"/>
                    </a:solidFill>
                  </a:rPr>
                  <a:t>공유 필요</a:t>
                </a:r>
                <a:endParaRPr lang="en-US" altLang="ko-KR" dirty="0">
                  <a:solidFill>
                    <a:srgbClr val="00C8EB"/>
                  </a:solidFill>
                </a:endParaRPr>
              </a:p>
              <a:p>
                <a:r>
                  <a:rPr lang="en-US" altLang="ko-KR" dirty="0">
                    <a:solidFill>
                      <a:srgbClr val="DBAC7D"/>
                    </a:solidFill>
                  </a:rPr>
                  <a:t>Prime Field </a:t>
                </a:r>
                <a:r>
                  <a:rPr lang="ko-KR" altLang="en-US" dirty="0">
                    <a:solidFill>
                      <a:srgbClr val="DBAC7D"/>
                    </a:solidFill>
                  </a:rPr>
                  <a:t>의</a:t>
                </a:r>
                <a:r>
                  <a:rPr lang="en-US" altLang="ko-KR" dirty="0">
                    <a:solidFill>
                      <a:srgbClr val="DBAC7D"/>
                    </a:solidFill>
                  </a:rPr>
                  <a:t> Domain Parameter </a:t>
                </a:r>
                <a:r>
                  <a:rPr lang="ko-KR" altLang="en-US" dirty="0">
                    <a:solidFill>
                      <a:srgbClr val="DBAC7D"/>
                    </a:solidFill>
                  </a:rPr>
                  <a:t>는</a:t>
                </a:r>
                <a:r>
                  <a:rPr lang="en-US" altLang="ko-KR" dirty="0">
                    <a:solidFill>
                      <a:srgbClr val="DBAC7D"/>
                    </a:solidFill>
                  </a:rPr>
                  <a:t> </a:t>
                </a:r>
                <a14:m>
                  <m:oMath xmlns:m="http://schemas.openxmlformats.org/officeDocument/2006/math">
                    <m:r>
                      <a:rPr lang="en-US" altLang="ko-KR" b="0" i="1" smtClean="0">
                        <a:solidFill>
                          <a:srgbClr val="DBAC7D"/>
                        </a:solidFill>
                        <a:latin typeface="Cambria Math" panose="02040503050406030204" pitchFamily="18" charset="0"/>
                      </a:rPr>
                      <m:t>(</m:t>
                    </m:r>
                    <m:r>
                      <a:rPr lang="en-US" altLang="ko-KR" b="0" i="1" smtClean="0">
                        <a:solidFill>
                          <a:srgbClr val="DBAC7D"/>
                        </a:solidFill>
                        <a:latin typeface="Cambria Math" panose="02040503050406030204" pitchFamily="18" charset="0"/>
                      </a:rPr>
                      <m:t>𝑝</m:t>
                    </m:r>
                    <m:r>
                      <a:rPr lang="en-US" altLang="ko-KR" b="0" i="1" smtClean="0">
                        <a:solidFill>
                          <a:srgbClr val="DBAC7D"/>
                        </a:solidFill>
                        <a:latin typeface="Cambria Math" panose="02040503050406030204" pitchFamily="18" charset="0"/>
                      </a:rPr>
                      <m:t>,</m:t>
                    </m:r>
                    <m:r>
                      <a:rPr lang="en-US" altLang="ko-KR" b="0" i="1" smtClean="0">
                        <a:solidFill>
                          <a:srgbClr val="DBAC7D"/>
                        </a:solidFill>
                        <a:latin typeface="Cambria Math" panose="02040503050406030204" pitchFamily="18" charset="0"/>
                      </a:rPr>
                      <m:t>𝑎</m:t>
                    </m:r>
                    <m:r>
                      <a:rPr lang="en-US" altLang="ko-KR" b="0" i="1" smtClean="0">
                        <a:solidFill>
                          <a:srgbClr val="DBAC7D"/>
                        </a:solidFill>
                        <a:latin typeface="Cambria Math" panose="02040503050406030204" pitchFamily="18" charset="0"/>
                      </a:rPr>
                      <m:t>,</m:t>
                    </m:r>
                    <m:r>
                      <a:rPr lang="en-US" altLang="ko-KR" b="0" i="1" smtClean="0">
                        <a:solidFill>
                          <a:srgbClr val="DBAC7D"/>
                        </a:solidFill>
                        <a:latin typeface="Cambria Math" panose="02040503050406030204" pitchFamily="18" charset="0"/>
                      </a:rPr>
                      <m:t>𝑏</m:t>
                    </m:r>
                    <m:r>
                      <a:rPr lang="en-US" altLang="ko-KR" b="0" i="1" smtClean="0">
                        <a:solidFill>
                          <a:srgbClr val="DBAC7D"/>
                        </a:solidFill>
                        <a:latin typeface="Cambria Math" panose="02040503050406030204" pitchFamily="18" charset="0"/>
                      </a:rPr>
                      <m:t>,</m:t>
                    </m:r>
                    <m:r>
                      <a:rPr lang="en-US" altLang="ko-KR" b="0" i="1" smtClean="0">
                        <a:solidFill>
                          <a:srgbClr val="DBAC7D"/>
                        </a:solidFill>
                        <a:latin typeface="Cambria Math" panose="02040503050406030204" pitchFamily="18" charset="0"/>
                      </a:rPr>
                      <m:t>𝐺</m:t>
                    </m:r>
                    <m:r>
                      <a:rPr lang="en-US" altLang="ko-KR" b="0" i="1" smtClean="0">
                        <a:solidFill>
                          <a:srgbClr val="DBAC7D"/>
                        </a:solidFill>
                        <a:latin typeface="Cambria Math" panose="02040503050406030204" pitchFamily="18" charset="0"/>
                      </a:rPr>
                      <m:t>,</m:t>
                    </m:r>
                    <m:r>
                      <a:rPr lang="en-US" altLang="ko-KR" b="0" i="1" smtClean="0">
                        <a:solidFill>
                          <a:srgbClr val="DBAC7D"/>
                        </a:solidFill>
                        <a:latin typeface="Cambria Math" panose="02040503050406030204" pitchFamily="18" charset="0"/>
                      </a:rPr>
                      <m:t>𝑛</m:t>
                    </m:r>
                    <m:r>
                      <a:rPr lang="en-US" altLang="ko-KR" b="0" i="1" smtClean="0">
                        <a:solidFill>
                          <a:srgbClr val="DBAC7D"/>
                        </a:solidFill>
                        <a:latin typeface="Cambria Math" panose="02040503050406030204" pitchFamily="18" charset="0"/>
                      </a:rPr>
                      <m:t>,</m:t>
                    </m:r>
                    <m:r>
                      <a:rPr lang="en-US" altLang="ko-KR" b="0" i="1" smtClean="0">
                        <a:solidFill>
                          <a:srgbClr val="DBAC7D"/>
                        </a:solidFill>
                        <a:latin typeface="Cambria Math" panose="02040503050406030204" pitchFamily="18" charset="0"/>
                      </a:rPr>
                      <m:t>h</m:t>
                    </m:r>
                    <m:r>
                      <a:rPr lang="en-US" altLang="ko-KR" b="0" i="1" smtClean="0">
                        <a:solidFill>
                          <a:srgbClr val="DBAC7D"/>
                        </a:solidFill>
                        <a:latin typeface="Cambria Math" panose="02040503050406030204" pitchFamily="18" charset="0"/>
                      </a:rPr>
                      <m:t>)</m:t>
                    </m:r>
                  </m:oMath>
                </a14:m>
                <a:r>
                  <a:rPr lang="en-US" altLang="ko-KR" dirty="0">
                    <a:solidFill>
                      <a:srgbClr val="DBAC7D"/>
                    </a:solidFill>
                  </a:rPr>
                  <a:t> </a:t>
                </a:r>
                <a:r>
                  <a:rPr lang="ko-KR" altLang="en-US" dirty="0">
                    <a:solidFill>
                      <a:srgbClr val="DBAC7D"/>
                    </a:solidFill>
                  </a:rPr>
                  <a:t>로</a:t>
                </a:r>
                <a:r>
                  <a:rPr lang="en-US" altLang="ko-KR" dirty="0">
                    <a:solidFill>
                      <a:srgbClr val="DBAC7D"/>
                    </a:solidFill>
                  </a:rPr>
                  <a:t> </a:t>
                </a:r>
                <a:r>
                  <a:rPr lang="ko-KR" altLang="en-US" dirty="0">
                    <a:solidFill>
                      <a:srgbClr val="DBAC7D"/>
                    </a:solidFill>
                  </a:rPr>
                  <a:t>구성</a:t>
                </a:r>
                <a:endParaRPr lang="en-US" altLang="ko-KR" dirty="0">
                  <a:solidFill>
                    <a:srgbClr val="DBAC7D"/>
                  </a:solidFill>
                </a:endParaRPr>
              </a:p>
              <a:p>
                <a:pPr lvl="1"/>
                <a14:m>
                  <m:oMath xmlns:m="http://schemas.openxmlformats.org/officeDocument/2006/math">
                    <m:r>
                      <a:rPr lang="en-US" altLang="ko-KR" b="0" i="1" smtClean="0">
                        <a:solidFill>
                          <a:schemeClr val="bg1">
                            <a:lumMod val="85000"/>
                          </a:schemeClr>
                        </a:solidFill>
                        <a:latin typeface="Cambria Math" panose="02040503050406030204" pitchFamily="18" charset="0"/>
                      </a:rPr>
                      <m:t>𝑝</m:t>
                    </m:r>
                  </m:oMath>
                </a14:m>
                <a:r>
                  <a:rPr lang="en-US" altLang="ko-KR" dirty="0">
                    <a:solidFill>
                      <a:schemeClr val="bg1">
                        <a:lumMod val="85000"/>
                      </a:schemeClr>
                    </a:solidFill>
                  </a:rPr>
                  <a:t> :</a:t>
                </a:r>
                <a:r>
                  <a:rPr lang="en-US" altLang="ko-KR" dirty="0"/>
                  <a:t> Modulo Prime Number</a:t>
                </a:r>
              </a:p>
              <a:p>
                <a:pPr lvl="1"/>
                <a14:m>
                  <m:oMath xmlns:m="http://schemas.openxmlformats.org/officeDocument/2006/math">
                    <m:r>
                      <a:rPr lang="en-US" altLang="ko-KR" b="0" i="1" smtClean="0">
                        <a:solidFill>
                          <a:schemeClr val="bg1">
                            <a:lumMod val="85000"/>
                          </a:schemeClr>
                        </a:solidFill>
                        <a:latin typeface="Cambria Math" panose="02040503050406030204" pitchFamily="18" charset="0"/>
                      </a:rPr>
                      <m:t>𝑎</m:t>
                    </m:r>
                  </m:oMath>
                </a14:m>
                <a:r>
                  <a:rPr lang="en-US" altLang="ko-KR" dirty="0">
                    <a:solidFill>
                      <a:schemeClr val="bg1">
                        <a:lumMod val="85000"/>
                      </a:schemeClr>
                    </a:solidFill>
                  </a:rPr>
                  <a:t> </a:t>
                </a:r>
                <a:r>
                  <a:rPr lang="en-US" altLang="ko-KR" dirty="0"/>
                  <a:t>: </a:t>
                </a:r>
                <a:r>
                  <a:rPr lang="ko-KR" altLang="en-US" dirty="0"/>
                  <a:t>타원곡선 방정식에 사용되는 계수</a:t>
                </a:r>
                <a:endParaRPr lang="en-US" altLang="ko-KR" dirty="0"/>
              </a:p>
              <a:p>
                <a:pPr lvl="1"/>
                <a14:m>
                  <m:oMath xmlns:m="http://schemas.openxmlformats.org/officeDocument/2006/math">
                    <m:r>
                      <a:rPr lang="en-US" altLang="ko-KR" b="0" i="1" smtClean="0">
                        <a:solidFill>
                          <a:schemeClr val="bg1">
                            <a:lumMod val="85000"/>
                          </a:schemeClr>
                        </a:solidFill>
                        <a:latin typeface="Cambria Math" panose="02040503050406030204" pitchFamily="18" charset="0"/>
                      </a:rPr>
                      <m:t>𝑏</m:t>
                    </m:r>
                    <m:r>
                      <a:rPr lang="en-US" altLang="ko-KR" b="0" i="1" smtClean="0">
                        <a:solidFill>
                          <a:schemeClr val="bg1">
                            <a:lumMod val="85000"/>
                          </a:schemeClr>
                        </a:solidFill>
                        <a:latin typeface="Cambria Math" panose="02040503050406030204" pitchFamily="18" charset="0"/>
                      </a:rPr>
                      <m:t> </m:t>
                    </m:r>
                  </m:oMath>
                </a14:m>
                <a:r>
                  <a:rPr lang="en-US" altLang="ko-KR" dirty="0"/>
                  <a:t> : </a:t>
                </a:r>
                <a:r>
                  <a:rPr lang="ko-KR" altLang="en-US" dirty="0"/>
                  <a:t>타원곡선 방정식에 사용되는 계수</a:t>
                </a:r>
                <a:endParaRPr lang="en-US" altLang="ko-KR" dirty="0"/>
              </a:p>
              <a:p>
                <a:pPr lvl="1"/>
                <a14:m>
                  <m:oMath xmlns:m="http://schemas.openxmlformats.org/officeDocument/2006/math">
                    <m:r>
                      <a:rPr lang="en-US" altLang="ko-KR" b="0" i="1" smtClean="0">
                        <a:solidFill>
                          <a:schemeClr val="bg1">
                            <a:lumMod val="85000"/>
                          </a:schemeClr>
                        </a:solidFill>
                        <a:latin typeface="Cambria Math" panose="02040503050406030204" pitchFamily="18" charset="0"/>
                      </a:rPr>
                      <m:t>𝐺</m:t>
                    </m:r>
                  </m:oMath>
                </a14:m>
                <a:r>
                  <a:rPr lang="en-US" altLang="ko-KR" dirty="0"/>
                  <a:t> : Base point </a:t>
                </a:r>
                <a:r>
                  <a:rPr lang="ko-KR" altLang="en-US" dirty="0"/>
                  <a:t>또는 </a:t>
                </a:r>
                <a:r>
                  <a:rPr lang="en-US" altLang="ko-KR" dirty="0"/>
                  <a:t>Generator Point, </a:t>
                </a:r>
                <a14:m>
                  <m:oMath xmlns:m="http://schemas.openxmlformats.org/officeDocument/2006/math">
                    <m:r>
                      <a:rPr lang="en-US" altLang="ko-KR" i="1">
                        <a:latin typeface="Cambria Math" panose="02040503050406030204" pitchFamily="18" charset="0"/>
                      </a:rPr>
                      <m:t>𝐺</m:t>
                    </m:r>
                    <m:r>
                      <a:rPr lang="en-US" altLang="ko-KR" i="1">
                        <a:latin typeface="Cambria Math" panose="02040503050406030204" pitchFamily="18" charset="0"/>
                      </a:rPr>
                      <m:t> </m:t>
                    </m:r>
                  </m:oMath>
                </a14:m>
                <a:r>
                  <a:rPr lang="ko-KR" altLang="en-US" dirty="0"/>
                  <a:t>는</a:t>
                </a:r>
                <a:r>
                  <a:rPr lang="en-US" altLang="ko-KR" dirty="0"/>
                  <a:t> </a:t>
                </a:r>
                <a14:m>
                  <m:oMath xmlns:m="http://schemas.openxmlformats.org/officeDocument/2006/math">
                    <m:r>
                      <m:rPr>
                        <m:sty m:val="p"/>
                      </m:rPr>
                      <a:rPr lang="en-US" altLang="ko-KR" b="0" i="0" smtClean="0">
                        <a:latin typeface="Cambria Math" panose="02040503050406030204" pitchFamily="18" charset="0"/>
                      </a:rPr>
                      <m:t>E</m:t>
                    </m:r>
                    <m:r>
                      <a:rPr lang="en-US" altLang="ko-KR" b="0" i="1" smtClean="0">
                        <a:latin typeface="Cambria Math" panose="02040503050406030204" pitchFamily="18" charset="0"/>
                      </a:rPr>
                      <m:t>(</m:t>
                    </m:r>
                    <m:r>
                      <a:rPr lang="ko-KR" altLang="en-US" i="1">
                        <a:latin typeface="Cambria Math" panose="02040503050406030204" pitchFamily="18" charset="0"/>
                      </a:rPr>
                      <m:t>𝔽</m:t>
                    </m:r>
                    <m:r>
                      <a:rPr lang="en-US" altLang="ko-KR" i="1" baseline="-25000" dirty="0">
                        <a:latin typeface="Cambria Math" panose="02040503050406030204" pitchFamily="18" charset="0"/>
                      </a:rPr>
                      <m:t>𝑝</m:t>
                    </m:r>
                  </m:oMath>
                </a14:m>
                <a:r>
                  <a:rPr lang="en-US" altLang="ko-KR" dirty="0"/>
                  <a:t>)</a:t>
                </a:r>
                <a:r>
                  <a:rPr lang="ko-KR" altLang="en-US" dirty="0"/>
                  <a:t> 에 속해 있는 점 </a:t>
                </a:r>
                <a:r>
                  <a:rPr lang="en-US" altLang="ko-KR" dirty="0"/>
                  <a:t>(</a:t>
                </a:r>
                <a:r>
                  <a:rPr lang="ko-KR" altLang="en-US" dirty="0"/>
                  <a:t>생성자 점</a:t>
                </a:r>
                <a:r>
                  <a:rPr lang="en-US" altLang="ko-KR" dirty="0"/>
                  <a:t>)</a:t>
                </a:r>
              </a:p>
              <a:p>
                <a:pPr lvl="1"/>
                <a14:m>
                  <m:oMath xmlns:m="http://schemas.openxmlformats.org/officeDocument/2006/math">
                    <m:r>
                      <a:rPr lang="en-US" altLang="ko-KR" b="0" i="1" smtClean="0">
                        <a:solidFill>
                          <a:schemeClr val="bg1">
                            <a:lumMod val="85000"/>
                          </a:schemeClr>
                        </a:solidFill>
                        <a:latin typeface="Cambria Math" panose="02040503050406030204" pitchFamily="18" charset="0"/>
                      </a:rPr>
                      <m:t>𝑛</m:t>
                    </m:r>
                  </m:oMath>
                </a14:m>
                <a:r>
                  <a:rPr lang="en-US" altLang="ko-KR" dirty="0"/>
                  <a:t> : the order of point G (G</a:t>
                </a:r>
                <a:r>
                  <a:rPr lang="ko-KR" altLang="en-US" dirty="0"/>
                  <a:t>를 </a:t>
                </a:r>
                <a:r>
                  <a:rPr lang="en-US" altLang="ko-KR" dirty="0"/>
                  <a:t>n</a:t>
                </a:r>
                <a:r>
                  <a:rPr lang="ko-KR" altLang="en-US" dirty="0"/>
                  <a:t>번 더하면</a:t>
                </a:r>
                <a:r>
                  <a:rPr lang="en-US" altLang="ko-KR" dirty="0"/>
                  <a:t>, </a:t>
                </a:r>
                <a:r>
                  <a:rPr lang="ko-KR" altLang="en-US" dirty="0"/>
                  <a:t>무한원점이 되는 값 </a:t>
                </a:r>
                <a:r>
                  <a:rPr lang="en-US" altLang="ko-KR" dirty="0"/>
                  <a:t>: </a:t>
                </a:r>
                <a:r>
                  <a:rPr lang="en-US" altLang="ko-KR" dirty="0" err="1"/>
                  <a:t>nG</a:t>
                </a:r>
                <a:r>
                  <a:rPr lang="en-US" altLang="ko-KR" dirty="0"/>
                  <a:t> = 0)</a:t>
                </a:r>
              </a:p>
              <a:p>
                <a:pPr lvl="1"/>
                <a14:m>
                  <m:oMath xmlns:m="http://schemas.openxmlformats.org/officeDocument/2006/math">
                    <m:r>
                      <a:rPr lang="en-US" altLang="ko-KR" b="0" i="1" smtClean="0">
                        <a:solidFill>
                          <a:schemeClr val="bg1">
                            <a:lumMod val="85000"/>
                          </a:schemeClr>
                        </a:solidFill>
                        <a:latin typeface="Cambria Math" panose="02040503050406030204" pitchFamily="18" charset="0"/>
                      </a:rPr>
                      <m:t>h</m:t>
                    </m:r>
                  </m:oMath>
                </a14:m>
                <a:r>
                  <a:rPr lang="en-US" altLang="ko-KR" dirty="0"/>
                  <a:t> : cofactor</a:t>
                </a:r>
              </a:p>
              <a:p>
                <a:r>
                  <a:rPr lang="ko-KR" altLang="en-US" dirty="0">
                    <a:solidFill>
                      <a:srgbClr val="DBAC7D"/>
                    </a:solidFill>
                  </a:rPr>
                  <a:t>여러 표준 단체에서 각 </a:t>
                </a:r>
                <a:r>
                  <a:rPr lang="en-US" altLang="ko-KR" dirty="0">
                    <a:solidFill>
                      <a:srgbClr val="DBAC7D"/>
                    </a:solidFill>
                  </a:rPr>
                  <a:t>Field Size</a:t>
                </a:r>
                <a:r>
                  <a:rPr lang="ko-KR" altLang="en-US" dirty="0">
                    <a:solidFill>
                      <a:srgbClr val="DBAC7D"/>
                    </a:solidFill>
                  </a:rPr>
                  <a:t>에 맞는 타원곡선에 대한 </a:t>
                </a:r>
                <a:r>
                  <a:rPr lang="en-US" altLang="ko-KR" dirty="0">
                    <a:solidFill>
                      <a:srgbClr val="DBAC7D"/>
                    </a:solidFill>
                  </a:rPr>
                  <a:t>Domain Parameter </a:t>
                </a:r>
                <a:r>
                  <a:rPr lang="ko-KR" altLang="en-US" dirty="0">
                    <a:solidFill>
                      <a:srgbClr val="DBAC7D"/>
                    </a:solidFill>
                  </a:rPr>
                  <a:t>발표</a:t>
                </a:r>
                <a:endParaRPr lang="en-US" altLang="ko-KR" dirty="0">
                  <a:solidFill>
                    <a:srgbClr val="DBAC7D"/>
                  </a:solidFill>
                </a:endParaRPr>
              </a:p>
              <a:p>
                <a:pPr lvl="1"/>
                <a:r>
                  <a:rPr lang="en-US" altLang="ko-KR" dirty="0">
                    <a:solidFill>
                      <a:schemeClr val="bg1">
                        <a:lumMod val="85000"/>
                      </a:schemeClr>
                    </a:solidFill>
                  </a:rPr>
                  <a:t>value</a:t>
                </a:r>
                <a:r>
                  <a:rPr lang="en-US" altLang="ko-KR" b="0" dirty="0">
                    <a:solidFill>
                      <a:schemeClr val="bg1">
                        <a:lumMod val="85000"/>
                      </a:schemeClr>
                    </a:solidFill>
                  </a:rPr>
                  <a:t> </a:t>
                </a:r>
                <a14:m>
                  <m:oMath xmlns:m="http://schemas.openxmlformats.org/officeDocument/2006/math">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𝑝</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𝑎</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𝑏</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𝐺</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𝑛</m:t>
                    </m:r>
                    <m:r>
                      <a:rPr lang="en-US" altLang="ko-KR" b="0" i="1" smtClean="0">
                        <a:solidFill>
                          <a:schemeClr val="bg1">
                            <a:lumMod val="85000"/>
                          </a:schemeClr>
                        </a:solidFill>
                        <a:latin typeface="Cambria Math" panose="02040503050406030204" pitchFamily="18" charset="0"/>
                      </a:rPr>
                      <m:t>,</m:t>
                    </m:r>
                    <m:r>
                      <a:rPr lang="en-US" altLang="ko-KR" b="0" i="1" smtClean="0">
                        <a:solidFill>
                          <a:schemeClr val="bg1">
                            <a:lumMod val="85000"/>
                          </a:schemeClr>
                        </a:solidFill>
                        <a:latin typeface="Cambria Math" panose="02040503050406030204" pitchFamily="18" charset="0"/>
                      </a:rPr>
                      <m:t>h</m:t>
                    </m:r>
                    <m:r>
                      <a:rPr lang="en-US" altLang="ko-KR" b="0" i="1" smtClean="0">
                        <a:solidFill>
                          <a:schemeClr val="bg1">
                            <a:lumMod val="85000"/>
                          </a:schemeClr>
                        </a:solidFill>
                        <a:latin typeface="Cambria Math" panose="02040503050406030204" pitchFamily="18" charset="0"/>
                      </a:rPr>
                      <m:t>)</m:t>
                    </m:r>
                  </m:oMath>
                </a14:m>
                <a:r>
                  <a:rPr lang="ko-KR" altLang="en-US" dirty="0">
                    <a:solidFill>
                      <a:schemeClr val="bg1">
                        <a:lumMod val="85000"/>
                      </a:schemeClr>
                    </a:solidFill>
                  </a:rPr>
                  <a:t> 나 </a:t>
                </a:r>
                <a:r>
                  <a:rPr lang="en-US" altLang="ko-KR" dirty="0">
                    <a:solidFill>
                      <a:schemeClr val="bg1">
                        <a:lumMod val="85000"/>
                      </a:schemeClr>
                    </a:solidFill>
                  </a:rPr>
                  <a:t>name(p-256 or </a:t>
                </a:r>
                <a:r>
                  <a:rPr lang="en-US" altLang="ko-KR" dirty="0">
                    <a:solidFill>
                      <a:srgbClr val="00C8EB"/>
                    </a:solidFill>
                  </a:rPr>
                  <a:t>secp256k1</a:t>
                </a:r>
                <a:r>
                  <a:rPr lang="en-US" altLang="ko-KR" dirty="0">
                    <a:solidFill>
                      <a:schemeClr val="bg1">
                        <a:lumMod val="85000"/>
                      </a:schemeClr>
                    </a:solidFill>
                  </a:rPr>
                  <a:t>)</a:t>
                </a:r>
                <a:r>
                  <a:rPr lang="ko-KR" altLang="en-US" dirty="0">
                    <a:solidFill>
                      <a:schemeClr val="bg1">
                        <a:lumMod val="85000"/>
                      </a:schemeClr>
                    </a:solidFill>
                  </a:rPr>
                  <a:t>로 표시</a:t>
                </a:r>
                <a:endParaRPr lang="en-US" altLang="ko-KR" dirty="0">
                  <a:solidFill>
                    <a:schemeClr val="bg1">
                      <a:lumMod val="85000"/>
                    </a:schemeClr>
                  </a:solidFill>
                </a:endParaRPr>
              </a:p>
              <a:p>
                <a:pPr lvl="1"/>
                <a:r>
                  <a:rPr lang="en-US" altLang="ko-KR" dirty="0">
                    <a:solidFill>
                      <a:schemeClr val="bg1">
                        <a:lumMod val="85000"/>
                      </a:schemeClr>
                    </a:solidFill>
                    <a:hlinkClick r:id="rId2"/>
                  </a:rPr>
                  <a:t>FIPS 186-4</a:t>
                </a:r>
                <a:r>
                  <a:rPr lang="en-US" altLang="ko-KR" dirty="0">
                    <a:solidFill>
                      <a:schemeClr val="bg1">
                        <a:lumMod val="85000"/>
                      </a:schemeClr>
                    </a:solidFill>
                  </a:rPr>
                  <a:t> </a:t>
                </a:r>
                <a:r>
                  <a:rPr lang="ko-KR" altLang="en-US" dirty="0">
                    <a:solidFill>
                      <a:schemeClr val="bg1">
                        <a:lumMod val="85000"/>
                      </a:schemeClr>
                    </a:solidFill>
                  </a:rPr>
                  <a:t>및 </a:t>
                </a:r>
                <a:r>
                  <a:rPr lang="en-US" altLang="ko-KR" dirty="0">
                    <a:solidFill>
                      <a:srgbClr val="DBAC7D"/>
                    </a:solidFill>
                    <a:hlinkClick r:id="rId3">
                      <a:extLst>
                        <a:ext uri="{A12FA001-AC4F-418D-AE19-62706E023703}">
                          <ahyp:hlinkClr xmlns:ahyp="http://schemas.microsoft.com/office/drawing/2018/hyperlinkcolor" val="tx"/>
                        </a:ext>
                      </a:extLst>
                    </a:hlinkClick>
                  </a:rPr>
                  <a:t>SEC2 v2.0</a:t>
                </a:r>
                <a:r>
                  <a:rPr lang="en-US" altLang="ko-KR" dirty="0">
                    <a:solidFill>
                      <a:schemeClr val="bg1">
                        <a:lumMod val="85000"/>
                      </a:schemeClr>
                    </a:solidFill>
                  </a:rPr>
                  <a:t> </a:t>
                </a:r>
                <a:r>
                  <a:rPr lang="ko-KR" altLang="en-US" dirty="0">
                    <a:solidFill>
                      <a:schemeClr val="bg1">
                        <a:lumMod val="85000"/>
                      </a:schemeClr>
                    </a:solidFill>
                  </a:rPr>
                  <a:t>에서는 </a:t>
                </a:r>
                <a:r>
                  <a:rPr lang="en-US" altLang="ko-KR" dirty="0">
                    <a:solidFill>
                      <a:schemeClr val="bg1">
                        <a:lumMod val="85000"/>
                      </a:schemeClr>
                    </a:solidFill>
                  </a:rPr>
                  <a:t>5</a:t>
                </a:r>
                <a:r>
                  <a:rPr lang="ko-KR" altLang="en-US" dirty="0">
                    <a:solidFill>
                      <a:schemeClr val="bg1">
                        <a:lumMod val="85000"/>
                      </a:schemeClr>
                    </a:solidFill>
                  </a:rPr>
                  <a:t>개의 </a:t>
                </a:r>
                <a:r>
                  <a:rPr lang="en-US" altLang="ko-KR" dirty="0">
                    <a:solidFill>
                      <a:schemeClr val="bg1">
                        <a:lumMod val="85000"/>
                      </a:schemeClr>
                    </a:solidFill>
                  </a:rPr>
                  <a:t>Prime Field</a:t>
                </a:r>
                <a:r>
                  <a:rPr lang="ko-KR" altLang="en-US" dirty="0">
                    <a:solidFill>
                      <a:schemeClr val="bg1">
                        <a:lumMod val="85000"/>
                      </a:schemeClr>
                    </a:solidFill>
                  </a:rPr>
                  <a:t>를 </a:t>
                </a:r>
                <a:r>
                  <a:rPr lang="en-US" altLang="ko-KR" dirty="0">
                    <a:solidFill>
                      <a:schemeClr val="bg1">
                        <a:lumMod val="85000"/>
                      </a:schemeClr>
                    </a:solidFill>
                  </a:rPr>
                  <a:t>recommend</a:t>
                </a:r>
              </a:p>
              <a:p>
                <a:pPr lvl="2"/>
                <a:r>
                  <a:rPr lang="en-US" altLang="ko-KR" dirty="0">
                    <a:solidFill>
                      <a:schemeClr val="bg1">
                        <a:lumMod val="85000"/>
                      </a:schemeClr>
                    </a:solidFill>
                  </a:rPr>
                  <a:t>p size 5</a:t>
                </a:r>
                <a:r>
                  <a:rPr lang="ko-KR" altLang="en-US" dirty="0">
                    <a:solidFill>
                      <a:schemeClr val="bg1">
                        <a:lumMod val="85000"/>
                      </a:schemeClr>
                    </a:solidFill>
                  </a:rPr>
                  <a:t>개 </a:t>
                </a:r>
                <a:r>
                  <a:rPr lang="en-US" altLang="ko-KR" dirty="0"/>
                  <a:t>:</a:t>
                </a:r>
                <a:r>
                  <a:rPr lang="ko-KR" altLang="en-US" dirty="0"/>
                  <a:t> </a:t>
                </a:r>
                <a:r>
                  <a:rPr lang="ko-KR" altLang="en-US" dirty="0">
                    <a:solidFill>
                      <a:schemeClr val="bg1">
                        <a:lumMod val="85000"/>
                      </a:schemeClr>
                    </a:solidFill>
                  </a:rPr>
                  <a:t> </a:t>
                </a:r>
                <a:r>
                  <a:rPr lang="en-US" altLang="ko-KR" dirty="0">
                    <a:solidFill>
                      <a:schemeClr val="bg1">
                        <a:lumMod val="85000"/>
                      </a:schemeClr>
                    </a:solidFill>
                  </a:rPr>
                  <a:t>192bit , 224bit , </a:t>
                </a:r>
                <a:r>
                  <a:rPr lang="en-US" altLang="ko-KR" dirty="0">
                    <a:solidFill>
                      <a:srgbClr val="DBAC7D"/>
                    </a:solidFill>
                  </a:rPr>
                  <a:t>256bit</a:t>
                </a:r>
                <a:r>
                  <a:rPr lang="en-US" altLang="ko-KR" dirty="0">
                    <a:solidFill>
                      <a:schemeClr val="bg1">
                        <a:lumMod val="85000"/>
                      </a:schemeClr>
                    </a:solidFill>
                  </a:rPr>
                  <a:t> , 384bit , 521bit</a:t>
                </a:r>
              </a:p>
              <a:p>
                <a:pPr lvl="2"/>
                <a:r>
                  <a:rPr lang="ko-KR" altLang="en-US" dirty="0">
                    <a:solidFill>
                      <a:schemeClr val="bg1">
                        <a:lumMod val="85000"/>
                      </a:schemeClr>
                    </a:solidFill>
                  </a:rPr>
                  <a:t>각 </a:t>
                </a:r>
                <a:r>
                  <a:rPr lang="en-US" altLang="ko-KR" dirty="0">
                    <a:solidFill>
                      <a:schemeClr val="bg1">
                        <a:lumMod val="85000"/>
                      </a:schemeClr>
                    </a:solidFill>
                  </a:rPr>
                  <a:t>Prime Field</a:t>
                </a:r>
                <a:r>
                  <a:rPr lang="ko-KR" altLang="en-US" dirty="0">
                    <a:solidFill>
                      <a:schemeClr val="bg1">
                        <a:lumMod val="85000"/>
                      </a:schemeClr>
                    </a:solidFill>
                  </a:rPr>
                  <a:t>에 대하여 하나의 타원곡선을 </a:t>
                </a:r>
                <a:r>
                  <a:rPr lang="en-US" altLang="ko-KR" dirty="0">
                    <a:solidFill>
                      <a:schemeClr val="bg1">
                        <a:lumMod val="85000"/>
                      </a:schemeClr>
                    </a:solidFill>
                  </a:rPr>
                  <a:t>recommend</a:t>
                </a:r>
              </a:p>
              <a:p>
                <a:endParaRPr lang="ko-KR" altLang="en-US" dirty="0">
                  <a:solidFill>
                    <a:schemeClr val="bg1">
                      <a:lumMod val="85000"/>
                    </a:schemeClr>
                  </a:solidFill>
                </a:endParaRPr>
              </a:p>
            </p:txBody>
          </p:sp>
        </mc:Choice>
        <mc:Fallback>
          <p:sp>
            <p:nvSpPr>
              <p:cNvPr id="2" name="내용 개체 틀 1">
                <a:extLst>
                  <a:ext uri="{FF2B5EF4-FFF2-40B4-BE49-F238E27FC236}">
                    <a16:creationId xmlns:a16="http://schemas.microsoft.com/office/drawing/2014/main" id="{FAEC067C-2749-4D6F-B5B2-BA0E3A2FAA77}"/>
                  </a:ext>
                </a:extLst>
              </p:cNvPr>
              <p:cNvSpPr>
                <a:spLocks noGrp="1" noRot="1" noChangeAspect="1" noMove="1" noResize="1" noEditPoints="1" noAdjustHandles="1" noChangeArrowheads="1" noChangeShapeType="1" noTextEdit="1"/>
              </p:cNvSpPr>
              <p:nvPr>
                <p:ph idx="1"/>
              </p:nvPr>
            </p:nvSpPr>
            <p:spPr>
              <a:xfrm>
                <a:off x="241299" y="674860"/>
                <a:ext cx="11683999" cy="6030740"/>
              </a:xfrm>
              <a:blipFill>
                <a:blip r:embed="rId4"/>
                <a:stretch>
                  <a:fillRect l="-365" t="-809"/>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27017069-4B5C-494E-A8ED-74D42F0712FE}"/>
              </a:ext>
            </a:extLst>
          </p:cNvPr>
          <p:cNvSpPr>
            <a:spLocks noGrp="1"/>
          </p:cNvSpPr>
          <p:nvPr>
            <p:ph type="title"/>
          </p:nvPr>
        </p:nvSpPr>
        <p:spPr/>
        <p:txBody>
          <a:bodyPr/>
          <a:lstStyle/>
          <a:p>
            <a:r>
              <a:rPr lang="ko-KR" altLang="en-US" dirty="0"/>
              <a:t>타원곡선 </a:t>
            </a:r>
            <a:r>
              <a:rPr lang="en-US" altLang="ko-KR" dirty="0"/>
              <a:t>(Elliptic Curve)</a:t>
            </a:r>
            <a:endParaRPr lang="ko-KR" alt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C105F65-C9DA-4B1F-9C93-EB29A7740BDC}"/>
                  </a:ext>
                </a:extLst>
              </p:cNvPr>
              <p:cNvSpPr txBox="1"/>
              <p:nvPr/>
            </p:nvSpPr>
            <p:spPr>
              <a:xfrm>
                <a:off x="6096000" y="1068743"/>
                <a:ext cx="3965470" cy="369332"/>
              </a:xfrm>
              <a:prstGeom prst="rect">
                <a:avLst/>
              </a:prstGeom>
              <a:noFill/>
            </p:spPr>
            <p:txBody>
              <a:bodyPr wrap="square">
                <a:spAutoFit/>
              </a:bodyPr>
              <a:lstStyle/>
              <a:p>
                <a14:m>
                  <m:oMath xmlns:m="http://schemas.openxmlformats.org/officeDocument/2006/math">
                    <m:r>
                      <a:rPr lang="en-US" altLang="ko-KR" i="1" smtClean="0">
                        <a:solidFill>
                          <a:schemeClr val="bg1">
                            <a:lumMod val="85000"/>
                          </a:schemeClr>
                        </a:solidFill>
                        <a:latin typeface="Cambria Math" panose="02040503050406030204" pitchFamily="18" charset="0"/>
                      </a:rPr>
                      <m:t>𝐸</m:t>
                    </m:r>
                    <m:d>
                      <m:dPr>
                        <m:ctrlPr>
                          <a:rPr lang="en-US" altLang="ko-KR" i="1">
                            <a:solidFill>
                              <a:schemeClr val="bg1">
                                <a:lumMod val="85000"/>
                              </a:schemeClr>
                            </a:solidFill>
                            <a:latin typeface="Cambria Math" panose="02040503050406030204" pitchFamily="18" charset="0"/>
                          </a:rPr>
                        </m:ctrlPr>
                      </m:dPr>
                      <m:e>
                        <m:r>
                          <a:rPr lang="ko-KR" altLang="en-US" i="1">
                            <a:solidFill>
                              <a:schemeClr val="bg1">
                                <a:lumMod val="85000"/>
                              </a:schemeClr>
                            </a:solidFill>
                            <a:latin typeface="Cambria Math" panose="02040503050406030204" pitchFamily="18" charset="0"/>
                          </a:rPr>
                          <m:t>𝔽</m:t>
                        </m:r>
                        <m:r>
                          <a:rPr lang="en-US" altLang="ko-KR" i="1" baseline="-25000" dirty="0">
                            <a:solidFill>
                              <a:schemeClr val="bg1">
                                <a:lumMod val="85000"/>
                              </a:schemeClr>
                            </a:solidFill>
                            <a:latin typeface="Cambria Math" panose="02040503050406030204" pitchFamily="18" charset="0"/>
                          </a:rPr>
                          <m:t>𝑝</m:t>
                        </m:r>
                      </m:e>
                    </m:d>
                    <m:r>
                      <a:rPr lang="en-US" altLang="ko-KR" b="0" i="1" baseline="-25000" dirty="0" smtClean="0">
                        <a:solidFill>
                          <a:schemeClr val="bg1">
                            <a:lumMod val="85000"/>
                          </a:schemeClr>
                        </a:solidFill>
                        <a:latin typeface="Cambria Math" panose="02040503050406030204" pitchFamily="18" charset="0"/>
                      </a:rPr>
                      <m:t> </m:t>
                    </m:r>
                  </m:oMath>
                </a14:m>
                <a:r>
                  <a:rPr lang="en-US" altLang="ko-KR" b="0" dirty="0">
                    <a:solidFill>
                      <a:schemeClr val="bg1">
                        <a:lumMod val="85000"/>
                      </a:schemeClr>
                    </a:solidFill>
                  </a:rPr>
                  <a:t>: </a:t>
                </a:r>
                <a14:m>
                  <m:oMath xmlns:m="http://schemas.openxmlformats.org/officeDocument/2006/math">
                    <m:r>
                      <a:rPr lang="en-US" altLang="ko-KR" b="0" i="1" dirty="0" smtClean="0">
                        <a:solidFill>
                          <a:schemeClr val="bg1">
                            <a:lumMod val="85000"/>
                          </a:schemeClr>
                        </a:solidFill>
                        <a:latin typeface="Cambria Math" panose="02040503050406030204" pitchFamily="18" charset="0"/>
                      </a:rPr>
                      <m:t>𝑦</m:t>
                    </m:r>
                    <m:r>
                      <a:rPr lang="en-US" altLang="ko-KR" b="0" i="1" baseline="30000" dirty="0" smtClean="0">
                        <a:solidFill>
                          <a:schemeClr val="bg1">
                            <a:lumMod val="85000"/>
                          </a:schemeClr>
                        </a:solidFill>
                        <a:latin typeface="Cambria Math" panose="02040503050406030204" pitchFamily="18" charset="0"/>
                      </a:rPr>
                      <m:t>2</m:t>
                    </m:r>
                    <m:r>
                      <a:rPr lang="en-US" altLang="ko-KR" b="0" i="1" dirty="0" smtClean="0">
                        <a:solidFill>
                          <a:schemeClr val="bg1">
                            <a:lumMod val="85000"/>
                          </a:schemeClr>
                        </a:solidFill>
                        <a:latin typeface="Cambria Math" panose="02040503050406030204" pitchFamily="18" charset="0"/>
                      </a:rPr>
                      <m:t> </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𝑥</m:t>
                    </m:r>
                    <m:r>
                      <a:rPr lang="en-US" altLang="ko-KR" b="0" i="1" baseline="30000" dirty="0" smtClean="0">
                        <a:solidFill>
                          <a:schemeClr val="bg1">
                            <a:lumMod val="85000"/>
                          </a:schemeClr>
                        </a:solidFill>
                        <a:latin typeface="Cambria Math" panose="02040503050406030204" pitchFamily="18" charset="0"/>
                        <a:ea typeface="Cambria Math" panose="02040503050406030204" pitchFamily="18" charset="0"/>
                      </a:rPr>
                      <m:t>3</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𝑎𝑥</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𝑏</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𝑚𝑜𝑑</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 </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𝑝</m:t>
                    </m:r>
                    <m:r>
                      <a:rPr lang="en-US" altLang="ko-KR" b="0" i="1" dirty="0" smtClean="0">
                        <a:solidFill>
                          <a:schemeClr val="bg1">
                            <a:lumMod val="85000"/>
                          </a:schemeClr>
                        </a:solidFill>
                        <a:latin typeface="Cambria Math" panose="02040503050406030204" pitchFamily="18" charset="0"/>
                        <a:ea typeface="Cambria Math" panose="02040503050406030204" pitchFamily="18" charset="0"/>
                      </a:rPr>
                      <m:t>)</m:t>
                    </m:r>
                  </m:oMath>
                </a14:m>
                <a:endParaRPr lang="en-US" altLang="ko-KR" dirty="0">
                  <a:solidFill>
                    <a:schemeClr val="bg1">
                      <a:lumMod val="85000"/>
                    </a:schemeClr>
                  </a:solidFill>
                </a:endParaRPr>
              </a:p>
            </p:txBody>
          </p:sp>
        </mc:Choice>
        <mc:Fallback>
          <p:sp>
            <p:nvSpPr>
              <p:cNvPr id="10" name="TextBox 9">
                <a:extLst>
                  <a:ext uri="{FF2B5EF4-FFF2-40B4-BE49-F238E27FC236}">
                    <a16:creationId xmlns:a16="http://schemas.microsoft.com/office/drawing/2014/main" id="{8C105F65-C9DA-4B1F-9C93-EB29A7740BDC}"/>
                  </a:ext>
                </a:extLst>
              </p:cNvPr>
              <p:cNvSpPr txBox="1">
                <a:spLocks noRot="1" noChangeAspect="1" noMove="1" noResize="1" noEditPoints="1" noAdjustHandles="1" noChangeArrowheads="1" noChangeShapeType="1" noTextEdit="1"/>
              </p:cNvSpPr>
              <p:nvPr/>
            </p:nvSpPr>
            <p:spPr>
              <a:xfrm>
                <a:off x="6096000" y="1068743"/>
                <a:ext cx="3965470" cy="369332"/>
              </a:xfrm>
              <a:prstGeom prst="rect">
                <a:avLst/>
              </a:prstGeom>
              <a:blipFill>
                <a:blip r:embed="rId5"/>
                <a:stretch>
                  <a:fillRect t="-8197" b="-24590"/>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6534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12BDA8-BD68-4805-9CCC-35663BEB6EEF}"/>
              </a:ext>
            </a:extLst>
          </p:cNvPr>
          <p:cNvSpPr>
            <a:spLocks noGrp="1"/>
          </p:cNvSpPr>
          <p:nvPr>
            <p:ph idx="1"/>
          </p:nvPr>
        </p:nvSpPr>
        <p:spPr/>
        <p:txBody>
          <a:bodyPr/>
          <a:lstStyle/>
          <a:p>
            <a:r>
              <a:rPr lang="en-US" altLang="ko-KR" dirty="0"/>
              <a:t>secp256k1 : </a:t>
            </a:r>
            <a:r>
              <a:rPr lang="ko-KR" altLang="en-US" dirty="0" err="1"/>
              <a:t>비트코인</a:t>
            </a:r>
            <a:r>
              <a:rPr lang="en-US" altLang="ko-KR" dirty="0"/>
              <a:t>, </a:t>
            </a:r>
            <a:r>
              <a:rPr lang="ko-KR" altLang="en-US" dirty="0" err="1"/>
              <a:t>이더리움이</a:t>
            </a:r>
            <a:r>
              <a:rPr lang="ko-KR" altLang="en-US" dirty="0"/>
              <a:t> 사용하는 </a:t>
            </a:r>
            <a:r>
              <a:rPr lang="en-US" altLang="ko-KR" dirty="0"/>
              <a:t>ECC Domain Parameter</a:t>
            </a:r>
            <a:endParaRPr lang="ko-KR" altLang="en-US" dirty="0"/>
          </a:p>
        </p:txBody>
      </p:sp>
      <p:sp>
        <p:nvSpPr>
          <p:cNvPr id="3" name="제목 2">
            <a:extLst>
              <a:ext uri="{FF2B5EF4-FFF2-40B4-BE49-F238E27FC236}">
                <a16:creationId xmlns:a16="http://schemas.microsoft.com/office/drawing/2014/main" id="{9C951FF8-E73F-4DCA-A19B-6F2F9E961D99}"/>
              </a:ext>
            </a:extLst>
          </p:cNvPr>
          <p:cNvSpPr>
            <a:spLocks noGrp="1"/>
          </p:cNvSpPr>
          <p:nvPr>
            <p:ph type="title"/>
          </p:nvPr>
        </p:nvSpPr>
        <p:spPr/>
        <p:txBody>
          <a:bodyPr/>
          <a:lstStyle/>
          <a:p>
            <a:r>
              <a:rPr lang="ko-KR" altLang="en-US" dirty="0"/>
              <a:t>타원곡선 </a:t>
            </a:r>
            <a:r>
              <a:rPr lang="en-US" altLang="ko-KR" dirty="0"/>
              <a:t>(Elliptic Curve) [ secp256k1 ]</a:t>
            </a:r>
            <a:endParaRPr lang="ko-KR" altLang="en-US" dirty="0"/>
          </a:p>
        </p:txBody>
      </p:sp>
      <p:pic>
        <p:nvPicPr>
          <p:cNvPr id="5" name="그림 4">
            <a:extLst>
              <a:ext uri="{FF2B5EF4-FFF2-40B4-BE49-F238E27FC236}">
                <a16:creationId xmlns:a16="http://schemas.microsoft.com/office/drawing/2014/main" id="{6B76EB79-B856-4BFC-AAA1-66F6A42D36ED}"/>
              </a:ext>
            </a:extLst>
          </p:cNvPr>
          <p:cNvPicPr>
            <a:picLocks noChangeAspect="1"/>
          </p:cNvPicPr>
          <p:nvPr/>
        </p:nvPicPr>
        <p:blipFill rotWithShape="1">
          <a:blip r:embed="rId2"/>
          <a:srcRect l="2850" t="1811" r="2551" b="1724"/>
          <a:stretch/>
        </p:blipFill>
        <p:spPr>
          <a:xfrm>
            <a:off x="449826" y="1076631"/>
            <a:ext cx="6172200" cy="5501148"/>
          </a:xfrm>
          <a:prstGeom prst="rect">
            <a:avLst/>
          </a:prstGeom>
        </p:spPr>
      </p:pic>
      <mc:AlternateContent xmlns:mc="http://schemas.openxmlformats.org/markup-compatibility/2006">
        <mc:Choice xmlns:a14="http://schemas.microsoft.com/office/drawing/2010/main" Requires="a14">
          <p:sp>
            <p:nvSpPr>
              <p:cNvPr id="6" name="내용 개체 틀 1">
                <a:extLst>
                  <a:ext uri="{FF2B5EF4-FFF2-40B4-BE49-F238E27FC236}">
                    <a16:creationId xmlns:a16="http://schemas.microsoft.com/office/drawing/2014/main" id="{8DEEF2BB-8FB2-4B5A-B24C-4D929E3D7494}"/>
                  </a:ext>
                </a:extLst>
              </p:cNvPr>
              <p:cNvSpPr txBox="1">
                <a:spLocks/>
              </p:cNvSpPr>
              <p:nvPr/>
            </p:nvSpPr>
            <p:spPr>
              <a:xfrm>
                <a:off x="6994954" y="661986"/>
                <a:ext cx="4970034" cy="604361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dirty="0"/>
                  <a:t>Domain Parameter</a:t>
                </a:r>
              </a:p>
              <a:p>
                <a:pPr lvl="1"/>
                <a:r>
                  <a:rPr lang="en-US" altLang="ko-KR" dirty="0"/>
                  <a:t>a = 0</a:t>
                </a:r>
              </a:p>
              <a:p>
                <a:pPr lvl="1"/>
                <a:r>
                  <a:rPr lang="en-US" altLang="ko-KR" dirty="0"/>
                  <a:t>b = 7</a:t>
                </a:r>
              </a:p>
              <a:p>
                <a:pPr lvl="1"/>
                <a:r>
                  <a:rPr lang="en-US" altLang="ko-KR" dirty="0"/>
                  <a:t>p = 2</a:t>
                </a:r>
                <a:r>
                  <a:rPr lang="en-US" altLang="ko-KR" baseline="30000" dirty="0"/>
                  <a:t>256</a:t>
                </a:r>
                <a:r>
                  <a:rPr lang="en-US" altLang="ko-KR" dirty="0"/>
                  <a:t> - 2</a:t>
                </a:r>
                <a:r>
                  <a:rPr lang="en-US" altLang="ko-KR" baseline="30000" dirty="0"/>
                  <a:t>32</a:t>
                </a:r>
                <a:r>
                  <a:rPr lang="en-US" altLang="ko-KR" dirty="0"/>
                  <a:t> - 2</a:t>
                </a:r>
                <a:r>
                  <a:rPr lang="en-US" altLang="ko-KR" baseline="30000" dirty="0"/>
                  <a:t>9</a:t>
                </a:r>
                <a:r>
                  <a:rPr lang="en-US" altLang="ko-KR" dirty="0"/>
                  <a:t> - 2</a:t>
                </a:r>
                <a:r>
                  <a:rPr lang="en-US" altLang="ko-KR" baseline="30000" dirty="0"/>
                  <a:t>8</a:t>
                </a:r>
                <a:r>
                  <a:rPr lang="en-US" altLang="ko-KR" dirty="0"/>
                  <a:t> - 2</a:t>
                </a:r>
                <a:r>
                  <a:rPr lang="en-US" altLang="ko-KR" baseline="30000" dirty="0"/>
                  <a:t>7</a:t>
                </a:r>
                <a:r>
                  <a:rPr lang="en-US" altLang="ko-KR" dirty="0"/>
                  <a:t> - 2</a:t>
                </a:r>
                <a:r>
                  <a:rPr lang="en-US" altLang="ko-KR" baseline="30000" dirty="0"/>
                  <a:t>6</a:t>
                </a:r>
                <a:r>
                  <a:rPr lang="en-US" altLang="ko-KR" dirty="0"/>
                  <a:t> - 2</a:t>
                </a:r>
                <a:r>
                  <a:rPr lang="en-US" altLang="ko-KR" baseline="30000" dirty="0"/>
                  <a:t>4</a:t>
                </a:r>
                <a:r>
                  <a:rPr lang="en-US" altLang="ko-KR" dirty="0"/>
                  <a:t> -1</a:t>
                </a:r>
              </a:p>
              <a:p>
                <a:pPr lvl="1"/>
                <a:r>
                  <a:rPr lang="en-US" altLang="ko-KR" dirty="0"/>
                  <a:t>G =</a:t>
                </a:r>
                <a:br>
                  <a:rPr lang="en-US" altLang="ko-KR" dirty="0"/>
                </a:br>
                <a:r>
                  <a:rPr lang="en-US" altLang="ko-KR" sz="1000" dirty="0">
                    <a:latin typeface="Consolas" panose="020B0609020204030204" pitchFamily="49" charset="0"/>
                  </a:rPr>
                  <a:t>(79BE667E F9DCBBAC 55A06295 CE870B07 029BFCDB 2DCE28D9 59F2815B 16F81798,</a:t>
                </a:r>
                <a:br>
                  <a:rPr lang="en-US" altLang="ko-KR" sz="1000" dirty="0">
                    <a:latin typeface="Consolas" panose="020B0609020204030204" pitchFamily="49" charset="0"/>
                  </a:rPr>
                </a:br>
                <a:r>
                  <a:rPr lang="en-US" altLang="ko-KR" sz="1000" dirty="0">
                    <a:latin typeface="Consolas" panose="020B0609020204030204" pitchFamily="49" charset="0"/>
                  </a:rPr>
                  <a:t> 483ADA77 26A3C465 5DA4FBFC 0E1108A8 FD17B448 A6855419 9C47D08F FB10D4B8</a:t>
                </a:r>
                <a:r>
                  <a:rPr lang="pt-BR" altLang="ko-KR" sz="1000" dirty="0"/>
                  <a:t>)</a:t>
                </a:r>
                <a:endParaRPr lang="en-US" altLang="ko-KR" sz="1000" dirty="0"/>
              </a:p>
              <a:p>
                <a:pPr lvl="1"/>
                <a:r>
                  <a:rPr lang="en-US" altLang="ko-KR" dirty="0"/>
                  <a:t>n = </a:t>
                </a:r>
                <a:br>
                  <a:rPr lang="en-US" altLang="ko-KR" dirty="0"/>
                </a:br>
                <a:r>
                  <a:rPr lang="en-US" altLang="ko-KR" sz="1000" dirty="0">
                    <a:latin typeface="Consolas" panose="020B0609020204030204" pitchFamily="49" charset="0"/>
                  </a:rPr>
                  <a:t>FFFFFFFF </a:t>
                </a:r>
                <a:r>
                  <a:rPr lang="en-US" altLang="ko-KR" sz="1000" dirty="0" err="1">
                    <a:latin typeface="Consolas" panose="020B0609020204030204" pitchFamily="49" charset="0"/>
                  </a:rPr>
                  <a:t>FFFFFFFF</a:t>
                </a:r>
                <a:r>
                  <a:rPr lang="en-US" altLang="ko-KR" sz="1000" dirty="0">
                    <a:latin typeface="Consolas" panose="020B0609020204030204" pitchFamily="49" charset="0"/>
                  </a:rPr>
                  <a:t> </a:t>
                </a:r>
                <a:r>
                  <a:rPr lang="en-US" altLang="ko-KR" sz="1000" dirty="0" err="1">
                    <a:latin typeface="Consolas" panose="020B0609020204030204" pitchFamily="49" charset="0"/>
                  </a:rPr>
                  <a:t>FFFFFFFF</a:t>
                </a:r>
                <a:r>
                  <a:rPr lang="en-US" altLang="ko-KR" sz="1000" dirty="0">
                    <a:latin typeface="Consolas" panose="020B0609020204030204" pitchFamily="49" charset="0"/>
                  </a:rPr>
                  <a:t> FFFFFFFE BAAEDCE6 AF48A03B BFD25E8C D0364141</a:t>
                </a:r>
              </a:p>
              <a:p>
                <a:r>
                  <a:rPr lang="ko-KR" altLang="en-US" dirty="0"/>
                  <a:t>타원 곡선 방정식</a:t>
                </a:r>
                <a:endParaRPr lang="en-US" altLang="ko-KR" sz="900" dirty="0"/>
              </a:p>
              <a:p>
                <a:pPr indent="0">
                  <a:buNone/>
                </a:pPr>
                <a14:m>
                  <m:oMathPara xmlns:m="http://schemas.openxmlformats.org/officeDocument/2006/math">
                    <m:oMathParaPr>
                      <m:jc m:val="centerGroup"/>
                    </m:oMathParaPr>
                    <m:oMath xmlns:m="http://schemas.openxmlformats.org/officeDocument/2006/math">
                      <m:r>
                        <a:rPr lang="en-US" altLang="ko-KR" i="1" dirty="0" smtClean="0">
                          <a:solidFill>
                            <a:srgbClr val="00C8EB"/>
                          </a:solidFill>
                          <a:latin typeface="Cambria Math" panose="02040503050406030204" pitchFamily="18" charset="0"/>
                        </a:rPr>
                        <m:t>𝑦</m:t>
                      </m:r>
                      <m:r>
                        <a:rPr lang="en-US" altLang="ko-KR" i="1" baseline="30000" dirty="0">
                          <a:solidFill>
                            <a:srgbClr val="00C8EB"/>
                          </a:solidFill>
                          <a:latin typeface="Cambria Math" panose="02040503050406030204" pitchFamily="18" charset="0"/>
                        </a:rPr>
                        <m:t>2</m:t>
                      </m:r>
                      <m:r>
                        <a:rPr lang="en-US" altLang="ko-KR" i="1" dirty="0">
                          <a:solidFill>
                            <a:srgbClr val="00C8EB"/>
                          </a:solidFill>
                          <a:latin typeface="Cambria Math" panose="02040503050406030204" pitchFamily="18" charset="0"/>
                        </a:rPr>
                        <m:t> </m:t>
                      </m:r>
                      <m:r>
                        <a:rPr lang="en-US" altLang="ko-KR" i="1" dirty="0">
                          <a:solidFill>
                            <a:srgbClr val="00C8EB"/>
                          </a:solidFill>
                          <a:latin typeface="Cambria Math" panose="02040503050406030204" pitchFamily="18" charset="0"/>
                          <a:ea typeface="Cambria Math" panose="02040503050406030204" pitchFamily="18" charset="0"/>
                        </a:rPr>
                        <m:t>≡</m:t>
                      </m:r>
                      <m:r>
                        <a:rPr lang="en-US" altLang="ko-KR" i="1" dirty="0">
                          <a:solidFill>
                            <a:srgbClr val="00C8EB"/>
                          </a:solidFill>
                          <a:latin typeface="Cambria Math" panose="02040503050406030204" pitchFamily="18" charset="0"/>
                          <a:ea typeface="Cambria Math" panose="02040503050406030204" pitchFamily="18" charset="0"/>
                        </a:rPr>
                        <m:t>𝑥</m:t>
                      </m:r>
                      <m:r>
                        <a:rPr lang="en-US" altLang="ko-KR" i="1" baseline="30000" dirty="0">
                          <a:solidFill>
                            <a:srgbClr val="00C8EB"/>
                          </a:solidFill>
                          <a:latin typeface="Cambria Math" panose="02040503050406030204" pitchFamily="18" charset="0"/>
                          <a:ea typeface="Cambria Math" panose="02040503050406030204" pitchFamily="18" charset="0"/>
                        </a:rPr>
                        <m:t>3</m:t>
                      </m:r>
                      <m:r>
                        <a:rPr lang="en-US" altLang="ko-KR" i="1" dirty="0">
                          <a:solidFill>
                            <a:srgbClr val="00C8EB"/>
                          </a:solidFill>
                          <a:latin typeface="Cambria Math" panose="02040503050406030204" pitchFamily="18" charset="0"/>
                          <a:ea typeface="Cambria Math" panose="02040503050406030204" pitchFamily="18" charset="0"/>
                        </a:rPr>
                        <m:t>+</m:t>
                      </m:r>
                      <m:r>
                        <a:rPr lang="en-US" altLang="ko-KR" b="0" i="1" dirty="0" smtClean="0">
                          <a:solidFill>
                            <a:srgbClr val="00C8EB"/>
                          </a:solidFill>
                          <a:latin typeface="Cambria Math" panose="02040503050406030204" pitchFamily="18" charset="0"/>
                          <a:ea typeface="Cambria Math" panose="02040503050406030204" pitchFamily="18" charset="0"/>
                        </a:rPr>
                        <m:t>7</m:t>
                      </m:r>
                      <m:r>
                        <a:rPr lang="en-US" altLang="ko-KR" i="1" dirty="0">
                          <a:solidFill>
                            <a:srgbClr val="00C8EB"/>
                          </a:solidFill>
                          <a:latin typeface="Cambria Math" panose="02040503050406030204" pitchFamily="18" charset="0"/>
                          <a:ea typeface="Cambria Math" panose="02040503050406030204" pitchFamily="18" charset="0"/>
                        </a:rPr>
                        <m:t> (</m:t>
                      </m:r>
                      <m:r>
                        <a:rPr lang="en-US" altLang="ko-KR" i="1" dirty="0">
                          <a:solidFill>
                            <a:srgbClr val="00C8EB"/>
                          </a:solidFill>
                          <a:latin typeface="Cambria Math" panose="02040503050406030204" pitchFamily="18" charset="0"/>
                          <a:ea typeface="Cambria Math" panose="02040503050406030204" pitchFamily="18" charset="0"/>
                        </a:rPr>
                        <m:t>𝑚𝑜𝑑</m:t>
                      </m:r>
                      <m:r>
                        <a:rPr lang="en-US" altLang="ko-KR" i="1" dirty="0">
                          <a:solidFill>
                            <a:srgbClr val="00C8EB"/>
                          </a:solidFill>
                          <a:latin typeface="Cambria Math" panose="02040503050406030204" pitchFamily="18" charset="0"/>
                          <a:ea typeface="Cambria Math" panose="02040503050406030204" pitchFamily="18" charset="0"/>
                        </a:rPr>
                        <m:t> </m:t>
                      </m:r>
                      <m:r>
                        <a:rPr lang="en-US" altLang="ko-KR" i="1" dirty="0">
                          <a:solidFill>
                            <a:srgbClr val="00C8EB"/>
                          </a:solidFill>
                          <a:latin typeface="Cambria Math" panose="02040503050406030204" pitchFamily="18" charset="0"/>
                          <a:ea typeface="Cambria Math" panose="02040503050406030204" pitchFamily="18" charset="0"/>
                        </a:rPr>
                        <m:t>𝑝</m:t>
                      </m:r>
                      <m:r>
                        <a:rPr lang="en-US" altLang="ko-KR" i="1" dirty="0">
                          <a:solidFill>
                            <a:srgbClr val="00C8EB"/>
                          </a:solidFill>
                          <a:latin typeface="Cambria Math" panose="02040503050406030204" pitchFamily="18" charset="0"/>
                          <a:ea typeface="Cambria Math" panose="02040503050406030204" pitchFamily="18" charset="0"/>
                        </a:rPr>
                        <m:t>)</m:t>
                      </m:r>
                    </m:oMath>
                  </m:oMathPara>
                </a14:m>
                <a:endParaRPr lang="en-US" altLang="ko-KR" sz="900" dirty="0">
                  <a:solidFill>
                    <a:srgbClr val="00C8EB"/>
                  </a:solidFill>
                </a:endParaRPr>
              </a:p>
              <a:p>
                <a:pPr marL="144000"/>
                <a:r>
                  <a:rPr lang="en-US" altLang="ko-KR" dirty="0"/>
                  <a:t>K = </a:t>
                </a:r>
                <a:r>
                  <a:rPr lang="en-US" altLang="ko-KR" dirty="0" err="1"/>
                  <a:t>kG</a:t>
                </a:r>
                <a:endParaRPr lang="en-US" altLang="ko-KR" dirty="0"/>
              </a:p>
              <a:p>
                <a:pPr lvl="1"/>
                <a:r>
                  <a:rPr lang="en-US" altLang="ko-KR" dirty="0">
                    <a:solidFill>
                      <a:srgbClr val="EF296B"/>
                    </a:solidFill>
                  </a:rPr>
                  <a:t>k = </a:t>
                </a:r>
                <a:r>
                  <a:rPr lang="ko-KR" altLang="en-US" dirty="0">
                    <a:solidFill>
                      <a:srgbClr val="EF296B"/>
                    </a:solidFill>
                  </a:rPr>
                  <a:t>개인키 </a:t>
                </a:r>
                <a:r>
                  <a:rPr lang="en-US" altLang="ko-KR" dirty="0">
                    <a:solidFill>
                      <a:srgbClr val="EF296B"/>
                    </a:solidFill>
                  </a:rPr>
                  <a:t>( 0 &lt; k &lt; n)</a:t>
                </a:r>
              </a:p>
              <a:p>
                <a:pPr lvl="1"/>
                <a:r>
                  <a:rPr lang="en-US" altLang="ko-KR" dirty="0">
                    <a:solidFill>
                      <a:srgbClr val="0071FF"/>
                    </a:solidFill>
                  </a:rPr>
                  <a:t>K = </a:t>
                </a:r>
                <a:r>
                  <a:rPr lang="en-US" altLang="ko-KR" dirty="0" err="1">
                    <a:solidFill>
                      <a:srgbClr val="0071FF"/>
                    </a:solidFill>
                  </a:rPr>
                  <a:t>kG</a:t>
                </a:r>
                <a:r>
                  <a:rPr lang="ko-KR" altLang="en-US" dirty="0">
                    <a:solidFill>
                      <a:srgbClr val="0071FF"/>
                    </a:solidFill>
                  </a:rPr>
                  <a:t> </a:t>
                </a:r>
                <a:r>
                  <a:rPr lang="en-US" altLang="ko-KR" dirty="0">
                    <a:solidFill>
                      <a:srgbClr val="0071FF"/>
                    </a:solidFill>
                  </a:rPr>
                  <a:t>= </a:t>
                </a:r>
                <a:r>
                  <a:rPr lang="ko-KR" altLang="en-US" dirty="0">
                    <a:solidFill>
                      <a:srgbClr val="0071FF"/>
                    </a:solidFill>
                  </a:rPr>
                  <a:t>공개키 </a:t>
                </a:r>
                <a:endParaRPr lang="en-US" altLang="ko-KR" dirty="0">
                  <a:solidFill>
                    <a:srgbClr val="0071FF"/>
                  </a:solidFill>
                </a:endParaRPr>
              </a:p>
            </p:txBody>
          </p:sp>
        </mc:Choice>
        <mc:Fallback>
          <p:sp>
            <p:nvSpPr>
              <p:cNvPr id="6" name="내용 개체 틀 1">
                <a:extLst>
                  <a:ext uri="{FF2B5EF4-FFF2-40B4-BE49-F238E27FC236}">
                    <a16:creationId xmlns:a16="http://schemas.microsoft.com/office/drawing/2014/main" id="{8DEEF2BB-8FB2-4B5A-B24C-4D929E3D7494}"/>
                  </a:ext>
                </a:extLst>
              </p:cNvPr>
              <p:cNvSpPr txBox="1">
                <a:spLocks noRot="1" noChangeAspect="1" noMove="1" noResize="1" noEditPoints="1" noAdjustHandles="1" noChangeArrowheads="1" noChangeShapeType="1" noTextEdit="1"/>
              </p:cNvSpPr>
              <p:nvPr/>
            </p:nvSpPr>
            <p:spPr>
              <a:xfrm>
                <a:off x="6994954" y="661986"/>
                <a:ext cx="4970034" cy="6043613"/>
              </a:xfrm>
              <a:prstGeom prst="rect">
                <a:avLst/>
              </a:prstGeom>
              <a:blipFill>
                <a:blip r:embed="rId3"/>
                <a:stretch>
                  <a:fillRect l="-735" t="-706"/>
                </a:stretch>
              </a:blipFill>
            </p:spPr>
            <p:txBody>
              <a:bodyPr/>
              <a:lstStyle/>
              <a:p>
                <a:r>
                  <a:rPr lang="ko-KR" altLang="en-US">
                    <a:noFill/>
                  </a:rPr>
                  <a:t> </a:t>
                </a:r>
              </a:p>
            </p:txBody>
          </p:sp>
        </mc:Fallback>
      </mc:AlternateContent>
      <p:pic>
        <p:nvPicPr>
          <p:cNvPr id="9" name="Picture 2" descr="ecc_illustrated">
            <a:extLst>
              <a:ext uri="{FF2B5EF4-FFF2-40B4-BE49-F238E27FC236}">
                <a16:creationId xmlns:a16="http://schemas.microsoft.com/office/drawing/2014/main" id="{20A86161-C452-46CA-929C-D4CC8E51CD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329" y="4297136"/>
            <a:ext cx="2400659" cy="2408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657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9E6C1D5-0ED5-4F6A-984C-BCF53E7B5881}"/>
              </a:ext>
            </a:extLst>
          </p:cNvPr>
          <p:cNvSpPr>
            <a:spLocks noGrp="1"/>
          </p:cNvSpPr>
          <p:nvPr>
            <p:ph idx="1"/>
          </p:nvPr>
        </p:nvSpPr>
        <p:spPr>
          <a:xfrm>
            <a:off x="227011" y="663329"/>
            <a:ext cx="11683999" cy="1566690"/>
          </a:xfrm>
        </p:spPr>
        <p:txBody>
          <a:bodyPr/>
          <a:lstStyle/>
          <a:p>
            <a:r>
              <a:rPr lang="ko-KR" altLang="en-US" dirty="0"/>
              <a:t>개인키 </a:t>
            </a:r>
            <a:r>
              <a:rPr lang="en-US" altLang="ko-KR" dirty="0"/>
              <a:t>k = 0x1E99423A4ED27608A15A2616A2B0E9E52CED330AC530EDCC32C8FFC6A526AEDD</a:t>
            </a:r>
          </a:p>
          <a:p>
            <a:pPr marL="144000"/>
            <a:r>
              <a:rPr lang="ko-KR" altLang="en-US" dirty="0"/>
              <a:t>공개키 </a:t>
            </a:r>
            <a:r>
              <a:rPr lang="en-US" altLang="ko-KR" dirty="0"/>
              <a:t>K = k * G = (x, y)</a:t>
            </a:r>
            <a:br>
              <a:rPr lang="en-US" altLang="ko-KR" dirty="0"/>
            </a:br>
            <a:r>
              <a:rPr lang="en-US" altLang="ko-KR" dirty="0"/>
              <a:t>x = 0x</a:t>
            </a:r>
            <a:r>
              <a:rPr lang="en-US" altLang="ko-KR" dirty="0">
                <a:solidFill>
                  <a:srgbClr val="FFC700"/>
                </a:solidFill>
              </a:rPr>
              <a:t>F028892BAD7ED57D2FB57BF33081D5CFCF6F9ED3D3D7F159C2E2FFF579DC341A</a:t>
            </a:r>
            <a:br>
              <a:rPr lang="en-US" altLang="ko-KR" dirty="0"/>
            </a:br>
            <a:r>
              <a:rPr lang="en-US" altLang="ko-KR" dirty="0"/>
              <a:t>y = 0x</a:t>
            </a:r>
            <a:r>
              <a:rPr lang="en-US" altLang="ko-KR" dirty="0">
                <a:solidFill>
                  <a:srgbClr val="DBAC7D"/>
                </a:solidFill>
              </a:rPr>
              <a:t>07CF33DA18BD734C600B96A72BBC4749D5141C90EC8AC328AE52DDFE2E505BD</a:t>
            </a:r>
            <a:r>
              <a:rPr lang="en-US" altLang="ko-KR" dirty="0">
                <a:solidFill>
                  <a:srgbClr val="EF296B"/>
                </a:solidFill>
              </a:rPr>
              <a:t>B</a:t>
            </a:r>
            <a:endParaRPr lang="ko-KR" altLang="en-US" dirty="0">
              <a:solidFill>
                <a:srgbClr val="EF296B"/>
              </a:solidFill>
            </a:endParaRPr>
          </a:p>
        </p:txBody>
      </p:sp>
      <p:sp>
        <p:nvSpPr>
          <p:cNvPr id="3" name="제목 2">
            <a:extLst>
              <a:ext uri="{FF2B5EF4-FFF2-40B4-BE49-F238E27FC236}">
                <a16:creationId xmlns:a16="http://schemas.microsoft.com/office/drawing/2014/main" id="{BBA4ED2F-CA4C-4307-B488-85750CD6480E}"/>
              </a:ext>
            </a:extLst>
          </p:cNvPr>
          <p:cNvSpPr>
            <a:spLocks noGrp="1"/>
          </p:cNvSpPr>
          <p:nvPr>
            <p:ph type="title"/>
          </p:nvPr>
        </p:nvSpPr>
        <p:spPr/>
        <p:txBody>
          <a:bodyPr/>
          <a:lstStyle/>
          <a:p>
            <a:r>
              <a:rPr lang="ko-KR" altLang="en-US" dirty="0"/>
              <a:t>타원곡선 </a:t>
            </a:r>
            <a:r>
              <a:rPr lang="en-US" altLang="ko-KR" dirty="0"/>
              <a:t>(Elliptic Curve) [ Public Key Serialize ]</a:t>
            </a:r>
            <a:endParaRPr lang="ko-KR" altLang="en-US" dirty="0"/>
          </a:p>
        </p:txBody>
      </p:sp>
      <p:graphicFrame>
        <p:nvGraphicFramePr>
          <p:cNvPr id="5" name="표 5">
            <a:extLst>
              <a:ext uri="{FF2B5EF4-FFF2-40B4-BE49-F238E27FC236}">
                <a16:creationId xmlns:a16="http://schemas.microsoft.com/office/drawing/2014/main" id="{D841E5E1-A0A2-4C35-B962-64B5C189F358}"/>
              </a:ext>
            </a:extLst>
          </p:cNvPr>
          <p:cNvGraphicFramePr>
            <a:graphicFrameLocks noGrp="1"/>
          </p:cNvGraphicFramePr>
          <p:nvPr>
            <p:extLst>
              <p:ext uri="{D42A27DB-BD31-4B8C-83A1-F6EECF244321}">
                <p14:modId xmlns:p14="http://schemas.microsoft.com/office/powerpoint/2010/main" val="1462514040"/>
              </p:ext>
            </p:extLst>
          </p:nvPr>
        </p:nvGraphicFramePr>
        <p:xfrm>
          <a:off x="507262" y="2654978"/>
          <a:ext cx="5354323" cy="1524000"/>
        </p:xfrm>
        <a:graphic>
          <a:graphicData uri="http://schemas.openxmlformats.org/drawingml/2006/table">
            <a:tbl>
              <a:tblPr firstRow="1" bandRow="1">
                <a:tableStyleId>{5C22544A-7EE6-4342-B048-85BDC9FD1C3A}</a:tableStyleId>
              </a:tblPr>
              <a:tblGrid>
                <a:gridCol w="765493">
                  <a:extLst>
                    <a:ext uri="{9D8B030D-6E8A-4147-A177-3AD203B41FA5}">
                      <a16:colId xmlns:a16="http://schemas.microsoft.com/office/drawing/2014/main" val="3826611210"/>
                    </a:ext>
                  </a:extLst>
                </a:gridCol>
                <a:gridCol w="2068830">
                  <a:extLst>
                    <a:ext uri="{9D8B030D-6E8A-4147-A177-3AD203B41FA5}">
                      <a16:colId xmlns:a16="http://schemas.microsoft.com/office/drawing/2014/main" val="837490786"/>
                    </a:ext>
                  </a:extLst>
                </a:gridCol>
                <a:gridCol w="2520000">
                  <a:extLst>
                    <a:ext uri="{9D8B030D-6E8A-4147-A177-3AD203B41FA5}">
                      <a16:colId xmlns:a16="http://schemas.microsoft.com/office/drawing/2014/main" val="1452502763"/>
                    </a:ext>
                  </a:extLst>
                </a:gridCol>
              </a:tblGrid>
              <a:tr h="0">
                <a:tc>
                  <a:txBody>
                    <a:bodyPr/>
                    <a:lstStyle/>
                    <a:p>
                      <a:pPr latinLnBrk="1"/>
                      <a:r>
                        <a:rPr lang="ko-KR" altLang="en-US" sz="1400" b="1" baseline="0" dirty="0">
                          <a:solidFill>
                            <a:srgbClr val="3F3F3F"/>
                          </a:solidFill>
                          <a:latin typeface="Arial" panose="020B0604020202020204" pitchFamily="34" charset="0"/>
                        </a:rPr>
                        <a:t>접두어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의미</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latinLnBrk="1"/>
                      <a:r>
                        <a:rPr lang="ko-KR" altLang="en-US" sz="1400" b="1" baseline="0" dirty="0">
                          <a:solidFill>
                            <a:srgbClr val="3F3F3F"/>
                          </a:solidFill>
                          <a:latin typeface="Arial" panose="020B0604020202020204" pitchFamily="34" charset="0"/>
                        </a:rPr>
                        <a:t>길이 </a:t>
                      </a:r>
                      <a:r>
                        <a:rPr lang="en-US" altLang="ko-KR" sz="1400" b="1" baseline="0" dirty="0">
                          <a:solidFill>
                            <a:srgbClr val="3F3F3F"/>
                          </a:solidFill>
                          <a:latin typeface="Arial" panose="020B0604020202020204" pitchFamily="34" charset="0"/>
                        </a:rPr>
                        <a:t>(</a:t>
                      </a:r>
                      <a:r>
                        <a:rPr lang="ko-KR" altLang="en-US" sz="1400" b="1" baseline="0" dirty="0">
                          <a:solidFill>
                            <a:srgbClr val="3F3F3F"/>
                          </a:solidFill>
                          <a:latin typeface="Arial" panose="020B0604020202020204" pitchFamily="34" charset="0"/>
                        </a:rPr>
                        <a:t>접두어 포함 바이트 수</a:t>
                      </a:r>
                      <a:r>
                        <a:rPr lang="en-US" altLang="ko-KR" sz="1400" b="1" baseline="0" dirty="0">
                          <a:solidFill>
                            <a:srgbClr val="3F3F3F"/>
                          </a:solidFill>
                          <a:latin typeface="Arial" panose="020B0604020202020204" pitchFamily="34" charset="0"/>
                        </a:rPr>
                        <a:t>)</a:t>
                      </a:r>
                      <a:endParaRPr lang="ko-KR" altLang="en-US" sz="14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45272741"/>
                  </a:ext>
                </a:extLst>
              </a:tr>
              <a:tr h="0">
                <a:tc>
                  <a:txBody>
                    <a:bodyPr/>
                    <a:lstStyle/>
                    <a:p>
                      <a:pPr latinLnBrk="1"/>
                      <a:r>
                        <a:rPr lang="en-US" altLang="ko-KR" sz="1400" baseline="0" dirty="0">
                          <a:solidFill>
                            <a:schemeClr val="bg1">
                              <a:lumMod val="85000"/>
                            </a:schemeClr>
                          </a:solidFill>
                          <a:latin typeface="Arial" panose="020B0604020202020204" pitchFamily="34" charset="0"/>
                        </a:rPr>
                        <a:t>0x00</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무한원점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1</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57797240"/>
                  </a:ext>
                </a:extLst>
              </a:tr>
              <a:tr h="0">
                <a:tc>
                  <a:txBody>
                    <a:bodyPr/>
                    <a:lstStyle/>
                    <a:p>
                      <a:pPr latinLnBrk="1"/>
                      <a:r>
                        <a:rPr lang="en-US" altLang="ko-KR" sz="1400" baseline="0" dirty="0">
                          <a:solidFill>
                            <a:schemeClr val="bg1">
                              <a:lumMod val="85000"/>
                            </a:schemeClr>
                          </a:solidFill>
                          <a:latin typeface="Arial" panose="020B0604020202020204" pitchFamily="34" charset="0"/>
                        </a:rPr>
                        <a:t>0x04</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ko-KR" altLang="en-US" sz="1400" baseline="0" dirty="0">
                          <a:solidFill>
                            <a:schemeClr val="bg1">
                              <a:lumMod val="85000"/>
                            </a:schemeClr>
                          </a:solidFill>
                          <a:latin typeface="Arial" panose="020B0604020202020204" pitchFamily="34" charset="0"/>
                        </a:rPr>
                        <a:t>압축되지 않은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65</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67382992"/>
                  </a:ext>
                </a:extLst>
              </a:tr>
              <a:tr h="0">
                <a:tc>
                  <a:txBody>
                    <a:bodyPr/>
                    <a:lstStyle/>
                    <a:p>
                      <a:pPr latinLnBrk="1"/>
                      <a:r>
                        <a:rPr lang="en-US" altLang="ko-KR" sz="1400" baseline="0" dirty="0">
                          <a:solidFill>
                            <a:schemeClr val="bg1">
                              <a:lumMod val="85000"/>
                            </a:schemeClr>
                          </a:solidFill>
                          <a:latin typeface="Arial" panose="020B0604020202020204" pitchFamily="34" charset="0"/>
                        </a:rPr>
                        <a:t>0x02</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짝수인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40836601"/>
                  </a:ext>
                </a:extLst>
              </a:tr>
              <a:tr h="0">
                <a:tc>
                  <a:txBody>
                    <a:bodyPr/>
                    <a:lstStyle/>
                    <a:p>
                      <a:pPr latinLnBrk="1"/>
                      <a:r>
                        <a:rPr lang="en-US" altLang="ko-KR" sz="1400" baseline="0" dirty="0">
                          <a:solidFill>
                            <a:schemeClr val="bg1">
                              <a:lumMod val="85000"/>
                            </a:schemeClr>
                          </a:solidFill>
                          <a:latin typeface="Arial" panose="020B0604020202020204" pitchFamily="34" charset="0"/>
                        </a:rPr>
                        <a:t>0x03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y</a:t>
                      </a:r>
                      <a:r>
                        <a:rPr lang="ko-KR" altLang="en-US" sz="1400" baseline="0" dirty="0">
                          <a:solidFill>
                            <a:schemeClr val="bg1">
                              <a:lumMod val="85000"/>
                            </a:schemeClr>
                          </a:solidFill>
                          <a:latin typeface="Arial" panose="020B0604020202020204" pitchFamily="34" charset="0"/>
                        </a:rPr>
                        <a:t>값이 홀수인 압축된 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latinLnBrk="1"/>
                      <a:r>
                        <a:rPr lang="en-US" altLang="ko-KR" sz="1400" baseline="0" dirty="0">
                          <a:solidFill>
                            <a:schemeClr val="bg1">
                              <a:lumMod val="85000"/>
                            </a:schemeClr>
                          </a:solidFill>
                          <a:latin typeface="Arial" panose="020B0604020202020204" pitchFamily="34" charset="0"/>
                        </a:rPr>
                        <a:t>33</a:t>
                      </a:r>
                      <a:endParaRPr lang="ko-KR" altLang="en-US" sz="14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47706484"/>
                  </a:ext>
                </a:extLst>
              </a:tr>
            </a:tbl>
          </a:graphicData>
        </a:graphic>
      </p:graphicFrame>
      <p:sp>
        <p:nvSpPr>
          <p:cNvPr id="6" name="내용 개체 틀 1">
            <a:extLst>
              <a:ext uri="{FF2B5EF4-FFF2-40B4-BE49-F238E27FC236}">
                <a16:creationId xmlns:a16="http://schemas.microsoft.com/office/drawing/2014/main" id="{7B439A66-6E67-4E18-B073-E4A6A18AC717}"/>
              </a:ext>
            </a:extLst>
          </p:cNvPr>
          <p:cNvSpPr txBox="1">
            <a:spLocks/>
          </p:cNvSpPr>
          <p:nvPr/>
        </p:nvSpPr>
        <p:spPr>
          <a:xfrm>
            <a:off x="238577" y="5362332"/>
            <a:ext cx="11723690" cy="134326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ko-KR" altLang="en-US" sz="1600" dirty="0"/>
              <a:t>압축되지 않은 점 </a:t>
            </a:r>
            <a:r>
              <a:rPr lang="en-US" altLang="ko-KR" sz="1600" dirty="0"/>
              <a:t>: 0x04{x}{y}</a:t>
            </a:r>
            <a:br>
              <a:rPr lang="en-US" altLang="ko-KR" sz="1200" dirty="0"/>
            </a:br>
            <a:r>
              <a:rPr lang="en-US" altLang="ko-KR" sz="1270" dirty="0"/>
              <a:t>0x</a:t>
            </a:r>
            <a:r>
              <a:rPr lang="en-US" altLang="ko-KR" sz="1270" b="1" dirty="0">
                <a:solidFill>
                  <a:srgbClr val="00C8EB"/>
                </a:solidFill>
              </a:rPr>
              <a:t>04</a:t>
            </a:r>
            <a:r>
              <a:rPr lang="en-US" altLang="ko-KR" sz="1270" dirty="0">
                <a:solidFill>
                  <a:srgbClr val="FFC700"/>
                </a:solidFill>
              </a:rPr>
              <a:t>F028892BAD7ED57D2FB57BF33081D5CFCF6F9ED3D3D7F159C2E2FFF579DC341A</a:t>
            </a:r>
            <a:r>
              <a:rPr lang="en-US" altLang="ko-KR" sz="1270" dirty="0">
                <a:solidFill>
                  <a:srgbClr val="DBAC7D"/>
                </a:solidFill>
              </a:rPr>
              <a:t>07CF33DA18BD734C600B96A72BBC4749D5141C90EC8AC328AE52DDFE2E505BD</a:t>
            </a:r>
            <a:r>
              <a:rPr lang="en-US" altLang="ko-KR" sz="1270" dirty="0">
                <a:solidFill>
                  <a:srgbClr val="EF296B"/>
                </a:solidFill>
              </a:rPr>
              <a:t>B</a:t>
            </a:r>
          </a:p>
          <a:p>
            <a:pPr indent="0">
              <a:buNone/>
            </a:pPr>
            <a:r>
              <a:rPr lang="ko-KR" altLang="en-US" sz="1600" dirty="0"/>
              <a:t>압축된 점 </a:t>
            </a:r>
            <a:r>
              <a:rPr lang="en-US" altLang="ko-KR" sz="1600" dirty="0"/>
              <a:t>: {prefix}{x} - y</a:t>
            </a:r>
            <a:r>
              <a:rPr lang="ko-KR" altLang="en-US" sz="1600" dirty="0"/>
              <a:t>값 마지막 </a:t>
            </a:r>
            <a:r>
              <a:rPr lang="en-US" altLang="ko-KR" sz="1600" dirty="0"/>
              <a:t>hex </a:t>
            </a:r>
            <a:r>
              <a:rPr lang="ko-KR" altLang="en-US" sz="1600" dirty="0"/>
              <a:t>➡</a:t>
            </a:r>
            <a:r>
              <a:rPr lang="en-US" altLang="ko-KR" sz="1600" dirty="0"/>
              <a:t> 0x</a:t>
            </a:r>
            <a:r>
              <a:rPr lang="en-US" altLang="ko-KR" sz="1600" dirty="0">
                <a:solidFill>
                  <a:srgbClr val="EF296B"/>
                </a:solidFill>
              </a:rPr>
              <a:t>B</a:t>
            </a:r>
            <a:r>
              <a:rPr lang="en-US" altLang="ko-KR" sz="1600" dirty="0"/>
              <a:t> = </a:t>
            </a:r>
            <a:r>
              <a:rPr lang="en-US" altLang="ko-KR" sz="1600" dirty="0">
                <a:solidFill>
                  <a:srgbClr val="EF296B"/>
                </a:solidFill>
              </a:rPr>
              <a:t>11</a:t>
            </a:r>
            <a:r>
              <a:rPr lang="en-US" altLang="ko-KR" sz="1600" dirty="0"/>
              <a:t> </a:t>
            </a:r>
            <a:r>
              <a:rPr lang="ko-KR" altLang="en-US" sz="1600" dirty="0"/>
              <a:t>➡ </a:t>
            </a:r>
            <a:r>
              <a:rPr lang="ko-KR" altLang="en-US" sz="1600" dirty="0">
                <a:solidFill>
                  <a:srgbClr val="EF296B"/>
                </a:solidFill>
              </a:rPr>
              <a:t>홀수</a:t>
            </a:r>
            <a:br>
              <a:rPr lang="en-US" altLang="ko-KR" sz="1200" dirty="0"/>
            </a:br>
            <a:r>
              <a:rPr lang="en-US" altLang="ko-KR" sz="1270" dirty="0"/>
              <a:t>0x</a:t>
            </a:r>
            <a:r>
              <a:rPr lang="en-US" altLang="ko-KR" sz="1270" b="1" dirty="0">
                <a:solidFill>
                  <a:srgbClr val="EF296B"/>
                </a:solidFill>
              </a:rPr>
              <a:t>03</a:t>
            </a:r>
            <a:r>
              <a:rPr lang="en-US" altLang="ko-KR" sz="1270" dirty="0">
                <a:solidFill>
                  <a:srgbClr val="FFC700"/>
                </a:solidFill>
              </a:rPr>
              <a:t>F028892BAD7ED57D2FB57BF33081D5CFCF6F9ED3D3D7F159C2E2FFF579DC341A</a:t>
            </a:r>
            <a:endParaRPr lang="ko-KR" altLang="en-US" sz="1270" dirty="0"/>
          </a:p>
        </p:txBody>
      </p:sp>
      <p:sp>
        <p:nvSpPr>
          <p:cNvPr id="7" name="내용 개체 틀 1">
            <a:extLst>
              <a:ext uri="{FF2B5EF4-FFF2-40B4-BE49-F238E27FC236}">
                <a16:creationId xmlns:a16="http://schemas.microsoft.com/office/drawing/2014/main" id="{51B10974-C758-4379-B24F-0AA225EA9188}"/>
              </a:ext>
            </a:extLst>
          </p:cNvPr>
          <p:cNvSpPr txBox="1">
            <a:spLocks/>
          </p:cNvSpPr>
          <p:nvPr/>
        </p:nvSpPr>
        <p:spPr>
          <a:xfrm>
            <a:off x="246626" y="2249326"/>
            <a:ext cx="11683999" cy="386345"/>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공개키 </a:t>
            </a:r>
            <a:r>
              <a:rPr lang="en-US" altLang="ko-KR" dirty="0"/>
              <a:t>Serialize </a:t>
            </a:r>
            <a:r>
              <a:rPr lang="en-US" altLang="ko-KR" sz="1400" dirty="0"/>
              <a:t>(Standards for Efficient Cryptography 1, SEC 1, </a:t>
            </a:r>
            <a:r>
              <a:rPr lang="en-US" altLang="ko-KR" sz="1400" dirty="0">
                <a:hlinkClick r:id="rId3"/>
              </a:rPr>
              <a:t>www.secg.org/sec1-v2.pdf</a:t>
            </a:r>
            <a:r>
              <a:rPr lang="en-US" altLang="ko-KR" sz="1400" dirty="0"/>
              <a:t>)</a:t>
            </a:r>
          </a:p>
        </p:txBody>
      </p:sp>
      <p:cxnSp>
        <p:nvCxnSpPr>
          <p:cNvPr id="15" name="직선 연결선 14">
            <a:extLst>
              <a:ext uri="{FF2B5EF4-FFF2-40B4-BE49-F238E27FC236}">
                <a16:creationId xmlns:a16="http://schemas.microsoft.com/office/drawing/2014/main" id="{2991A63D-C777-4690-859F-CCA8775EDFDC}"/>
              </a:ext>
            </a:extLst>
          </p:cNvPr>
          <p:cNvCxnSpPr>
            <a:cxnSpLocks/>
          </p:cNvCxnSpPr>
          <p:nvPr/>
        </p:nvCxnSpPr>
        <p:spPr>
          <a:xfrm>
            <a:off x="8866330" y="2581311"/>
            <a:ext cx="0" cy="1506569"/>
          </a:xfrm>
          <a:prstGeom prst="line">
            <a:avLst/>
          </a:prstGeom>
          <a:ln w="9525">
            <a:solidFill>
              <a:schemeClr val="bg1">
                <a:lumMod val="8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 name="그룹 17">
            <a:extLst>
              <a:ext uri="{FF2B5EF4-FFF2-40B4-BE49-F238E27FC236}">
                <a16:creationId xmlns:a16="http://schemas.microsoft.com/office/drawing/2014/main" id="{DD9FC2A6-333A-4BCB-ADD1-44833395E5BE}"/>
              </a:ext>
            </a:extLst>
          </p:cNvPr>
          <p:cNvGrpSpPr/>
          <p:nvPr/>
        </p:nvGrpSpPr>
        <p:grpSpPr>
          <a:xfrm>
            <a:off x="7483280" y="2332067"/>
            <a:ext cx="1697246" cy="2024077"/>
            <a:chOff x="6204198" y="1404923"/>
            <a:chExt cx="3459512" cy="4125695"/>
          </a:xfrm>
        </p:grpSpPr>
        <p:cxnSp>
          <p:nvCxnSpPr>
            <p:cNvPr id="8" name="직선 화살표 연결선 7">
              <a:extLst>
                <a:ext uri="{FF2B5EF4-FFF2-40B4-BE49-F238E27FC236}">
                  <a16:creationId xmlns:a16="http://schemas.microsoft.com/office/drawing/2014/main" id="{C93C90D2-4477-4BD1-828E-9FD588CD4FAE}"/>
                </a:ext>
              </a:extLst>
            </p:cNvPr>
            <p:cNvCxnSpPr>
              <a:cxnSpLocks/>
            </p:cNvCxnSpPr>
            <p:nvPr/>
          </p:nvCxnSpPr>
          <p:spPr>
            <a:xfrm flipV="1">
              <a:off x="7933953" y="1404923"/>
              <a:ext cx="0" cy="4120564"/>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직선 화살표 연결선 8">
              <a:extLst>
                <a:ext uri="{FF2B5EF4-FFF2-40B4-BE49-F238E27FC236}">
                  <a16:creationId xmlns:a16="http://schemas.microsoft.com/office/drawing/2014/main" id="{91A14801-4249-4F25-9591-D3092325B58D}"/>
                </a:ext>
              </a:extLst>
            </p:cNvPr>
            <p:cNvCxnSpPr>
              <a:cxnSpLocks/>
            </p:cNvCxnSpPr>
            <p:nvPr/>
          </p:nvCxnSpPr>
          <p:spPr>
            <a:xfrm>
              <a:off x="6204198" y="3465205"/>
              <a:ext cx="3459512" cy="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자유형: 도형 9">
              <a:extLst>
                <a:ext uri="{FF2B5EF4-FFF2-40B4-BE49-F238E27FC236}">
                  <a16:creationId xmlns:a16="http://schemas.microsoft.com/office/drawing/2014/main" id="{37231B9D-53DA-4FF8-B17F-5B8814B67108}"/>
                </a:ext>
              </a:extLst>
            </p:cNvPr>
            <p:cNvSpPr/>
            <p:nvPr/>
          </p:nvSpPr>
          <p:spPr>
            <a:xfrm>
              <a:off x="6613193" y="1406416"/>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6" name="자유형: 도형 15">
              <a:extLst>
                <a:ext uri="{FF2B5EF4-FFF2-40B4-BE49-F238E27FC236}">
                  <a16:creationId xmlns:a16="http://schemas.microsoft.com/office/drawing/2014/main" id="{C18D89F6-8959-4613-91B1-390D3A7DCA98}"/>
                </a:ext>
              </a:extLst>
            </p:cNvPr>
            <p:cNvSpPr/>
            <p:nvPr/>
          </p:nvSpPr>
          <p:spPr>
            <a:xfrm flipV="1">
              <a:off x="6612523" y="3467633"/>
              <a:ext cx="2544177" cy="2062985"/>
            </a:xfrm>
            <a:custGeom>
              <a:avLst/>
              <a:gdLst>
                <a:gd name="connsiteX0" fmla="*/ 1606597 w 1606597"/>
                <a:gd name="connsiteY0" fmla="*/ 0 h 1200647"/>
                <a:gd name="connsiteX1" fmla="*/ 1256739 w 1606597"/>
                <a:gd name="connsiteY1" fmla="*/ 771276 h 1200647"/>
                <a:gd name="connsiteX2" fmla="*/ 437755 w 1606597"/>
                <a:gd name="connsiteY2" fmla="*/ 500932 h 1200647"/>
                <a:gd name="connsiteX3" fmla="*/ 111751 w 1606597"/>
                <a:gd name="connsiteY3" fmla="*/ 644056 h 1200647"/>
                <a:gd name="connsiteX4" fmla="*/ 433 w 1606597"/>
                <a:gd name="connsiteY4" fmla="*/ 1200647 h 1200647"/>
                <a:gd name="connsiteX0" fmla="*/ 1606401 w 1606401"/>
                <a:gd name="connsiteY0" fmla="*/ 0 h 1200647"/>
                <a:gd name="connsiteX1" fmla="*/ 1256543 w 1606401"/>
                <a:gd name="connsiteY1" fmla="*/ 771276 h 1200647"/>
                <a:gd name="connsiteX2" fmla="*/ 437559 w 1606401"/>
                <a:gd name="connsiteY2" fmla="*/ 500932 h 1200647"/>
                <a:gd name="connsiteX3" fmla="*/ 152821 w 1606401"/>
                <a:gd name="connsiteY3" fmla="*/ 702537 h 1200647"/>
                <a:gd name="connsiteX4" fmla="*/ 237 w 1606401"/>
                <a:gd name="connsiteY4" fmla="*/ 1200647 h 1200647"/>
                <a:gd name="connsiteX0" fmla="*/ 1606401 w 1606401"/>
                <a:gd name="connsiteY0" fmla="*/ 0 h 1200647"/>
                <a:gd name="connsiteX1" fmla="*/ 1256543 w 1606401"/>
                <a:gd name="connsiteY1" fmla="*/ 771276 h 1200647"/>
                <a:gd name="connsiteX2" fmla="*/ 520091 w 1606401"/>
                <a:gd name="connsiteY2" fmla="*/ 579881 h 1200647"/>
                <a:gd name="connsiteX3" fmla="*/ 152821 w 1606401"/>
                <a:gd name="connsiteY3" fmla="*/ 702537 h 1200647"/>
                <a:gd name="connsiteX4" fmla="*/ 237 w 1606401"/>
                <a:gd name="connsiteY4" fmla="*/ 1200647 h 1200647"/>
                <a:gd name="connsiteX0" fmla="*/ 1607016 w 1607016"/>
                <a:gd name="connsiteY0" fmla="*/ 0 h 1200647"/>
                <a:gd name="connsiteX1" fmla="*/ 1257158 w 1607016"/>
                <a:gd name="connsiteY1" fmla="*/ 771276 h 1200647"/>
                <a:gd name="connsiteX2" fmla="*/ 520706 w 1607016"/>
                <a:gd name="connsiteY2" fmla="*/ 579881 h 1200647"/>
                <a:gd name="connsiteX3" fmla="*/ 86775 w 1607016"/>
                <a:gd name="connsiteY3" fmla="*/ 746398 h 1200647"/>
                <a:gd name="connsiteX4" fmla="*/ 852 w 1607016"/>
                <a:gd name="connsiteY4" fmla="*/ 1200647 h 1200647"/>
                <a:gd name="connsiteX0" fmla="*/ 1607428 w 1607428"/>
                <a:gd name="connsiteY0" fmla="*/ 0 h 1200647"/>
                <a:gd name="connsiteX1" fmla="*/ 1257570 w 1607428"/>
                <a:gd name="connsiteY1" fmla="*/ 771276 h 1200647"/>
                <a:gd name="connsiteX2" fmla="*/ 521118 w 1607428"/>
                <a:gd name="connsiteY2" fmla="*/ 579881 h 1200647"/>
                <a:gd name="connsiteX3" fmla="*/ 77664 w 1607428"/>
                <a:gd name="connsiteY3" fmla="*/ 799031 h 1200647"/>
                <a:gd name="connsiteX4" fmla="*/ 1264 w 1607428"/>
                <a:gd name="connsiteY4" fmla="*/ 1200647 h 1200647"/>
                <a:gd name="connsiteX0" fmla="*/ 1607428 w 1607428"/>
                <a:gd name="connsiteY0" fmla="*/ 0 h 1200647"/>
                <a:gd name="connsiteX1" fmla="*/ 1257570 w 1607428"/>
                <a:gd name="connsiteY1" fmla="*/ 77127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2341 w 1607428"/>
                <a:gd name="connsiteY1" fmla="*/ 782972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168690 w 1607428"/>
                <a:gd name="connsiteY1" fmla="*/ 759580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25828 w 1607428"/>
                <a:gd name="connsiteY1" fmla="*/ 742036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 name="connsiteX0" fmla="*/ 1607428 w 1607428"/>
                <a:gd name="connsiteY0" fmla="*/ 0 h 1200647"/>
                <a:gd name="connsiteX1" fmla="*/ 1216305 w 1607428"/>
                <a:gd name="connsiteY1" fmla="*/ 744961 h 1200647"/>
                <a:gd name="connsiteX2" fmla="*/ 463980 w 1607428"/>
                <a:gd name="connsiteY2" fmla="*/ 588654 h 1200647"/>
                <a:gd name="connsiteX3" fmla="*/ 77664 w 1607428"/>
                <a:gd name="connsiteY3" fmla="*/ 799031 h 1200647"/>
                <a:gd name="connsiteX4" fmla="*/ 1264 w 1607428"/>
                <a:gd name="connsiteY4" fmla="*/ 1200647 h 120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428" h="1200647">
                  <a:moveTo>
                    <a:pt x="1607428" y="0"/>
                  </a:moveTo>
                  <a:cubicBezTo>
                    <a:pt x="1529902" y="343893"/>
                    <a:pt x="1406880" y="646852"/>
                    <a:pt x="1216305" y="744961"/>
                  </a:cubicBezTo>
                  <a:cubicBezTo>
                    <a:pt x="1025730" y="843070"/>
                    <a:pt x="660102" y="594262"/>
                    <a:pt x="463980" y="588654"/>
                  </a:cubicBezTo>
                  <a:cubicBezTo>
                    <a:pt x="267858" y="583046"/>
                    <a:pt x="150551" y="682412"/>
                    <a:pt x="77664" y="799031"/>
                  </a:cubicBezTo>
                  <a:cubicBezTo>
                    <a:pt x="4777" y="915650"/>
                    <a:pt x="-4037" y="1106557"/>
                    <a:pt x="1264" y="1200647"/>
                  </a:cubicBezTo>
                </a:path>
              </a:pathLst>
            </a:cu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grpSp>
      <p:sp>
        <p:nvSpPr>
          <p:cNvPr id="17" name="타원 16">
            <a:extLst>
              <a:ext uri="{FF2B5EF4-FFF2-40B4-BE49-F238E27FC236}">
                <a16:creationId xmlns:a16="http://schemas.microsoft.com/office/drawing/2014/main" id="{86835D1E-FA18-4D07-BE6B-9B17060D99C3}"/>
              </a:ext>
            </a:extLst>
          </p:cNvPr>
          <p:cNvSpPr>
            <a:spLocks noChangeAspect="1"/>
          </p:cNvSpPr>
          <p:nvPr/>
        </p:nvSpPr>
        <p:spPr>
          <a:xfrm>
            <a:off x="8830330" y="3304206"/>
            <a:ext cx="72000" cy="72000"/>
          </a:xfrm>
          <a:prstGeom prst="ellipse">
            <a:avLst/>
          </a:prstGeom>
          <a:solidFill>
            <a:srgbClr val="0071FF"/>
          </a:solidFill>
          <a:ln>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1E52568B-FCA1-4EF8-BC1C-E72FEA491E06}"/>
              </a:ext>
            </a:extLst>
          </p:cNvPr>
          <p:cNvSpPr txBox="1"/>
          <p:nvPr/>
        </p:nvSpPr>
        <p:spPr>
          <a:xfrm>
            <a:off x="6299624" y="4484478"/>
            <a:ext cx="5363969" cy="523220"/>
          </a:xfrm>
          <a:prstGeom prst="rect">
            <a:avLst/>
          </a:prstGeom>
          <a:noFill/>
        </p:spPr>
        <p:txBody>
          <a:bodyPr wrap="none" rtlCol="0">
            <a:spAutoFit/>
          </a:bodyPr>
          <a:lstStyle/>
          <a:p>
            <a:r>
              <a:rPr lang="ko-KR" altLang="en-US" sz="1400" dirty="0">
                <a:solidFill>
                  <a:schemeClr val="bg1">
                    <a:lumMod val="85000"/>
                  </a:schemeClr>
                </a:solidFill>
              </a:rPr>
              <a:t>압축된 점은 </a:t>
            </a:r>
            <a:r>
              <a:rPr lang="en-US" altLang="ko-KR" sz="1400" dirty="0">
                <a:solidFill>
                  <a:schemeClr val="bg1">
                    <a:lumMod val="85000"/>
                  </a:schemeClr>
                </a:solidFill>
              </a:rPr>
              <a:t>y</a:t>
            </a:r>
            <a:r>
              <a:rPr lang="ko-KR" altLang="en-US" sz="1400" dirty="0">
                <a:solidFill>
                  <a:schemeClr val="bg1">
                    <a:lumMod val="85000"/>
                  </a:schemeClr>
                </a:solidFill>
              </a:rPr>
              <a:t>좌표의 부호 저장 필요</a:t>
            </a:r>
            <a:r>
              <a:rPr lang="en-US" altLang="ko-KR" sz="1400" dirty="0">
                <a:solidFill>
                  <a:schemeClr val="bg1">
                    <a:lumMod val="85000"/>
                  </a:schemeClr>
                </a:solidFill>
              </a:rPr>
              <a:t>(</a:t>
            </a:r>
            <a:r>
              <a:rPr lang="ko-KR" altLang="en-US" sz="1400" dirty="0">
                <a:solidFill>
                  <a:schemeClr val="bg1">
                    <a:lumMod val="85000"/>
                  </a:schemeClr>
                </a:solidFill>
              </a:rPr>
              <a:t>양수 또는 음수</a:t>
            </a:r>
            <a:r>
              <a:rPr lang="en-US" altLang="ko-KR" sz="1400" dirty="0">
                <a:solidFill>
                  <a:schemeClr val="bg1">
                    <a:lumMod val="85000"/>
                  </a:schemeClr>
                </a:solidFill>
              </a:rPr>
              <a:t>)</a:t>
            </a:r>
          </a:p>
          <a:p>
            <a:r>
              <a:rPr lang="ko-KR" altLang="en-US" sz="1400" dirty="0">
                <a:solidFill>
                  <a:schemeClr val="bg1">
                    <a:lumMod val="85000"/>
                  </a:schemeClr>
                </a:solidFill>
              </a:rPr>
              <a:t>타원곡선 상 </a:t>
            </a:r>
            <a:r>
              <a:rPr lang="en-US" altLang="ko-KR" sz="1400" dirty="0">
                <a:solidFill>
                  <a:schemeClr val="bg1">
                    <a:lumMod val="85000"/>
                  </a:schemeClr>
                </a:solidFill>
              </a:rPr>
              <a:t>y</a:t>
            </a:r>
            <a:r>
              <a:rPr lang="ko-KR" altLang="en-US" sz="1400" dirty="0">
                <a:solidFill>
                  <a:schemeClr val="bg1">
                    <a:lumMod val="85000"/>
                  </a:schemeClr>
                </a:solidFill>
              </a:rPr>
              <a:t>좌표는 짝수 또는 홀수이며 각각</a:t>
            </a:r>
            <a:r>
              <a:rPr lang="en-US" altLang="ko-KR" sz="1400" dirty="0">
                <a:solidFill>
                  <a:schemeClr val="bg1">
                    <a:lumMod val="85000"/>
                  </a:schemeClr>
                </a:solidFill>
              </a:rPr>
              <a:t> </a:t>
            </a:r>
            <a:r>
              <a:rPr lang="ko-KR" altLang="en-US" sz="1400" dirty="0">
                <a:solidFill>
                  <a:schemeClr val="bg1">
                    <a:lumMod val="85000"/>
                  </a:schemeClr>
                </a:solidFill>
              </a:rPr>
              <a:t>양수</a:t>
            </a:r>
            <a:r>
              <a:rPr lang="en-US" altLang="ko-KR" sz="1400" dirty="0">
                <a:solidFill>
                  <a:schemeClr val="bg1">
                    <a:lumMod val="85000"/>
                  </a:schemeClr>
                </a:solidFill>
              </a:rPr>
              <a:t>, </a:t>
            </a:r>
            <a:r>
              <a:rPr lang="ko-KR" altLang="en-US" sz="1400" dirty="0">
                <a:solidFill>
                  <a:schemeClr val="bg1">
                    <a:lumMod val="85000"/>
                  </a:schemeClr>
                </a:solidFill>
              </a:rPr>
              <a:t>음수에 해당</a:t>
            </a:r>
          </a:p>
        </p:txBody>
      </p:sp>
      <p:grpSp>
        <p:nvGrpSpPr>
          <p:cNvPr id="40" name="그룹 39">
            <a:extLst>
              <a:ext uri="{FF2B5EF4-FFF2-40B4-BE49-F238E27FC236}">
                <a16:creationId xmlns:a16="http://schemas.microsoft.com/office/drawing/2014/main" id="{E080CADF-32F1-42A1-BB4F-308C25F67FCA}"/>
              </a:ext>
            </a:extLst>
          </p:cNvPr>
          <p:cNvGrpSpPr/>
          <p:nvPr/>
        </p:nvGrpSpPr>
        <p:grpSpPr>
          <a:xfrm>
            <a:off x="507263" y="4235181"/>
            <a:ext cx="5354321" cy="1012106"/>
            <a:chOff x="507263" y="4219813"/>
            <a:chExt cx="5354321" cy="1012106"/>
          </a:xfrm>
        </p:grpSpPr>
        <p:sp>
          <p:nvSpPr>
            <p:cNvPr id="20" name="TextBox 19">
              <a:extLst>
                <a:ext uri="{FF2B5EF4-FFF2-40B4-BE49-F238E27FC236}">
                  <a16:creationId xmlns:a16="http://schemas.microsoft.com/office/drawing/2014/main" id="{03A3F869-5829-4721-A38F-0CD56036BA4A}"/>
                </a:ext>
              </a:extLst>
            </p:cNvPr>
            <p:cNvSpPr txBox="1"/>
            <p:nvPr/>
          </p:nvSpPr>
          <p:spPr>
            <a:xfrm>
              <a:off x="673474" y="4565160"/>
              <a:ext cx="923651" cy="307777"/>
            </a:xfrm>
            <a:prstGeom prst="rect">
              <a:avLst/>
            </a:prstGeom>
            <a:noFill/>
          </p:spPr>
          <p:txBody>
            <a:bodyPr wrap="none" rtlCol="0">
              <a:spAutoFit/>
            </a:bodyPr>
            <a:lstStyle/>
            <a:p>
              <a:r>
                <a:rPr lang="en-US" altLang="ko-KR" sz="1400" dirty="0">
                  <a:solidFill>
                    <a:schemeClr val="bg1">
                      <a:lumMod val="85000"/>
                    </a:schemeClr>
                  </a:solidFill>
                </a:rPr>
                <a:t>K = (x, y)</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0B95A406-9E30-4A41-B126-DCD25FF8C69E}"/>
                </a:ext>
              </a:extLst>
            </p:cNvPr>
            <p:cNvSpPr txBox="1"/>
            <p:nvPr/>
          </p:nvSpPr>
          <p:spPr>
            <a:xfrm>
              <a:off x="2392579" y="4565160"/>
              <a:ext cx="955711" cy="307777"/>
            </a:xfrm>
            <a:prstGeom prst="rect">
              <a:avLst/>
            </a:prstGeom>
            <a:noFill/>
          </p:spPr>
          <p:txBody>
            <a:bodyPr wrap="none" rtlCol="0">
              <a:spAutoFit/>
            </a:bodyPr>
            <a:lstStyle/>
            <a:p>
              <a:r>
                <a:rPr lang="en-US" altLang="ko-KR" sz="1400" dirty="0">
                  <a:solidFill>
                    <a:schemeClr val="bg1">
                      <a:lumMod val="85000"/>
                    </a:schemeClr>
                  </a:solidFill>
                </a:rPr>
                <a:t>0x04{x}{y}</a:t>
              </a:r>
              <a:endParaRPr lang="ko-KR" altLang="en-US" sz="1400" dirty="0">
                <a:solidFill>
                  <a:schemeClr val="bg1">
                    <a:lumMod val="85000"/>
                  </a:schemeClr>
                </a:solidFill>
              </a:endParaRPr>
            </a:p>
          </p:txBody>
        </p:sp>
        <p:grpSp>
          <p:nvGrpSpPr>
            <p:cNvPr id="38" name="그룹 37">
              <a:extLst>
                <a:ext uri="{FF2B5EF4-FFF2-40B4-BE49-F238E27FC236}">
                  <a16:creationId xmlns:a16="http://schemas.microsoft.com/office/drawing/2014/main" id="{A9C6E38F-C203-4097-879F-91923CF1007E}"/>
                </a:ext>
              </a:extLst>
            </p:cNvPr>
            <p:cNvGrpSpPr/>
            <p:nvPr/>
          </p:nvGrpSpPr>
          <p:grpSpPr>
            <a:xfrm>
              <a:off x="4893113" y="4378969"/>
              <a:ext cx="758542" cy="680159"/>
              <a:chOff x="4627150" y="5707029"/>
              <a:chExt cx="758542" cy="680159"/>
            </a:xfrm>
          </p:grpSpPr>
          <p:sp>
            <p:nvSpPr>
              <p:cNvPr id="22" name="TextBox 21">
                <a:extLst>
                  <a:ext uri="{FF2B5EF4-FFF2-40B4-BE49-F238E27FC236}">
                    <a16:creationId xmlns:a16="http://schemas.microsoft.com/office/drawing/2014/main" id="{20995828-305E-4B29-A2E1-31E221C03425}"/>
                  </a:ext>
                </a:extLst>
              </p:cNvPr>
              <p:cNvSpPr txBox="1"/>
              <p:nvPr/>
            </p:nvSpPr>
            <p:spPr>
              <a:xfrm>
                <a:off x="4627151" y="5707029"/>
                <a:ext cx="758541" cy="307777"/>
              </a:xfrm>
              <a:prstGeom prst="rect">
                <a:avLst/>
              </a:prstGeom>
              <a:noFill/>
            </p:spPr>
            <p:txBody>
              <a:bodyPr wrap="none" rtlCol="0">
                <a:spAutoFit/>
              </a:bodyPr>
              <a:lstStyle/>
              <a:p>
                <a:r>
                  <a:rPr lang="en-US" altLang="ko-KR" sz="1400" dirty="0">
                    <a:solidFill>
                      <a:schemeClr val="bg1">
                        <a:lumMod val="85000"/>
                      </a:schemeClr>
                    </a:solidFill>
                  </a:rPr>
                  <a:t>0x02{x}</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B1FBFC1A-C43F-4B6C-ADD8-370A6F7E4508}"/>
                  </a:ext>
                </a:extLst>
              </p:cNvPr>
              <p:cNvSpPr txBox="1"/>
              <p:nvPr/>
            </p:nvSpPr>
            <p:spPr>
              <a:xfrm>
                <a:off x="4627150" y="6079411"/>
                <a:ext cx="758541" cy="307777"/>
              </a:xfrm>
              <a:prstGeom prst="rect">
                <a:avLst/>
              </a:prstGeom>
              <a:noFill/>
            </p:spPr>
            <p:txBody>
              <a:bodyPr wrap="none" rtlCol="0">
                <a:spAutoFit/>
              </a:bodyPr>
              <a:lstStyle/>
              <a:p>
                <a:r>
                  <a:rPr lang="en-US" altLang="ko-KR" sz="1400" dirty="0">
                    <a:solidFill>
                      <a:schemeClr val="bg1">
                        <a:lumMod val="85000"/>
                      </a:schemeClr>
                    </a:solidFill>
                  </a:rPr>
                  <a:t>0x03{x}</a:t>
                </a:r>
                <a:endParaRPr lang="ko-KR" altLang="en-US" sz="1400" dirty="0">
                  <a:solidFill>
                    <a:schemeClr val="bg1">
                      <a:lumMod val="85000"/>
                    </a:schemeClr>
                  </a:solidFill>
                </a:endParaRPr>
              </a:p>
            </p:txBody>
          </p:sp>
        </p:grpSp>
        <p:cxnSp>
          <p:nvCxnSpPr>
            <p:cNvPr id="25" name="직선 화살표 연결선 24">
              <a:extLst>
                <a:ext uri="{FF2B5EF4-FFF2-40B4-BE49-F238E27FC236}">
                  <a16:creationId xmlns:a16="http://schemas.microsoft.com/office/drawing/2014/main" id="{F6F64726-4F88-4B3F-8DD2-7B2318854091}"/>
                </a:ext>
              </a:extLst>
            </p:cNvPr>
            <p:cNvCxnSpPr>
              <a:stCxn id="20" idx="3"/>
              <a:endCxn id="21" idx="1"/>
            </p:cNvCxnSpPr>
            <p:nvPr/>
          </p:nvCxnSpPr>
          <p:spPr>
            <a:xfrm>
              <a:off x="1597125" y="4719049"/>
              <a:ext cx="795454" cy="0"/>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직선 화살표 연결선 26">
              <a:extLst>
                <a:ext uri="{FF2B5EF4-FFF2-40B4-BE49-F238E27FC236}">
                  <a16:creationId xmlns:a16="http://schemas.microsoft.com/office/drawing/2014/main" id="{8A718CE7-B355-4B3D-B2C4-E0CF43949A20}"/>
                </a:ext>
              </a:extLst>
            </p:cNvPr>
            <p:cNvCxnSpPr>
              <a:cxnSpLocks/>
              <a:stCxn id="21" idx="3"/>
              <a:endCxn id="22" idx="1"/>
            </p:cNvCxnSpPr>
            <p:nvPr/>
          </p:nvCxnSpPr>
          <p:spPr>
            <a:xfrm flipV="1">
              <a:off x="3348290" y="4532858"/>
              <a:ext cx="1544824"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직선 화살표 연결선 29">
              <a:extLst>
                <a:ext uri="{FF2B5EF4-FFF2-40B4-BE49-F238E27FC236}">
                  <a16:creationId xmlns:a16="http://schemas.microsoft.com/office/drawing/2014/main" id="{3A0784AB-6733-41BA-8B52-B47A9D9A97D4}"/>
                </a:ext>
              </a:extLst>
            </p:cNvPr>
            <p:cNvCxnSpPr>
              <a:cxnSpLocks/>
              <a:stCxn id="21" idx="3"/>
              <a:endCxn id="23" idx="1"/>
            </p:cNvCxnSpPr>
            <p:nvPr/>
          </p:nvCxnSpPr>
          <p:spPr>
            <a:xfrm>
              <a:off x="3348290" y="4719049"/>
              <a:ext cx="1544823" cy="186191"/>
            </a:xfrm>
            <a:prstGeom prst="straightConnector1">
              <a:avLst/>
            </a:prstGeom>
            <a:ln w="1587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B72C0BD-47DA-4569-ABC8-137F22087049}"/>
                </a:ext>
              </a:extLst>
            </p:cNvPr>
            <p:cNvSpPr txBox="1"/>
            <p:nvPr/>
          </p:nvSpPr>
          <p:spPr>
            <a:xfrm>
              <a:off x="3647771" y="4315302"/>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짝수</a:t>
              </a:r>
            </a:p>
          </p:txBody>
        </p:sp>
        <p:sp>
          <p:nvSpPr>
            <p:cNvPr id="37" name="TextBox 36">
              <a:extLst>
                <a:ext uri="{FF2B5EF4-FFF2-40B4-BE49-F238E27FC236}">
                  <a16:creationId xmlns:a16="http://schemas.microsoft.com/office/drawing/2014/main" id="{2C98AAD3-207F-4AF9-9AA7-5B20933694C7}"/>
                </a:ext>
              </a:extLst>
            </p:cNvPr>
            <p:cNvSpPr txBox="1"/>
            <p:nvPr/>
          </p:nvSpPr>
          <p:spPr>
            <a:xfrm>
              <a:off x="3647771" y="4839100"/>
              <a:ext cx="776175" cy="276999"/>
            </a:xfrm>
            <a:prstGeom prst="rect">
              <a:avLst/>
            </a:prstGeom>
            <a:noFill/>
          </p:spPr>
          <p:txBody>
            <a:bodyPr wrap="none" rtlCol="0">
              <a:spAutoFit/>
            </a:bodyPr>
            <a:lstStyle/>
            <a:p>
              <a:r>
                <a:rPr lang="en-US" altLang="ko-KR" sz="1200" dirty="0">
                  <a:solidFill>
                    <a:schemeClr val="bg1">
                      <a:lumMod val="85000"/>
                    </a:schemeClr>
                  </a:solidFill>
                </a:rPr>
                <a:t>y</a:t>
              </a:r>
              <a:r>
                <a:rPr lang="ko-KR" altLang="en-US" sz="1200" dirty="0">
                  <a:solidFill>
                    <a:schemeClr val="bg1">
                      <a:lumMod val="85000"/>
                    </a:schemeClr>
                  </a:solidFill>
                </a:rPr>
                <a:t>가 홀수</a:t>
              </a:r>
            </a:p>
          </p:txBody>
        </p:sp>
        <p:sp>
          <p:nvSpPr>
            <p:cNvPr id="39" name="직사각형 38">
              <a:extLst>
                <a:ext uri="{FF2B5EF4-FFF2-40B4-BE49-F238E27FC236}">
                  <a16:creationId xmlns:a16="http://schemas.microsoft.com/office/drawing/2014/main" id="{1CEB5F83-1B0D-4EF7-87F8-7C4E74C14082}"/>
                </a:ext>
              </a:extLst>
            </p:cNvPr>
            <p:cNvSpPr/>
            <p:nvPr/>
          </p:nvSpPr>
          <p:spPr>
            <a:xfrm>
              <a:off x="507263" y="4219813"/>
              <a:ext cx="5354321" cy="1012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3948977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BFEB5D-D697-4DAC-A558-24CA0AFBAB1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422316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3A313296-A7BB-4CA5-807B-6F254B5713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518" y="1250950"/>
            <a:ext cx="3665237" cy="4356100"/>
          </a:xfrm>
        </p:spPr>
      </p:pic>
      <p:sp>
        <p:nvSpPr>
          <p:cNvPr id="3" name="제목 2">
            <a:extLst>
              <a:ext uri="{FF2B5EF4-FFF2-40B4-BE49-F238E27FC236}">
                <a16:creationId xmlns:a16="http://schemas.microsoft.com/office/drawing/2014/main" id="{633CC06E-BE9E-4D9D-B679-30A3FDB371FA}"/>
              </a:ext>
            </a:extLst>
          </p:cNvPr>
          <p:cNvSpPr>
            <a:spLocks noGrp="1"/>
          </p:cNvSpPr>
          <p:nvPr>
            <p:ph type="title"/>
          </p:nvPr>
        </p:nvSpPr>
        <p:spPr/>
        <p:txBody>
          <a:bodyPr/>
          <a:lstStyle/>
          <a:p>
            <a:r>
              <a:rPr lang="ko-KR" altLang="en-US" dirty="0" err="1"/>
              <a:t>비트코인</a:t>
            </a:r>
            <a:r>
              <a:rPr lang="ko-KR" altLang="en-US" dirty="0"/>
              <a:t> 주소</a:t>
            </a:r>
          </a:p>
        </p:txBody>
      </p:sp>
      <p:sp>
        <p:nvSpPr>
          <p:cNvPr id="7" name="TextBox 6">
            <a:extLst>
              <a:ext uri="{FF2B5EF4-FFF2-40B4-BE49-F238E27FC236}">
                <a16:creationId xmlns:a16="http://schemas.microsoft.com/office/drawing/2014/main" id="{F79E510E-A617-434E-B15C-AE6E52865B3D}"/>
              </a:ext>
            </a:extLst>
          </p:cNvPr>
          <p:cNvSpPr txBox="1"/>
          <p:nvPr/>
        </p:nvSpPr>
        <p:spPr>
          <a:xfrm>
            <a:off x="5861104" y="277168"/>
            <a:ext cx="6097280"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rPr>
              <a:t>https://github.com/bitcoinbook/bitcoinbook/blob/develop/ch04.asciidoc</a:t>
            </a:r>
          </a:p>
        </p:txBody>
      </p:sp>
      <p:pic>
        <p:nvPicPr>
          <p:cNvPr id="9" name="그림 8">
            <a:extLst>
              <a:ext uri="{FF2B5EF4-FFF2-40B4-BE49-F238E27FC236}">
                <a16:creationId xmlns:a16="http://schemas.microsoft.com/office/drawing/2014/main" id="{E9BBF2D1-C2AB-4B89-BD1F-1F36ACBC0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678" y="1250950"/>
            <a:ext cx="5290345" cy="4356100"/>
          </a:xfrm>
          <a:prstGeom prst="rect">
            <a:avLst/>
          </a:prstGeom>
        </p:spPr>
      </p:pic>
      <p:sp>
        <p:nvSpPr>
          <p:cNvPr id="12" name="TextBox 11">
            <a:extLst>
              <a:ext uri="{FF2B5EF4-FFF2-40B4-BE49-F238E27FC236}">
                <a16:creationId xmlns:a16="http://schemas.microsoft.com/office/drawing/2014/main" id="{46DDC3F0-0062-46E6-B2BB-1E263C77BDD8}"/>
              </a:ext>
            </a:extLst>
          </p:cNvPr>
          <p:cNvSpPr txBox="1"/>
          <p:nvPr/>
        </p:nvSpPr>
        <p:spPr>
          <a:xfrm>
            <a:off x="3542338" y="3726757"/>
            <a:ext cx="266420" cy="369332"/>
          </a:xfrm>
          <a:prstGeom prst="rect">
            <a:avLst/>
          </a:prstGeom>
          <a:noFill/>
        </p:spPr>
        <p:txBody>
          <a:bodyPr wrap="none" rtlCol="0">
            <a:spAutoFit/>
          </a:bodyPr>
          <a:lstStyle/>
          <a:p>
            <a:r>
              <a:rPr lang="en-US" altLang="ko-KR" dirty="0"/>
              <a:t> </a:t>
            </a:r>
            <a:endParaRPr lang="ko-KR" altLang="en-US" dirty="0"/>
          </a:p>
        </p:txBody>
      </p:sp>
      <p:sp>
        <p:nvSpPr>
          <p:cNvPr id="13" name="TextBox 12">
            <a:extLst>
              <a:ext uri="{FF2B5EF4-FFF2-40B4-BE49-F238E27FC236}">
                <a16:creationId xmlns:a16="http://schemas.microsoft.com/office/drawing/2014/main" id="{D604DAC1-6A0F-4D43-A688-CEE0DC2E1605}"/>
              </a:ext>
            </a:extLst>
          </p:cNvPr>
          <p:cNvSpPr txBox="1"/>
          <p:nvPr/>
        </p:nvSpPr>
        <p:spPr>
          <a:xfrm>
            <a:off x="5477434" y="1912045"/>
            <a:ext cx="266420" cy="369332"/>
          </a:xfrm>
          <a:prstGeom prst="rect">
            <a:avLst/>
          </a:prstGeom>
          <a:noFill/>
        </p:spPr>
        <p:txBody>
          <a:bodyPr wrap="none" rtlCol="0">
            <a:spAutoFit/>
          </a:bodyPr>
          <a:lstStyle/>
          <a:p>
            <a:r>
              <a:rPr lang="en-US" altLang="ko-KR" dirty="0"/>
              <a:t> </a:t>
            </a:r>
            <a:endParaRPr lang="ko-KR" altLang="en-US" dirty="0"/>
          </a:p>
        </p:txBody>
      </p:sp>
      <p:sp>
        <p:nvSpPr>
          <p:cNvPr id="14" name="TextBox 13">
            <a:extLst>
              <a:ext uri="{FF2B5EF4-FFF2-40B4-BE49-F238E27FC236}">
                <a16:creationId xmlns:a16="http://schemas.microsoft.com/office/drawing/2014/main" id="{A92B55EA-013C-4716-BF34-3A40D8281358}"/>
              </a:ext>
            </a:extLst>
          </p:cNvPr>
          <p:cNvSpPr txBox="1"/>
          <p:nvPr/>
        </p:nvSpPr>
        <p:spPr>
          <a:xfrm>
            <a:off x="4784590" y="4851711"/>
            <a:ext cx="266420" cy="369332"/>
          </a:xfrm>
          <a:prstGeom prst="rect">
            <a:avLst/>
          </a:prstGeom>
          <a:noFill/>
        </p:spPr>
        <p:txBody>
          <a:bodyPr wrap="none" rtlCol="0">
            <a:spAutoFit/>
          </a:bodyPr>
          <a:lstStyle/>
          <a:p>
            <a:r>
              <a:rPr lang="en-US" altLang="ko-KR" dirty="0"/>
              <a:t> </a:t>
            </a:r>
            <a:endParaRPr lang="ko-KR" altLang="en-US" dirty="0"/>
          </a:p>
        </p:txBody>
      </p:sp>
      <p:sp>
        <p:nvSpPr>
          <p:cNvPr id="15" name="TextBox 14">
            <a:extLst>
              <a:ext uri="{FF2B5EF4-FFF2-40B4-BE49-F238E27FC236}">
                <a16:creationId xmlns:a16="http://schemas.microsoft.com/office/drawing/2014/main" id="{90329E35-DF48-46F0-B7CB-A0B0EBB5ADC3}"/>
              </a:ext>
            </a:extLst>
          </p:cNvPr>
          <p:cNvSpPr txBox="1"/>
          <p:nvPr/>
        </p:nvSpPr>
        <p:spPr>
          <a:xfrm>
            <a:off x="3534654" y="4851711"/>
            <a:ext cx="266420" cy="369332"/>
          </a:xfrm>
          <a:prstGeom prst="rect">
            <a:avLst/>
          </a:prstGeom>
          <a:noFill/>
        </p:spPr>
        <p:txBody>
          <a:bodyPr wrap="none" rtlCol="0">
            <a:spAutoFit/>
          </a:bodyPr>
          <a:lstStyle/>
          <a:p>
            <a:r>
              <a:rPr lang="en-US" altLang="ko-KR" dirty="0"/>
              <a:t> </a:t>
            </a:r>
            <a:endParaRPr lang="ko-KR" altLang="en-US" dirty="0"/>
          </a:p>
        </p:txBody>
      </p:sp>
      <p:cxnSp>
        <p:nvCxnSpPr>
          <p:cNvPr id="17" name="연결선: 꺾임 16">
            <a:extLst>
              <a:ext uri="{FF2B5EF4-FFF2-40B4-BE49-F238E27FC236}">
                <a16:creationId xmlns:a16="http://schemas.microsoft.com/office/drawing/2014/main" id="{7A1E295C-8D1D-4362-A8C3-FCCBDC2737DF}"/>
              </a:ext>
            </a:extLst>
          </p:cNvPr>
          <p:cNvCxnSpPr>
            <a:stCxn id="12" idx="3"/>
            <a:endCxn id="13" idx="1"/>
          </p:cNvCxnSpPr>
          <p:nvPr/>
        </p:nvCxnSpPr>
        <p:spPr>
          <a:xfrm flipV="1">
            <a:off x="3808758" y="2096711"/>
            <a:ext cx="1668676" cy="1814712"/>
          </a:xfrm>
          <a:prstGeom prst="bentConnector3">
            <a:avLst>
              <a:gd name="adj1" fmla="val 29739"/>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080398E3-89CC-431B-8017-8D21BED935E8}"/>
              </a:ext>
            </a:extLst>
          </p:cNvPr>
          <p:cNvCxnSpPr>
            <a:stCxn id="14" idx="1"/>
            <a:endCxn id="15" idx="3"/>
          </p:cNvCxnSpPr>
          <p:nvPr/>
        </p:nvCxnSpPr>
        <p:spPr>
          <a:xfrm flipH="1">
            <a:off x="3801074" y="5036377"/>
            <a:ext cx="983516" cy="0"/>
          </a:xfrm>
          <a:prstGeom prst="straightConnector1">
            <a:avLst/>
          </a:prstGeom>
          <a:ln w="317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069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E6DFF82-50B1-4A4A-A046-225655661E01}"/>
              </a:ext>
            </a:extLst>
          </p:cNvPr>
          <p:cNvSpPr>
            <a:spLocks noGrp="1"/>
          </p:cNvSpPr>
          <p:nvPr>
            <p:ph type="title"/>
          </p:nvPr>
        </p:nvSpPr>
        <p:spPr/>
        <p:txBody>
          <a:bodyPr/>
          <a:lstStyle/>
          <a:p>
            <a:r>
              <a:rPr lang="ko-KR" altLang="en-US" dirty="0"/>
              <a:t>이더리움 주소</a:t>
            </a:r>
          </a:p>
        </p:txBody>
      </p:sp>
      <p:sp>
        <p:nvSpPr>
          <p:cNvPr id="4" name="TextBox 3">
            <a:extLst>
              <a:ext uri="{FF2B5EF4-FFF2-40B4-BE49-F238E27FC236}">
                <a16:creationId xmlns:a16="http://schemas.microsoft.com/office/drawing/2014/main" id="{A4C1516B-6AAB-4F4D-A803-E75DBDA37F12}"/>
              </a:ext>
            </a:extLst>
          </p:cNvPr>
          <p:cNvSpPr txBox="1"/>
          <p:nvPr/>
        </p:nvSpPr>
        <p:spPr>
          <a:xfrm>
            <a:off x="2005427" y="664910"/>
            <a:ext cx="1031052" cy="430887"/>
          </a:xfrm>
          <a:prstGeom prst="rect">
            <a:avLst/>
          </a:prstGeom>
          <a:noFill/>
        </p:spPr>
        <p:txBody>
          <a:bodyPr wrap="none" rtlCol="0">
            <a:spAutoFit/>
          </a:bodyPr>
          <a:lstStyle/>
          <a:p>
            <a:pPr algn="ctr"/>
            <a:r>
              <a:rPr lang="ko-KR" altLang="en-US" sz="2200" dirty="0">
                <a:solidFill>
                  <a:schemeClr val="bg1">
                    <a:lumMod val="85000"/>
                  </a:schemeClr>
                </a:solidFill>
                <a:latin typeface="Arial" panose="020B0604020202020204" pitchFamily="34" charset="0"/>
              </a:rPr>
              <a:t>비밀키</a:t>
            </a:r>
          </a:p>
        </p:txBody>
      </p:sp>
      <p:sp>
        <p:nvSpPr>
          <p:cNvPr id="5" name="TextBox 4">
            <a:extLst>
              <a:ext uri="{FF2B5EF4-FFF2-40B4-BE49-F238E27FC236}">
                <a16:creationId xmlns:a16="http://schemas.microsoft.com/office/drawing/2014/main" id="{57317033-0EE4-42FE-B96D-3B559A393D6E}"/>
              </a:ext>
            </a:extLst>
          </p:cNvPr>
          <p:cNvSpPr txBox="1"/>
          <p:nvPr/>
        </p:nvSpPr>
        <p:spPr>
          <a:xfrm>
            <a:off x="2043899" y="1677286"/>
            <a:ext cx="954107" cy="400110"/>
          </a:xfrm>
          <a:prstGeom prst="rect">
            <a:avLst/>
          </a:prstGeom>
          <a:noFill/>
        </p:spPr>
        <p:txBody>
          <a:bodyPr wrap="none" rtlCol="0">
            <a:spAutoFit/>
          </a:bodyPr>
          <a:lstStyle/>
          <a:p>
            <a:pPr algn="ctr"/>
            <a:r>
              <a:rPr lang="ko-KR" altLang="en-US" sz="2000" dirty="0">
                <a:solidFill>
                  <a:schemeClr val="bg1">
                    <a:lumMod val="85000"/>
                  </a:schemeClr>
                </a:solidFill>
                <a:latin typeface="Arial" panose="020B0604020202020204" pitchFamily="34" charset="0"/>
              </a:rPr>
              <a:t>공개키</a:t>
            </a:r>
          </a:p>
        </p:txBody>
      </p:sp>
      <p:cxnSp>
        <p:nvCxnSpPr>
          <p:cNvPr id="7" name="직선 화살표 연결선 6">
            <a:extLst>
              <a:ext uri="{FF2B5EF4-FFF2-40B4-BE49-F238E27FC236}">
                <a16:creationId xmlns:a16="http://schemas.microsoft.com/office/drawing/2014/main" id="{D14E2258-0365-468C-BEC2-618AB0E681CE}"/>
              </a:ext>
            </a:extLst>
          </p:cNvPr>
          <p:cNvCxnSpPr>
            <a:cxnSpLocks/>
            <a:stCxn id="4" idx="2"/>
            <a:endCxn id="5" idx="0"/>
          </p:cNvCxnSpPr>
          <p:nvPr/>
        </p:nvCxnSpPr>
        <p:spPr>
          <a:xfrm>
            <a:off x="2520953" y="1095797"/>
            <a:ext cx="0" cy="58148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692DD9B-90DE-4F29-A2C2-051FB57DE2DF}"/>
              </a:ext>
            </a:extLst>
          </p:cNvPr>
          <p:cNvSpPr txBox="1"/>
          <p:nvPr/>
        </p:nvSpPr>
        <p:spPr>
          <a:xfrm>
            <a:off x="1623463" y="3689764"/>
            <a:ext cx="1794082" cy="400110"/>
          </a:xfrm>
          <a:prstGeom prst="rect">
            <a:avLst/>
          </a:prstGeom>
          <a:noFill/>
        </p:spPr>
        <p:txBody>
          <a:bodyPr wrap="none" rtlCol="0">
            <a:spAutoFit/>
          </a:bodyPr>
          <a:lstStyle/>
          <a:p>
            <a:pPr algn="ctr"/>
            <a:r>
              <a:rPr lang="ko-KR" altLang="en-US" sz="2000" dirty="0">
                <a:solidFill>
                  <a:schemeClr val="bg1">
                    <a:lumMod val="85000"/>
                  </a:schemeClr>
                </a:solidFill>
                <a:latin typeface="Arial" panose="020B0604020202020204" pitchFamily="34" charset="0"/>
              </a:rPr>
              <a:t>이더리움 주소</a:t>
            </a:r>
          </a:p>
        </p:txBody>
      </p:sp>
      <p:sp>
        <p:nvSpPr>
          <p:cNvPr id="16" name="TextBox 15">
            <a:extLst>
              <a:ext uri="{FF2B5EF4-FFF2-40B4-BE49-F238E27FC236}">
                <a16:creationId xmlns:a16="http://schemas.microsoft.com/office/drawing/2014/main" id="{5183DE38-143D-4784-95D1-EE5A3DFAAE67}"/>
              </a:ext>
            </a:extLst>
          </p:cNvPr>
          <p:cNvSpPr txBox="1"/>
          <p:nvPr/>
        </p:nvSpPr>
        <p:spPr>
          <a:xfrm>
            <a:off x="776099" y="1139238"/>
            <a:ext cx="1744388"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ECC(secp256k1)</a:t>
            </a:r>
            <a:endParaRPr lang="ko-KR" altLang="en-US" sz="1600" dirty="0">
              <a:solidFill>
                <a:schemeClr val="bg1">
                  <a:lumMod val="85000"/>
                </a:schemeClr>
              </a:solidFill>
              <a:latin typeface="Arial" panose="020B0604020202020204" pitchFamily="34" charset="0"/>
            </a:endParaRPr>
          </a:p>
        </p:txBody>
      </p:sp>
      <p:cxnSp>
        <p:nvCxnSpPr>
          <p:cNvPr id="18" name="직선 화살표 연결선 17">
            <a:extLst>
              <a:ext uri="{FF2B5EF4-FFF2-40B4-BE49-F238E27FC236}">
                <a16:creationId xmlns:a16="http://schemas.microsoft.com/office/drawing/2014/main" id="{EEC5F690-4FD9-4A89-8610-8D85548897BE}"/>
              </a:ext>
            </a:extLst>
          </p:cNvPr>
          <p:cNvCxnSpPr>
            <a:cxnSpLocks/>
            <a:stCxn id="5" idx="2"/>
            <a:endCxn id="8" idx="0"/>
          </p:cNvCxnSpPr>
          <p:nvPr/>
        </p:nvCxnSpPr>
        <p:spPr>
          <a:xfrm flipH="1">
            <a:off x="2520504" y="2077396"/>
            <a:ext cx="449" cy="1612368"/>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A46B2-35AD-4FE1-A87C-4DF4FAB9800F}"/>
              </a:ext>
            </a:extLst>
          </p:cNvPr>
          <p:cNvSpPr txBox="1"/>
          <p:nvPr/>
        </p:nvSpPr>
        <p:spPr>
          <a:xfrm>
            <a:off x="557555" y="2521664"/>
            <a:ext cx="1986441" cy="584775"/>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keccak-256(</a:t>
            </a:r>
            <a:r>
              <a:rPr lang="ko-KR" altLang="en-US" sz="1600" dirty="0">
                <a:solidFill>
                  <a:schemeClr val="bg1">
                    <a:lumMod val="85000"/>
                  </a:schemeClr>
                </a:solidFill>
                <a:latin typeface="Arial" panose="020B0604020202020204" pitchFamily="34" charset="0"/>
              </a:rPr>
              <a:t>공개키</a:t>
            </a:r>
            <a:r>
              <a:rPr lang="en-US" altLang="ko-KR" sz="1600" dirty="0">
                <a:solidFill>
                  <a:schemeClr val="bg1">
                    <a:lumMod val="85000"/>
                  </a:schemeClr>
                </a:solidFill>
                <a:latin typeface="Arial" panose="020B0604020202020204" pitchFamily="34" charset="0"/>
              </a:rPr>
              <a:t>)</a:t>
            </a:r>
            <a:br>
              <a:rPr lang="en-US" altLang="ko-KR" sz="1600" dirty="0">
                <a:solidFill>
                  <a:schemeClr val="bg1">
                    <a:lumMod val="85000"/>
                  </a:schemeClr>
                </a:solidFill>
                <a:latin typeface="Arial" panose="020B0604020202020204" pitchFamily="34" charset="0"/>
              </a:rPr>
            </a:br>
            <a:r>
              <a:rPr lang="ko-KR" altLang="en-US" sz="1600" dirty="0">
                <a:solidFill>
                  <a:schemeClr val="bg1">
                    <a:lumMod val="85000"/>
                  </a:schemeClr>
                </a:solidFill>
                <a:latin typeface="Arial" panose="020B0604020202020204" pitchFamily="34" charset="0"/>
              </a:rPr>
              <a:t>하위 </a:t>
            </a:r>
            <a:r>
              <a:rPr lang="en-US" altLang="ko-KR" sz="1600" dirty="0">
                <a:solidFill>
                  <a:schemeClr val="bg1">
                    <a:lumMod val="85000"/>
                  </a:schemeClr>
                </a:solidFill>
                <a:latin typeface="Arial" panose="020B0604020202020204" pitchFamily="34" charset="0"/>
              </a:rPr>
              <a:t>160bit</a:t>
            </a:r>
            <a:endParaRPr lang="ko-KR" altLang="en-US" sz="1600" dirty="0">
              <a:solidFill>
                <a:schemeClr val="bg1">
                  <a:lumMod val="85000"/>
                </a:schemeClr>
              </a:solidFill>
              <a:latin typeface="Arial" panose="020B0604020202020204" pitchFamily="34" charset="0"/>
            </a:endParaRPr>
          </a:p>
        </p:txBody>
      </p:sp>
      <p:sp>
        <p:nvSpPr>
          <p:cNvPr id="23" name="TextBox 22">
            <a:extLst>
              <a:ext uri="{FF2B5EF4-FFF2-40B4-BE49-F238E27FC236}">
                <a16:creationId xmlns:a16="http://schemas.microsoft.com/office/drawing/2014/main" id="{FC07201A-6FA3-45C9-BB3C-C395D06F04C1}"/>
              </a:ext>
            </a:extLst>
          </p:cNvPr>
          <p:cNvSpPr txBox="1"/>
          <p:nvPr/>
        </p:nvSpPr>
        <p:spPr>
          <a:xfrm>
            <a:off x="3857385" y="711076"/>
            <a:ext cx="7590539" cy="338554"/>
          </a:xfrm>
          <a:prstGeom prst="rect">
            <a:avLst/>
          </a:prstGeom>
          <a:noFill/>
        </p:spPr>
        <p:txBody>
          <a:bodyPr wrap="none" rtlCol="0">
            <a:spAutoFit/>
          </a:bodyPr>
          <a:lstStyle/>
          <a:p>
            <a:r>
              <a:rPr lang="en-US" altLang="ko-KR" sz="1600" dirty="0">
                <a:solidFill>
                  <a:schemeClr val="bg1">
                    <a:lumMod val="85000"/>
                  </a:schemeClr>
                </a:solidFill>
                <a:latin typeface="Consolas" panose="020B0609020204030204" pitchFamily="49" charset="0"/>
              </a:rPr>
              <a:t>0x</a:t>
            </a:r>
            <a:r>
              <a:rPr lang="en-US" altLang="ko-KR" sz="1600" b="0" i="0" dirty="0">
                <a:solidFill>
                  <a:schemeClr val="bg1">
                    <a:lumMod val="85000"/>
                  </a:schemeClr>
                </a:solidFill>
                <a:effectLst/>
                <a:latin typeface="Consolas" panose="020B0609020204030204" pitchFamily="49" charset="0"/>
              </a:rPr>
              <a:t>8d46f2260091f89d63a73a2171234835d272e0cab9fb630b4306aaf72f22e830</a:t>
            </a:r>
            <a:endParaRPr lang="ko-KR" altLang="en-US" sz="1600" dirty="0">
              <a:solidFill>
                <a:schemeClr val="bg1">
                  <a:lumMod val="85000"/>
                </a:schemeClr>
              </a:solidFill>
              <a:latin typeface="Consolas" panose="020B0609020204030204" pitchFamily="49" charset="0"/>
            </a:endParaRPr>
          </a:p>
        </p:txBody>
      </p:sp>
      <p:sp>
        <p:nvSpPr>
          <p:cNvPr id="24" name="TextBox 23">
            <a:extLst>
              <a:ext uri="{FF2B5EF4-FFF2-40B4-BE49-F238E27FC236}">
                <a16:creationId xmlns:a16="http://schemas.microsoft.com/office/drawing/2014/main" id="{4A74F8BE-2225-4487-BF38-0E68ABEFC499}"/>
              </a:ext>
            </a:extLst>
          </p:cNvPr>
          <p:cNvSpPr txBox="1"/>
          <p:nvPr/>
        </p:nvSpPr>
        <p:spPr>
          <a:xfrm>
            <a:off x="3634204" y="1544689"/>
            <a:ext cx="8036900" cy="584775"/>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r>
              <a:rPr lang="en-US" altLang="ko-KR" sz="1600" dirty="0">
                <a:solidFill>
                  <a:schemeClr val="bg1">
                    <a:lumMod val="85000"/>
                  </a:schemeClr>
                </a:solidFill>
                <a:latin typeface="Consolas" panose="020B0609020204030204" pitchFamily="49" charset="0"/>
              </a:rPr>
              <a:t>,</a:t>
            </a:r>
          </a:p>
          <a:p>
            <a:r>
              <a:rPr lang="en-US" altLang="ko-KR" sz="1600" dirty="0">
                <a:solidFill>
                  <a:schemeClr val="bg1">
                    <a:lumMod val="85000"/>
                  </a:schemeClr>
                </a:solidFill>
                <a:latin typeface="Consolas" panose="020B0609020204030204" pitchFamily="49" charset="0"/>
              </a:rPr>
              <a:t> 0x</a:t>
            </a:r>
            <a:r>
              <a:rPr lang="en-US" altLang="ko-KR" sz="1600" dirty="0">
                <a:solidFill>
                  <a:srgbClr val="DBAC7D"/>
                </a:solidFill>
                <a:latin typeface="Consolas" panose="020B0609020204030204" pitchFamily="49" charset="0"/>
              </a:rPr>
              <a:t>60f1af1626ae5265a4ffc0ccc20da27ce2573014383e141706994fce751d8376</a:t>
            </a:r>
            <a:r>
              <a:rPr lang="en-US" altLang="ko-KR" sz="1600" dirty="0">
                <a:solidFill>
                  <a:schemeClr val="bg1">
                    <a:lumMod val="85000"/>
                  </a:schemeClr>
                </a:solidFill>
                <a:latin typeface="Consolas" panose="020B0609020204030204" pitchFamily="49" charset="0"/>
              </a:rPr>
              <a:t>)</a:t>
            </a:r>
            <a:endParaRPr lang="ko-KR" altLang="en-US" sz="1600" dirty="0">
              <a:solidFill>
                <a:schemeClr val="bg1">
                  <a:lumMod val="85000"/>
                </a:schemeClr>
              </a:solidFill>
              <a:latin typeface="Consolas" panose="020B0609020204030204" pitchFamily="49" charset="0"/>
            </a:endParaRPr>
          </a:p>
        </p:txBody>
      </p:sp>
      <p:cxnSp>
        <p:nvCxnSpPr>
          <p:cNvPr id="25" name="직선 화살표 연결선 24">
            <a:extLst>
              <a:ext uri="{FF2B5EF4-FFF2-40B4-BE49-F238E27FC236}">
                <a16:creationId xmlns:a16="http://schemas.microsoft.com/office/drawing/2014/main" id="{D4943BA0-DDB8-42C8-88C9-A00CACD38E3B}"/>
              </a:ext>
            </a:extLst>
          </p:cNvPr>
          <p:cNvCxnSpPr>
            <a:cxnSpLocks/>
            <a:stCxn id="23" idx="2"/>
            <a:endCxn id="24" idx="0"/>
          </p:cNvCxnSpPr>
          <p:nvPr/>
        </p:nvCxnSpPr>
        <p:spPr>
          <a:xfrm flipH="1">
            <a:off x="7652654" y="1049630"/>
            <a:ext cx="1" cy="49505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A2B2EAF-E0C8-459F-9365-5296FD5946EA}"/>
              </a:ext>
            </a:extLst>
          </p:cNvPr>
          <p:cNvSpPr txBox="1"/>
          <p:nvPr/>
        </p:nvSpPr>
        <p:spPr>
          <a:xfrm>
            <a:off x="3694733" y="2250820"/>
            <a:ext cx="7915842" cy="1200329"/>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keccak-256</a:t>
            </a:r>
            <a:br>
              <a:rPr lang="en-US" altLang="ko-KR" sz="1600" dirty="0">
                <a:solidFill>
                  <a:schemeClr val="bg1">
                    <a:lumMod val="85000"/>
                  </a:schemeClr>
                </a:solidFill>
                <a:latin typeface="Arial" panose="020B0604020202020204" pitchFamily="34" charset="0"/>
              </a:rPr>
            </a:br>
            <a:r>
              <a:rPr lang="en-US" altLang="ko-KR" sz="1600" dirty="0">
                <a:solidFill>
                  <a:schemeClr val="bg1">
                    <a:lumMod val="85000"/>
                  </a:schemeClr>
                </a:solidFill>
                <a:latin typeface="Arial" panose="020B0604020202020204" pitchFamily="34" charset="0"/>
              </a:rPr>
              <a:t>(</a:t>
            </a:r>
            <a:r>
              <a:rPr lang="en-US" altLang="ko-KR" sz="1600" dirty="0">
                <a:solidFill>
                  <a:schemeClr val="bg1">
                    <a:lumMod val="85000"/>
                  </a:schemeClr>
                </a:solidFill>
                <a:latin typeface="Consolas" panose="020B0609020204030204" pitchFamily="49" charset="0"/>
              </a:rPr>
              <a:t>0x</a:t>
            </a:r>
            <a:r>
              <a:rPr lang="en-US" altLang="ko-KR" sz="1600" dirty="0">
                <a:solidFill>
                  <a:srgbClr val="FFC700"/>
                </a:solidFill>
                <a:latin typeface="Consolas" panose="020B0609020204030204" pitchFamily="49" charset="0"/>
              </a:rPr>
              <a:t>8bbd965c66b5b1ef921bd37a0f3b3be0d13151381cac086dafe475e6545497fe</a:t>
            </a:r>
          </a:p>
          <a:p>
            <a:pPr algn="ctr"/>
            <a:r>
              <a:rPr lang="en-US" altLang="ko-KR" sz="1600" dirty="0">
                <a:solidFill>
                  <a:srgbClr val="DBAC7D"/>
                </a:solidFill>
                <a:latin typeface="Consolas" panose="020B0609020204030204" pitchFamily="49" charset="0"/>
              </a:rPr>
              <a:t>   60f1af1626ae5265a4ffc0ccc20da27ce2573014383e141706994fce751d8376</a:t>
            </a:r>
            <a:r>
              <a:rPr lang="en-US" altLang="ko-KR" sz="1600" dirty="0">
                <a:solidFill>
                  <a:schemeClr val="bg1">
                    <a:lumMod val="85000"/>
                  </a:schemeClr>
                </a:solidFill>
                <a:latin typeface="Consolas" panose="020B0609020204030204" pitchFamily="49" charset="0"/>
              </a:rPr>
              <a:t>)</a:t>
            </a:r>
          </a:p>
          <a:p>
            <a:pPr algn="ctr"/>
            <a:endParaRPr lang="en-US" altLang="ko-KR" sz="800" dirty="0">
              <a:solidFill>
                <a:schemeClr val="bg1">
                  <a:lumMod val="85000"/>
                </a:schemeClr>
              </a:solidFill>
              <a:latin typeface="Consolas" panose="020B0609020204030204" pitchFamily="49" charset="0"/>
            </a:endParaRPr>
          </a:p>
          <a:p>
            <a:pPr algn="ctr"/>
            <a:r>
              <a:rPr lang="en-US" altLang="ko-KR" sz="1600" dirty="0">
                <a:solidFill>
                  <a:schemeClr val="bg1">
                    <a:lumMod val="85000"/>
                  </a:schemeClr>
                </a:solidFill>
                <a:latin typeface="Consolas" panose="020B0609020204030204" pitchFamily="49" charset="0"/>
              </a:rPr>
              <a:t>= </a:t>
            </a:r>
            <a:r>
              <a:rPr lang="en-US" altLang="ko-KR" sz="1600" dirty="0">
                <a:solidFill>
                  <a:schemeClr val="bg1">
                    <a:lumMod val="85000"/>
                  </a:schemeClr>
                </a:solidFill>
                <a:latin typeface="Arial" panose="020B0604020202020204" pitchFamily="34" charset="0"/>
              </a:rPr>
              <a:t>0xabde621db0d9879bd777068c</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34" name="TextBox 33">
            <a:extLst>
              <a:ext uri="{FF2B5EF4-FFF2-40B4-BE49-F238E27FC236}">
                <a16:creationId xmlns:a16="http://schemas.microsoft.com/office/drawing/2014/main" id="{2B4DDC7D-957B-4A3E-AEDE-30CDC2013FAB}"/>
              </a:ext>
            </a:extLst>
          </p:cNvPr>
          <p:cNvSpPr txBox="1"/>
          <p:nvPr/>
        </p:nvSpPr>
        <p:spPr>
          <a:xfrm>
            <a:off x="6496100" y="1139238"/>
            <a:ext cx="1156087" cy="338554"/>
          </a:xfrm>
          <a:prstGeom prst="rect">
            <a:avLst/>
          </a:prstGeom>
          <a:noFill/>
        </p:spPr>
        <p:txBody>
          <a:bodyPr wrap="none" rtlCol="0">
            <a:spAutoFit/>
          </a:bodyPr>
          <a:lstStyle/>
          <a:p>
            <a:pPr algn="ctr"/>
            <a:r>
              <a:rPr lang="ko-KR" altLang="en-US" sz="1600" dirty="0">
                <a:solidFill>
                  <a:schemeClr val="bg1">
                    <a:lumMod val="85000"/>
                  </a:schemeClr>
                </a:solidFill>
                <a:latin typeface="Arial" panose="020B0604020202020204" pitchFamily="34" charset="0"/>
              </a:rPr>
              <a:t>비밀키 </a:t>
            </a:r>
            <a:r>
              <a:rPr lang="en-US" altLang="ko-KR" sz="1600" dirty="0">
                <a:solidFill>
                  <a:schemeClr val="bg1">
                    <a:lumMod val="85000"/>
                  </a:schemeClr>
                </a:solidFill>
                <a:latin typeface="Arial" panose="020B0604020202020204" pitchFamily="34" charset="0"/>
              </a:rPr>
              <a:t>* G</a:t>
            </a:r>
            <a:endParaRPr lang="ko-KR" altLang="en-US" sz="1600" dirty="0">
              <a:solidFill>
                <a:schemeClr val="bg1">
                  <a:lumMod val="85000"/>
                </a:schemeClr>
              </a:solidFill>
              <a:latin typeface="Arial" panose="020B0604020202020204" pitchFamily="34" charset="0"/>
            </a:endParaRPr>
          </a:p>
        </p:txBody>
      </p:sp>
      <p:cxnSp>
        <p:nvCxnSpPr>
          <p:cNvPr id="35" name="직선 화살표 연결선 34">
            <a:extLst>
              <a:ext uri="{FF2B5EF4-FFF2-40B4-BE49-F238E27FC236}">
                <a16:creationId xmlns:a16="http://schemas.microsoft.com/office/drawing/2014/main" id="{910C5AEB-7846-4EB1-BD18-9DE674DD73DE}"/>
              </a:ext>
            </a:extLst>
          </p:cNvPr>
          <p:cNvCxnSpPr>
            <a:cxnSpLocks/>
            <a:stCxn id="24" idx="2"/>
            <a:endCxn id="30" idx="0"/>
          </p:cNvCxnSpPr>
          <p:nvPr/>
        </p:nvCxnSpPr>
        <p:spPr>
          <a:xfrm>
            <a:off x="7652654" y="2129464"/>
            <a:ext cx="0" cy="1213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42196315-B3C3-4582-9B37-0F84EAAF3798}"/>
              </a:ext>
            </a:extLst>
          </p:cNvPr>
          <p:cNvCxnSpPr>
            <a:cxnSpLocks/>
            <a:stCxn id="30" idx="2"/>
            <a:endCxn id="41" idx="0"/>
          </p:cNvCxnSpPr>
          <p:nvPr/>
        </p:nvCxnSpPr>
        <p:spPr>
          <a:xfrm flipH="1">
            <a:off x="7652187" y="3451149"/>
            <a:ext cx="467" cy="23861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05159494-F7E6-40FB-8D08-C7BB716BEF67}"/>
              </a:ext>
            </a:extLst>
          </p:cNvPr>
          <p:cNvSpPr txBox="1"/>
          <p:nvPr/>
        </p:nvSpPr>
        <p:spPr>
          <a:xfrm>
            <a:off x="3913734" y="3689764"/>
            <a:ext cx="7476906"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0x</a:t>
            </a:r>
            <a:r>
              <a:rPr lang="en-US" altLang="ko-KR" sz="1600" dirty="0">
                <a:solidFill>
                  <a:srgbClr val="00C8EB"/>
                </a:solidFill>
                <a:latin typeface="Arial" panose="020B0604020202020204" pitchFamily="34" charset="0"/>
              </a:rPr>
              <a:t>942f397b7f4391b43115395f469c63072aed6e41</a:t>
            </a:r>
            <a:endParaRPr lang="ko-KR" altLang="en-US" sz="1600" dirty="0">
              <a:solidFill>
                <a:srgbClr val="00C8EB"/>
              </a:solidFill>
              <a:latin typeface="Arial" panose="020B0604020202020204" pitchFamily="34" charset="0"/>
            </a:endParaRPr>
          </a:p>
        </p:txBody>
      </p:sp>
      <p:sp>
        <p:nvSpPr>
          <p:cNvPr id="50" name="TextBox 49">
            <a:extLst>
              <a:ext uri="{FF2B5EF4-FFF2-40B4-BE49-F238E27FC236}">
                <a16:creationId xmlns:a16="http://schemas.microsoft.com/office/drawing/2014/main" id="{CB0428D4-26CC-419F-AF9F-658A28F1EF1D}"/>
              </a:ext>
            </a:extLst>
          </p:cNvPr>
          <p:cNvSpPr txBox="1"/>
          <p:nvPr/>
        </p:nvSpPr>
        <p:spPr>
          <a:xfrm>
            <a:off x="1203477" y="5826947"/>
            <a:ext cx="2634054" cy="400110"/>
          </a:xfrm>
          <a:prstGeom prst="rect">
            <a:avLst/>
          </a:prstGeom>
          <a:noFill/>
        </p:spPr>
        <p:txBody>
          <a:bodyPr wrap="none" rtlCol="0">
            <a:spAutoFit/>
          </a:bodyPr>
          <a:lstStyle/>
          <a:p>
            <a:pPr algn="ctr"/>
            <a:r>
              <a:rPr lang="ko-KR" altLang="en-US" sz="2000" dirty="0">
                <a:solidFill>
                  <a:schemeClr val="bg1">
                    <a:lumMod val="85000"/>
                  </a:schemeClr>
                </a:solidFill>
                <a:latin typeface="Arial" panose="020B0604020202020204" pitchFamily="34" charset="0"/>
              </a:rPr>
              <a:t>이더리움 </a:t>
            </a:r>
            <a:r>
              <a:rPr lang="ko-KR" altLang="en-US" sz="2000" dirty="0" err="1">
                <a:solidFill>
                  <a:schemeClr val="bg1">
                    <a:lumMod val="85000"/>
                  </a:schemeClr>
                </a:solidFill>
                <a:latin typeface="Arial" panose="020B0604020202020204" pitchFamily="34" charset="0"/>
              </a:rPr>
              <a:t>체크섬</a:t>
            </a:r>
            <a:r>
              <a:rPr lang="en-US" altLang="ko-KR" sz="2000" dirty="0">
                <a:solidFill>
                  <a:schemeClr val="bg1">
                    <a:lumMod val="85000"/>
                  </a:schemeClr>
                </a:solidFill>
                <a:latin typeface="Arial" panose="020B0604020202020204" pitchFamily="34" charset="0"/>
              </a:rPr>
              <a:t> </a:t>
            </a:r>
            <a:r>
              <a:rPr lang="ko-KR" altLang="en-US" sz="2000" dirty="0">
                <a:solidFill>
                  <a:schemeClr val="bg1">
                    <a:lumMod val="85000"/>
                  </a:schemeClr>
                </a:solidFill>
                <a:latin typeface="Arial" panose="020B0604020202020204" pitchFamily="34" charset="0"/>
              </a:rPr>
              <a:t>주소</a:t>
            </a:r>
          </a:p>
        </p:txBody>
      </p:sp>
      <p:cxnSp>
        <p:nvCxnSpPr>
          <p:cNvPr id="51" name="직선 화살표 연결선 50">
            <a:extLst>
              <a:ext uri="{FF2B5EF4-FFF2-40B4-BE49-F238E27FC236}">
                <a16:creationId xmlns:a16="http://schemas.microsoft.com/office/drawing/2014/main" id="{9FCC693E-601E-432E-A1E0-EBEDFDA952A5}"/>
              </a:ext>
            </a:extLst>
          </p:cNvPr>
          <p:cNvCxnSpPr>
            <a:cxnSpLocks/>
            <a:stCxn id="8" idx="2"/>
            <a:endCxn id="50" idx="0"/>
          </p:cNvCxnSpPr>
          <p:nvPr/>
        </p:nvCxnSpPr>
        <p:spPr>
          <a:xfrm>
            <a:off x="2520504" y="4089874"/>
            <a:ext cx="0" cy="1737073"/>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53A6E50-CD43-4577-BAE7-430DDC48BEA1}"/>
              </a:ext>
            </a:extLst>
          </p:cNvPr>
          <p:cNvSpPr txBox="1"/>
          <p:nvPr/>
        </p:nvSpPr>
        <p:spPr>
          <a:xfrm>
            <a:off x="115262" y="4312889"/>
            <a:ext cx="2405222" cy="830997"/>
          </a:xfrm>
          <a:prstGeom prst="rect">
            <a:avLst/>
          </a:prstGeom>
          <a:noFill/>
        </p:spPr>
        <p:txBody>
          <a:bodyPr wrap="square" rtlCol="0">
            <a:spAutoFit/>
          </a:bodyPr>
          <a:lstStyle/>
          <a:p>
            <a:pPr algn="r"/>
            <a:r>
              <a:rPr lang="en-US" altLang="ko-KR" sz="1600" dirty="0">
                <a:solidFill>
                  <a:schemeClr val="bg1">
                    <a:lumMod val="85000"/>
                  </a:schemeClr>
                </a:solidFill>
                <a:latin typeface="Arial" panose="020B0604020202020204" pitchFamily="34" charset="0"/>
              </a:rPr>
              <a:t>EIP-55</a:t>
            </a:r>
          </a:p>
          <a:p>
            <a:pPr algn="r"/>
            <a:r>
              <a:rPr lang="en-US" altLang="ko-KR" sz="1600" dirty="0">
                <a:solidFill>
                  <a:schemeClr val="bg1">
                    <a:lumMod val="85000"/>
                  </a:schemeClr>
                </a:solidFill>
                <a:latin typeface="Arial" panose="020B0604020202020204" pitchFamily="34" charset="0"/>
              </a:rPr>
              <a:t>kecak-256(</a:t>
            </a:r>
            <a:r>
              <a:rPr lang="ko-KR" altLang="en-US" sz="1600" dirty="0">
                <a:solidFill>
                  <a:schemeClr val="bg1">
                    <a:lumMod val="85000"/>
                  </a:schemeClr>
                </a:solidFill>
                <a:latin typeface="Arial" panose="020B0604020202020204" pitchFamily="34" charset="0"/>
              </a:rPr>
              <a:t>소문자주소</a:t>
            </a:r>
            <a:r>
              <a:rPr lang="en-US" altLang="ko-KR" sz="1600" dirty="0">
                <a:solidFill>
                  <a:schemeClr val="bg1">
                    <a:lumMod val="85000"/>
                  </a:schemeClr>
                </a:solidFill>
                <a:latin typeface="Arial" panose="020B0604020202020204" pitchFamily="34" charset="0"/>
              </a:rPr>
              <a:t>)</a:t>
            </a:r>
          </a:p>
          <a:p>
            <a:pPr algn="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결과 체크</a:t>
            </a:r>
          </a:p>
        </p:txBody>
      </p:sp>
      <p:sp>
        <p:nvSpPr>
          <p:cNvPr id="55" name="TextBox 54">
            <a:extLst>
              <a:ext uri="{FF2B5EF4-FFF2-40B4-BE49-F238E27FC236}">
                <a16:creationId xmlns:a16="http://schemas.microsoft.com/office/drawing/2014/main" id="{7D42A513-7480-4D8D-8958-B9638207919F}"/>
              </a:ext>
            </a:extLst>
          </p:cNvPr>
          <p:cNvSpPr txBox="1"/>
          <p:nvPr/>
        </p:nvSpPr>
        <p:spPr>
          <a:xfrm>
            <a:off x="3776687" y="4374182"/>
            <a:ext cx="8188301" cy="830997"/>
          </a:xfrm>
          <a:prstGeom prst="rect">
            <a:avLst/>
          </a:prstGeom>
          <a:noFill/>
        </p:spPr>
        <p:txBody>
          <a:bodyPr wrap="square" rtlCol="0">
            <a:spAutoFit/>
          </a:bodyPr>
          <a:lstStyle/>
          <a:p>
            <a:r>
              <a:rPr lang="en-US" altLang="ko-KR" sz="1600" dirty="0">
                <a:solidFill>
                  <a:schemeClr val="bg1">
                    <a:lumMod val="85000"/>
                  </a:schemeClr>
                </a:solidFill>
                <a:latin typeface="Consolas" panose="020B0609020204030204" pitchFamily="49" charset="0"/>
              </a:rPr>
              <a:t>keccak-256("942</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397</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7f4391</a:t>
            </a:r>
            <a:r>
              <a:rPr lang="en-US" altLang="ko-KR" sz="1600" dirty="0">
                <a:solidFill>
                  <a:srgbClr val="00C8EB"/>
                </a:solidFill>
                <a:latin typeface="Consolas" panose="020B0609020204030204" pitchFamily="49" charset="0"/>
              </a:rPr>
              <a:t>b</a:t>
            </a:r>
            <a:r>
              <a:rPr lang="en-US" altLang="ko-KR" sz="1600" dirty="0">
                <a:solidFill>
                  <a:schemeClr val="bg1">
                    <a:lumMod val="85000"/>
                  </a:schemeClr>
                </a:solidFill>
                <a:latin typeface="Consolas" panose="020B0609020204030204" pitchFamily="49" charset="0"/>
              </a:rPr>
              <a:t>43115395</a:t>
            </a:r>
            <a:r>
              <a:rPr lang="en-US" altLang="ko-KR" sz="1600" dirty="0">
                <a:solidFill>
                  <a:srgbClr val="00C8EB"/>
                </a:solidFill>
                <a:latin typeface="Consolas" panose="020B0609020204030204" pitchFamily="49" charset="0"/>
              </a:rPr>
              <a:t>f</a:t>
            </a:r>
            <a:r>
              <a:rPr lang="en-US" altLang="ko-KR" sz="1600" dirty="0">
                <a:solidFill>
                  <a:schemeClr val="bg1">
                    <a:lumMod val="85000"/>
                  </a:schemeClr>
                </a:solidFill>
                <a:latin typeface="Consolas" panose="020B0609020204030204" pitchFamily="49" charset="0"/>
              </a:rPr>
              <a:t>469c63072a</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d6</a:t>
            </a:r>
            <a:r>
              <a:rPr lang="en-US" altLang="ko-KR" sz="1600" dirty="0">
                <a:solidFill>
                  <a:srgbClr val="00C8EB"/>
                </a:solidFill>
                <a:latin typeface="Consolas" panose="020B0609020204030204" pitchFamily="49" charset="0"/>
              </a:rPr>
              <a:t>e</a:t>
            </a:r>
            <a:r>
              <a:rPr lang="en-US" altLang="ko-KR" sz="1600" dirty="0">
                <a:solidFill>
                  <a:schemeClr val="bg1">
                    <a:lumMod val="85000"/>
                  </a:schemeClr>
                </a:solidFill>
                <a:latin typeface="Consolas" panose="020B0609020204030204" pitchFamily="49" charset="0"/>
              </a:rPr>
              <a:t>41") (</a:t>
            </a:r>
            <a:r>
              <a:rPr lang="ko-KR" altLang="en-US" sz="1600" dirty="0">
                <a:solidFill>
                  <a:schemeClr val="bg1">
                    <a:lumMod val="85000"/>
                  </a:schemeClr>
                </a:solidFill>
                <a:latin typeface="Consolas" panose="020B0609020204030204" pitchFamily="49" charset="0"/>
              </a:rPr>
              <a:t>문자열로 </a:t>
            </a:r>
            <a:r>
              <a:rPr lang="en-US" altLang="ko-KR" sz="1600" dirty="0">
                <a:solidFill>
                  <a:schemeClr val="bg1">
                    <a:lumMod val="85000"/>
                  </a:schemeClr>
                </a:solidFill>
                <a:latin typeface="Consolas" panose="020B0609020204030204" pitchFamily="49" charset="0"/>
              </a:rPr>
              <a:t>Hash)</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 0x42</a:t>
            </a:r>
            <a:r>
              <a:rPr lang="en-US" altLang="ko-KR" sz="1600" dirty="0">
                <a:solidFill>
                  <a:srgbClr val="EF296B"/>
                </a:solidFill>
                <a:latin typeface="Consolas" panose="020B0609020204030204" pitchFamily="49" charset="0"/>
              </a:rPr>
              <a:t>88</a:t>
            </a:r>
            <a:r>
              <a:rPr lang="en-US" altLang="ko-KR" sz="1600" dirty="0">
                <a:solidFill>
                  <a:schemeClr val="bg1">
                    <a:lumMod val="85000"/>
                  </a:schemeClr>
                </a:solidFill>
                <a:latin typeface="Consolas" panose="020B0609020204030204" pitchFamily="49" charset="0"/>
              </a:rPr>
              <a:t>14</a:t>
            </a:r>
            <a:r>
              <a:rPr lang="en-US" altLang="ko-KR" sz="1600" dirty="0">
                <a:solidFill>
                  <a:srgbClr val="EF296B"/>
                </a:solidFill>
                <a:latin typeface="Consolas" panose="020B0609020204030204" pitchFamily="49" charset="0"/>
              </a:rPr>
              <a:t>cfb</a:t>
            </a:r>
            <a:r>
              <a:rPr lang="en-US" altLang="ko-KR" sz="1600" dirty="0">
                <a:solidFill>
                  <a:schemeClr val="bg1">
                    <a:lumMod val="85000"/>
                  </a:schemeClr>
                </a:solidFill>
                <a:latin typeface="Consolas" panose="020B0609020204030204" pitchFamily="49" charset="0"/>
              </a:rPr>
              <a:t>2</a:t>
            </a:r>
            <a:r>
              <a:rPr lang="en-US" altLang="ko-KR" sz="1600" dirty="0">
                <a:solidFill>
                  <a:srgbClr val="EF296B"/>
                </a:solidFill>
                <a:latin typeface="Consolas" panose="020B0609020204030204" pitchFamily="49" charset="0"/>
              </a:rPr>
              <a:t>d</a:t>
            </a:r>
            <a:r>
              <a:rPr lang="en-US" altLang="ko-KR" sz="1600" dirty="0">
                <a:solidFill>
                  <a:schemeClr val="bg1">
                    <a:lumMod val="85000"/>
                  </a:schemeClr>
                </a:solidFill>
                <a:latin typeface="Consolas" panose="020B0609020204030204" pitchFamily="49" charset="0"/>
              </a:rPr>
              <a:t>67</a:t>
            </a:r>
            <a:r>
              <a:rPr lang="en-US" altLang="ko-KR" sz="1600" dirty="0">
                <a:solidFill>
                  <a:srgbClr val="EF296B"/>
                </a:solidFill>
                <a:latin typeface="Consolas" panose="020B0609020204030204" pitchFamily="49" charset="0"/>
              </a:rPr>
              <a:t>9e</a:t>
            </a:r>
            <a:r>
              <a:rPr lang="en-US" altLang="ko-KR" sz="1600" dirty="0">
                <a:solidFill>
                  <a:schemeClr val="bg1">
                    <a:lumMod val="85000"/>
                  </a:schemeClr>
                </a:solidFill>
                <a:latin typeface="Consolas" panose="020B0609020204030204" pitchFamily="49" charset="0"/>
              </a:rPr>
              <a:t>1</a:t>
            </a:r>
            <a:r>
              <a:rPr lang="en-US" altLang="ko-KR" sz="1600" dirty="0">
                <a:solidFill>
                  <a:srgbClr val="EF296B"/>
                </a:solidFill>
                <a:latin typeface="Consolas" panose="020B0609020204030204" pitchFamily="49" charset="0"/>
              </a:rPr>
              <a:t>9b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cb</a:t>
            </a:r>
            <a:r>
              <a:rPr lang="en-US" altLang="ko-KR" sz="1600" dirty="0">
                <a:solidFill>
                  <a:schemeClr val="bg1">
                    <a:lumMod val="85000"/>
                  </a:schemeClr>
                </a:solidFill>
                <a:latin typeface="Consolas" panose="020B0609020204030204" pitchFamily="49" charset="0"/>
              </a:rPr>
              <a:t>3</a:t>
            </a:r>
            <a:r>
              <a:rPr lang="en-US" altLang="ko-KR" sz="1600" dirty="0">
                <a:solidFill>
                  <a:srgbClr val="EF296B"/>
                </a:solidFill>
                <a:latin typeface="Consolas" panose="020B0609020204030204" pitchFamily="49" charset="0"/>
              </a:rPr>
              <a:t>dea</a:t>
            </a:r>
            <a:r>
              <a:rPr lang="en-US" altLang="ko-KR" sz="1600" dirty="0">
                <a:solidFill>
                  <a:schemeClr val="bg1">
                    <a:lumMod val="85000"/>
                  </a:schemeClr>
                </a:solidFill>
                <a:latin typeface="Consolas" panose="020B0609020204030204" pitchFamily="49" charset="0"/>
              </a:rPr>
              <a:t>3175</a:t>
            </a:r>
            <a:r>
              <a:rPr lang="en-US" altLang="ko-KR" sz="1600" dirty="0">
                <a:solidFill>
                  <a:srgbClr val="EF296B"/>
                </a:solidFill>
                <a:latin typeface="Consolas" panose="020B0609020204030204" pitchFamily="49" charset="0"/>
              </a:rPr>
              <a:t>cbc</a:t>
            </a:r>
            <a:r>
              <a:rPr lang="en-US" altLang="ko-KR" sz="1600" dirty="0">
                <a:solidFill>
                  <a:schemeClr val="bg1">
                    <a:lumMod val="85000"/>
                  </a:schemeClr>
                </a:solidFill>
                <a:latin typeface="Consolas" panose="020B0609020204030204" pitchFamily="49" charset="0"/>
              </a:rPr>
              <a:t>12</a:t>
            </a:r>
            <a:r>
              <a:rPr lang="en-US" altLang="ko-KR" sz="1600" dirty="0">
                <a:solidFill>
                  <a:srgbClr val="EF296B"/>
                </a:solidFill>
                <a:latin typeface="Consolas" panose="020B0609020204030204" pitchFamily="49" charset="0"/>
              </a:rPr>
              <a:t>8</a:t>
            </a:r>
            <a:r>
              <a:rPr lang="en-US" altLang="ko-KR" sz="1600" dirty="0">
                <a:solidFill>
                  <a:schemeClr val="bg1">
                    <a:lumMod val="85000"/>
                  </a:schemeClr>
                </a:solidFill>
                <a:latin typeface="Consolas" panose="020B0609020204030204" pitchFamily="49" charset="0"/>
              </a:rPr>
              <a:t>6</a:t>
            </a:r>
            <a:r>
              <a:rPr lang="en-US" altLang="ko-KR" sz="1600" dirty="0">
                <a:solidFill>
                  <a:srgbClr val="EF296B"/>
                </a:solidFill>
                <a:latin typeface="Consolas" panose="020B0609020204030204" pitchFamily="49" charset="0"/>
              </a:rPr>
              <a:t>dddf</a:t>
            </a:r>
            <a:r>
              <a:rPr lang="en-US" altLang="ko-KR" sz="1600" dirty="0">
                <a:solidFill>
                  <a:schemeClr val="bg1">
                    <a:lumMod val="85000"/>
                  </a:schemeClr>
                </a:solidFill>
                <a:latin typeface="Consolas" panose="020B0609020204030204" pitchFamily="49" charset="0"/>
              </a:rPr>
              <a:t>…</a:t>
            </a:r>
            <a:br>
              <a:rPr lang="en-US" altLang="ko-KR" sz="1600" dirty="0">
                <a:solidFill>
                  <a:schemeClr val="bg1">
                    <a:lumMod val="85000"/>
                  </a:schemeClr>
                </a:solidFill>
                <a:latin typeface="Consolas" panose="020B0609020204030204" pitchFamily="49" charset="0"/>
              </a:rPr>
            </a:br>
            <a:r>
              <a:rPr lang="en-US" altLang="ko-KR" sz="1600" dirty="0">
                <a:solidFill>
                  <a:schemeClr val="bg1">
                    <a:lumMod val="85000"/>
                  </a:schemeClr>
                </a:solidFill>
                <a:latin typeface="Consolas" panose="020B0609020204030204" pitchFamily="49" charset="0"/>
              </a:rPr>
              <a:t>             </a:t>
            </a:r>
            <a:endParaRPr lang="ko-KR" altLang="en-US" sz="1600" dirty="0">
              <a:solidFill>
                <a:srgbClr val="00C8EB"/>
              </a:solidFill>
              <a:latin typeface="Consolas" panose="020B0609020204030204" pitchFamily="49" charset="0"/>
            </a:endParaRPr>
          </a:p>
        </p:txBody>
      </p:sp>
      <p:sp>
        <p:nvSpPr>
          <p:cNvPr id="57" name="TextBox 56">
            <a:extLst>
              <a:ext uri="{FF2B5EF4-FFF2-40B4-BE49-F238E27FC236}">
                <a16:creationId xmlns:a16="http://schemas.microsoft.com/office/drawing/2014/main" id="{C8F84F46-6F92-4960-8791-E79B0BC880E2}"/>
              </a:ext>
            </a:extLst>
          </p:cNvPr>
          <p:cNvSpPr txBox="1"/>
          <p:nvPr/>
        </p:nvSpPr>
        <p:spPr>
          <a:xfrm>
            <a:off x="3802485" y="5060603"/>
            <a:ext cx="6832218"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Hash</a:t>
            </a:r>
            <a:r>
              <a:rPr lang="ko-KR" altLang="en-US" sz="1600" dirty="0">
                <a:solidFill>
                  <a:schemeClr val="bg1">
                    <a:lumMod val="85000"/>
                  </a:schemeClr>
                </a:solidFill>
                <a:latin typeface="Arial" panose="020B0604020202020204" pitchFamily="34" charset="0"/>
              </a:rPr>
              <a:t> 값이 </a:t>
            </a:r>
            <a:r>
              <a:rPr lang="en-US" altLang="ko-KR" sz="1600" dirty="0">
                <a:solidFill>
                  <a:schemeClr val="bg1">
                    <a:lumMod val="85000"/>
                  </a:schemeClr>
                </a:solidFill>
                <a:latin typeface="Arial" panose="020B0604020202020204" pitchFamily="34" charset="0"/>
              </a:rPr>
              <a:t>0x08 </a:t>
            </a:r>
            <a:r>
              <a:rPr lang="ko-KR" altLang="en-US" sz="1600" dirty="0">
                <a:solidFill>
                  <a:schemeClr val="bg1">
                    <a:lumMod val="85000"/>
                  </a:schemeClr>
                </a:solidFill>
                <a:latin typeface="Arial" panose="020B0604020202020204" pitchFamily="34" charset="0"/>
              </a:rPr>
              <a:t>이상인 경우</a:t>
            </a:r>
            <a:r>
              <a:rPr lang="en-US" altLang="ko-KR" sz="1600" dirty="0">
                <a:solidFill>
                  <a:schemeClr val="bg1">
                    <a:lumMod val="85000"/>
                  </a:schemeClr>
                </a:solidFill>
                <a:latin typeface="Arial" panose="020B0604020202020204" pitchFamily="34" charset="0"/>
              </a:rPr>
              <a:t>, </a:t>
            </a:r>
            <a:r>
              <a:rPr lang="ko-KR" altLang="en-US" sz="1600" dirty="0">
                <a:solidFill>
                  <a:schemeClr val="bg1">
                    <a:lumMod val="85000"/>
                  </a:schemeClr>
                </a:solidFill>
                <a:latin typeface="Arial" panose="020B0604020202020204" pitchFamily="34" charset="0"/>
              </a:rPr>
              <a:t>주소의 동일 자리 알파벳을 대문자로 치환</a:t>
            </a:r>
          </a:p>
        </p:txBody>
      </p:sp>
      <p:sp>
        <p:nvSpPr>
          <p:cNvPr id="58" name="TextBox 57">
            <a:extLst>
              <a:ext uri="{FF2B5EF4-FFF2-40B4-BE49-F238E27FC236}">
                <a16:creationId xmlns:a16="http://schemas.microsoft.com/office/drawing/2014/main" id="{A38521C3-A117-4F53-8E08-4E247FD8CBAB}"/>
              </a:ext>
            </a:extLst>
          </p:cNvPr>
          <p:cNvSpPr txBox="1"/>
          <p:nvPr/>
        </p:nvSpPr>
        <p:spPr>
          <a:xfrm>
            <a:off x="4105819" y="5793190"/>
            <a:ext cx="8188301" cy="338554"/>
          </a:xfrm>
          <a:prstGeom prst="rect">
            <a:avLst/>
          </a:prstGeom>
          <a:noFill/>
        </p:spPr>
        <p:txBody>
          <a:bodyPr wrap="square" rtlCol="0">
            <a:spAutoFit/>
          </a:bodyPr>
          <a:lstStyle/>
          <a:p>
            <a:r>
              <a:rPr lang="en-US" altLang="ko-KR" sz="1600">
                <a:solidFill>
                  <a:schemeClr val="bg1">
                    <a:lumMod val="85000"/>
                  </a:schemeClr>
                </a:solidFill>
                <a:latin typeface="Consolas" panose="020B0609020204030204" pitchFamily="49" charset="0"/>
              </a:rPr>
              <a:t> 0x942</a:t>
            </a:r>
            <a:r>
              <a:rPr lang="en-US" altLang="ko-KR" sz="1600">
                <a:solidFill>
                  <a:srgbClr val="00C8EB"/>
                </a:solidFill>
                <a:latin typeface="Consolas" panose="020B0609020204030204" pitchFamily="49" charset="0"/>
              </a:rPr>
              <a:t>F</a:t>
            </a:r>
            <a:r>
              <a:rPr lang="en-US" altLang="ko-KR" sz="1600">
                <a:solidFill>
                  <a:schemeClr val="bg1">
                    <a:lumMod val="85000"/>
                  </a:schemeClr>
                </a:solidFill>
                <a:latin typeface="Consolas" panose="020B0609020204030204" pitchFamily="49" charset="0"/>
              </a:rPr>
              <a:t>397</a:t>
            </a:r>
            <a:r>
              <a:rPr lang="en-US" altLang="ko-KR" sz="1600">
                <a:solidFill>
                  <a:srgbClr val="00C8EB"/>
                </a:solidFill>
                <a:latin typeface="Consolas" panose="020B0609020204030204" pitchFamily="49" charset="0"/>
              </a:rPr>
              <a:t>B</a:t>
            </a:r>
            <a:r>
              <a:rPr lang="en-US" altLang="ko-KR" sz="1600">
                <a:solidFill>
                  <a:schemeClr val="bg1">
                    <a:lumMod val="85000"/>
                  </a:schemeClr>
                </a:solidFill>
                <a:latin typeface="Consolas" panose="020B0609020204030204" pitchFamily="49" charset="0"/>
              </a:rPr>
              <a:t>7f4391</a:t>
            </a:r>
            <a:r>
              <a:rPr lang="en-US" altLang="ko-KR" sz="1600">
                <a:solidFill>
                  <a:srgbClr val="00C8EB"/>
                </a:solidFill>
                <a:latin typeface="Consolas" panose="020B0609020204030204" pitchFamily="49" charset="0"/>
              </a:rPr>
              <a:t>B</a:t>
            </a:r>
            <a:r>
              <a:rPr lang="en-US" altLang="ko-KR" sz="1600">
                <a:solidFill>
                  <a:schemeClr val="bg1">
                    <a:lumMod val="85000"/>
                  </a:schemeClr>
                </a:solidFill>
                <a:latin typeface="Consolas" panose="020B0609020204030204" pitchFamily="49" charset="0"/>
              </a:rPr>
              <a:t>43115395</a:t>
            </a:r>
            <a:r>
              <a:rPr lang="en-US" altLang="ko-KR" sz="1600">
                <a:solidFill>
                  <a:srgbClr val="00C8EB"/>
                </a:solidFill>
                <a:latin typeface="Consolas" panose="020B0609020204030204" pitchFamily="49" charset="0"/>
              </a:rPr>
              <a:t>F</a:t>
            </a:r>
            <a:r>
              <a:rPr lang="en-US" altLang="ko-KR" sz="1600">
                <a:solidFill>
                  <a:schemeClr val="bg1">
                    <a:lumMod val="85000"/>
                  </a:schemeClr>
                </a:solidFill>
                <a:latin typeface="Consolas" panose="020B0609020204030204" pitchFamily="49" charset="0"/>
              </a:rPr>
              <a:t>469c63072a</a:t>
            </a:r>
            <a:r>
              <a:rPr lang="en-US" altLang="ko-KR" sz="1600">
                <a:solidFill>
                  <a:srgbClr val="00C8EB"/>
                </a:solidFill>
                <a:latin typeface="Consolas" panose="020B0609020204030204" pitchFamily="49" charset="0"/>
              </a:rPr>
              <a:t>E</a:t>
            </a:r>
            <a:r>
              <a:rPr lang="en-US" altLang="ko-KR" sz="1600">
                <a:solidFill>
                  <a:schemeClr val="bg1">
                    <a:lumMod val="85000"/>
                  </a:schemeClr>
                </a:solidFill>
                <a:latin typeface="Consolas" panose="020B0609020204030204" pitchFamily="49" charset="0"/>
              </a:rPr>
              <a:t>d6</a:t>
            </a:r>
            <a:r>
              <a:rPr lang="en-US" altLang="ko-KR" sz="1600">
                <a:solidFill>
                  <a:srgbClr val="00C8EB"/>
                </a:solidFill>
                <a:latin typeface="Consolas" panose="020B0609020204030204" pitchFamily="49" charset="0"/>
              </a:rPr>
              <a:t>E</a:t>
            </a:r>
            <a:r>
              <a:rPr lang="en-US" altLang="ko-KR" sz="1600">
                <a:solidFill>
                  <a:schemeClr val="bg1">
                    <a:lumMod val="85000"/>
                  </a:schemeClr>
                </a:solidFill>
                <a:latin typeface="Consolas" panose="020B0609020204030204" pitchFamily="49" charset="0"/>
              </a:rPr>
              <a:t>41</a:t>
            </a:r>
            <a:endParaRPr lang="en-US" altLang="ko-KR" sz="1600" dirty="0">
              <a:solidFill>
                <a:schemeClr val="bg1">
                  <a:lumMod val="85000"/>
                </a:schemeClr>
              </a:solidFill>
              <a:latin typeface="Consolas" panose="020B0609020204030204" pitchFamily="49" charset="0"/>
            </a:endParaRPr>
          </a:p>
        </p:txBody>
      </p:sp>
    </p:spTree>
    <p:extLst>
      <p:ext uri="{BB962C8B-B14F-4D97-AF65-F5344CB8AC3E}">
        <p14:creationId xmlns:p14="http://schemas.microsoft.com/office/powerpoint/2010/main" val="1690792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427167-4E56-4A2D-B303-FB42F64507CE}"/>
              </a:ext>
            </a:extLst>
          </p:cNvPr>
          <p:cNvSpPr>
            <a:spLocks noGrp="1"/>
          </p:cNvSpPr>
          <p:nvPr>
            <p:ph idx="1"/>
          </p:nvPr>
        </p:nvSpPr>
        <p:spPr/>
        <p:txBody>
          <a:bodyPr>
            <a:normAutofit fontScale="77500" lnSpcReduction="20000"/>
          </a:bodyPr>
          <a:lstStyle/>
          <a:p>
            <a:pPr rtl="0">
              <a:spcBef>
                <a:spcPts val="0"/>
              </a:spcBef>
              <a:spcAft>
                <a:spcPts val="0"/>
              </a:spcAft>
            </a:pPr>
            <a:r>
              <a:rPr lang="en-US" altLang="ko-KR" sz="1800" b="0" i="0" u="none" strike="noStrike" dirty="0">
                <a:effectLst/>
                <a:latin typeface="Arial" panose="020B0604020202020204" pitchFamily="34" charset="0"/>
              </a:rPr>
              <a:t>P73</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타원 곡선 곱셈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단방향 함수</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곱하기는 수행하기 쉽고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나누기는 수행하기 쉽지 않다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타원 곡선 암호화는 타원 곡선의 점에 더하기와 곱셈으로 표현되는 이산 대수 문제를 바탕으로 한 </a:t>
            </a:r>
            <a:r>
              <a:rPr lang="ko-KR" altLang="en-US" sz="1800" b="0" i="0" u="none" strike="noStrike" dirty="0" err="1">
                <a:effectLst/>
                <a:latin typeface="Arial" panose="020B0604020202020204" pitchFamily="34" charset="0"/>
              </a:rPr>
              <a:t>비댕칭</a:t>
            </a:r>
            <a:r>
              <a:rPr lang="ko-KR" altLang="en-US" sz="1800" b="0" i="0" u="none" strike="noStrike" dirty="0">
                <a:effectLst/>
                <a:latin typeface="Arial" panose="020B0604020202020204" pitchFamily="34" charset="0"/>
              </a:rPr>
              <a:t> 또는 공개키 암호화 유형이다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secp256k1 NIST</a:t>
            </a:r>
            <a:r>
              <a:rPr lang="ko-KR" altLang="en-US" sz="1800" b="0" i="0" u="none" strike="noStrike" dirty="0">
                <a:effectLst/>
                <a:latin typeface="Arial" panose="020B0604020202020204" pitchFamily="34" charset="0"/>
              </a:rPr>
              <a:t>에서 제정</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업계 표준인 능률 암호화 표준</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Standards for Efficient Cryptography 1, SEC 1, </a:t>
            </a:r>
            <a:r>
              <a:rPr lang="en-US" altLang="ko-KR" sz="18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www.secg.org/sec1-v2.pdf</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산업 컨소시엄 능률 암호 그룹 표준</a:t>
            </a:r>
            <a:r>
              <a:rPr lang="en-US" altLang="ko-KR" sz="1800" b="0" i="0" u="none" strike="noStrike" dirty="0">
                <a:effectLst/>
                <a:latin typeface="Arial" panose="020B0604020202020204" pitchFamily="34" charset="0"/>
              </a:rPr>
              <a:t>(Standards for Efficient Cryptography Group, SECG)</a:t>
            </a:r>
            <a:r>
              <a:rPr lang="ko-KR" altLang="en-US" sz="1800" b="0" i="0" u="none" strike="noStrike" dirty="0">
                <a:effectLst/>
                <a:latin typeface="Arial" panose="020B0604020202020204" pitchFamily="34" charset="0"/>
              </a:rPr>
              <a:t>이 제안한 표준 </a:t>
            </a:r>
            <a:r>
              <a:rPr lang="ko-KR" altLang="en-US" sz="1800" b="0" i="0" u="none" strike="noStrike" dirty="0" err="1">
                <a:effectLst/>
                <a:latin typeface="Arial" panose="020B0604020202020204" pitchFamily="34" charset="0"/>
              </a:rPr>
              <a:t>시리얼라이제션</a:t>
            </a:r>
            <a:r>
              <a:rPr lang="ko-KR" altLang="en-US" sz="1800" b="0" i="0" u="none" strike="noStrike" dirty="0">
                <a:effectLst/>
                <a:latin typeface="Arial" panose="020B0604020202020204" pitchFamily="34" charset="0"/>
              </a:rPr>
              <a:t> 형식에서 채택</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시리얼라이즈된</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EC </a:t>
            </a:r>
            <a:r>
              <a:rPr lang="ko-KR" altLang="en-US" sz="1800" b="0" i="0" u="none" strike="noStrike" dirty="0">
                <a:effectLst/>
                <a:latin typeface="Arial" panose="020B0604020202020204" pitchFamily="34" charset="0"/>
              </a:rPr>
              <a:t>공개키 접두어</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접두어</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0x00 </a:t>
            </a:r>
            <a:r>
              <a:rPr lang="ko-KR" altLang="en-US" sz="1800" b="0" i="0" u="none" strike="noStrike" dirty="0">
                <a:effectLst/>
                <a:latin typeface="Arial" panose="020B0604020202020204" pitchFamily="34" charset="0"/>
              </a:rPr>
              <a:t>무한대를 가리킨다 길이 </a:t>
            </a:r>
            <a:r>
              <a:rPr lang="en-US" altLang="ko-KR" sz="1800" b="0" i="0" u="none" strike="noStrike" dirty="0">
                <a:effectLst/>
                <a:latin typeface="Arial" panose="020B0604020202020204" pitchFamily="34" charset="0"/>
              </a:rPr>
              <a:t>1</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0x04 </a:t>
            </a:r>
            <a:r>
              <a:rPr lang="ko-KR" altLang="en-US" sz="1800" b="0" i="0" u="none" strike="noStrike" dirty="0" err="1">
                <a:effectLst/>
                <a:latin typeface="Arial" panose="020B0604020202020204" pitchFamily="34" charset="0"/>
              </a:rPr>
              <a:t>압추되지</a:t>
            </a:r>
            <a:r>
              <a:rPr lang="ko-KR" altLang="en-US" sz="1800" b="0" i="0" u="none" strike="noStrike" dirty="0">
                <a:effectLst/>
                <a:latin typeface="Arial" panose="020B0604020202020204" pitchFamily="34" charset="0"/>
              </a:rPr>
              <a:t> 않은 지정 </a:t>
            </a:r>
            <a:r>
              <a:rPr lang="en-US" altLang="ko-KR" sz="1800" b="0" i="0" u="none" strike="noStrike" dirty="0">
                <a:effectLst/>
                <a:latin typeface="Arial" panose="020B0604020202020204" pitchFamily="34" charset="0"/>
              </a:rPr>
              <a:t>65</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0x02 </a:t>
            </a:r>
            <a:r>
              <a:rPr lang="ko-KR" altLang="en-US" sz="1800" b="0" i="0" u="none" strike="noStrike" dirty="0">
                <a:effectLst/>
                <a:latin typeface="Arial" panose="020B0604020202020204" pitchFamily="34" charset="0"/>
              </a:rPr>
              <a:t>짝수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0x03 </a:t>
            </a:r>
            <a:r>
              <a:rPr lang="ko-KR" altLang="en-US" sz="1800" b="0" i="0" u="none" strike="noStrike" dirty="0">
                <a:effectLst/>
                <a:latin typeface="Arial" panose="020B0604020202020204" pitchFamily="34" charset="0"/>
              </a:rPr>
              <a:t>홀수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04</a:t>
            </a:r>
            <a:r>
              <a:rPr lang="ko-KR" altLang="en-US" sz="1800" b="0" i="0" u="none" strike="noStrike" dirty="0">
                <a:effectLst/>
                <a:latin typeface="Arial" panose="020B0604020202020204" pitchFamily="34" charset="0"/>
              </a:rPr>
              <a:t>만 사용</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7594429-21EE-4D45-B737-97369996864D}"/>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69773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75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7821049" y="635709"/>
            <a:ext cx="4129651" cy="2968728"/>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14887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NIST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2779532431"/>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128</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5198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NIST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515168617"/>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endParaRPr lang="ko-KR" altLang="en-US" dirty="0"/>
          </a:p>
        </p:txBody>
      </p:sp>
    </p:spTree>
    <p:extLst>
      <p:ext uri="{BB962C8B-B14F-4D97-AF65-F5344CB8AC3E}">
        <p14:creationId xmlns:p14="http://schemas.microsoft.com/office/powerpoint/2010/main" val="8965618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NIST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4022936448"/>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r>
              <a:rPr lang="ko-KR" altLang="en-US" dirty="0" err="1"/>
              <a:t>이더리움</a:t>
            </a:r>
            <a:endParaRPr lang="en-US" altLang="ko-KR" dirty="0"/>
          </a:p>
          <a:p>
            <a:pPr marL="645750" lvl="1" indent="-285750"/>
            <a:r>
              <a:rPr lang="en-US" altLang="ko-KR" dirty="0"/>
              <a:t>Hash: 256bit - Keccak256(message)</a:t>
            </a:r>
          </a:p>
          <a:p>
            <a:pPr marL="645750" lvl="1" indent="-285750"/>
            <a:r>
              <a:rPr lang="en-US" altLang="ko-KR" dirty="0"/>
              <a:t>ECC(ECDSA) : 256bit - secp256k1</a:t>
            </a:r>
          </a:p>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47810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3B4F9BE-B2EE-42EB-919B-94594147B95E}"/>
              </a:ext>
            </a:extLst>
          </p:cNvPr>
          <p:cNvSpPr>
            <a:spLocks noGrp="1"/>
          </p:cNvSpPr>
          <p:nvPr>
            <p:ph idx="1"/>
          </p:nvPr>
        </p:nvSpPr>
        <p:spPr>
          <a:xfrm>
            <a:off x="241300" y="674860"/>
            <a:ext cx="10515600" cy="6030740"/>
          </a:xfrm>
        </p:spPr>
        <p:txBody>
          <a:bodyPr/>
          <a:lstStyle/>
          <a:p>
            <a:r>
              <a:rPr lang="en-US" altLang="ko-KR" dirty="0"/>
              <a:t>Hash:</a:t>
            </a:r>
            <a:r>
              <a:rPr lang="ko-KR" altLang="en-US" dirty="0"/>
              <a:t> 임의의 길이를 갖는 임의의 데이터에 대해 고정된 길이의 데이터로 매핑하는 단방향 함수</a:t>
            </a:r>
            <a:endParaRPr lang="en-US" altLang="ko-KR" dirty="0"/>
          </a:p>
          <a:p>
            <a:r>
              <a:rPr lang="ko-KR" altLang="en-US" dirty="0"/>
              <a:t>암호화 해시 함수</a:t>
            </a:r>
            <a:r>
              <a:rPr lang="en-US" altLang="ko-KR" dirty="0"/>
              <a:t> : </a:t>
            </a:r>
            <a:r>
              <a:rPr lang="ko-KR" altLang="en-US" dirty="0"/>
              <a:t>해시 </a:t>
            </a:r>
            <a:r>
              <a:rPr lang="ko-KR" altLang="en-US" dirty="0" err="1"/>
              <a:t>값으로부터</a:t>
            </a:r>
            <a:r>
              <a:rPr lang="ko-KR" altLang="en-US" dirty="0"/>
              <a:t> 원래의 </a:t>
            </a:r>
            <a:r>
              <a:rPr lang="ko-KR" altLang="en-US" dirty="0" err="1"/>
              <a:t>입력값과의</a:t>
            </a:r>
            <a:r>
              <a:rPr lang="ko-KR" altLang="en-US" dirty="0"/>
              <a:t> 관계를 찾기 어려운 성질을 가지는 함수</a:t>
            </a:r>
            <a:endParaRPr lang="en-US" altLang="ko-KR" dirty="0"/>
          </a:p>
          <a:p>
            <a:r>
              <a:rPr lang="ko-KR" altLang="en-US" dirty="0" err="1"/>
              <a:t>대칭키</a:t>
            </a:r>
            <a:r>
              <a:rPr lang="ko-KR" altLang="en-US" dirty="0"/>
              <a:t> 암호 </a:t>
            </a:r>
            <a:r>
              <a:rPr lang="en-US" altLang="ko-KR" dirty="0"/>
              <a:t>: </a:t>
            </a:r>
            <a:r>
              <a:rPr lang="ko-KR" altLang="en-US" sz="1800" dirty="0"/>
              <a:t>암호화와 복호화에 같은 암호 키를 쓰는 알고리즘</a:t>
            </a:r>
            <a:endParaRPr lang="en-US" altLang="ko-KR" dirty="0"/>
          </a:p>
          <a:p>
            <a:r>
              <a:rPr lang="ko-KR" altLang="en-US" dirty="0"/>
              <a:t>비대칭키 암호</a:t>
            </a:r>
            <a:r>
              <a:rPr lang="en-US" altLang="ko-KR" dirty="0"/>
              <a:t>(</a:t>
            </a:r>
            <a:r>
              <a:rPr lang="ko-KR" altLang="en-US" dirty="0" err="1"/>
              <a:t>공개비</a:t>
            </a:r>
            <a:r>
              <a:rPr lang="ko-KR" altLang="en-US" dirty="0"/>
              <a:t> 암호</a:t>
            </a:r>
            <a:r>
              <a:rPr lang="en-US" altLang="ko-KR" dirty="0"/>
              <a:t>) : </a:t>
            </a:r>
            <a:r>
              <a:rPr lang="ko-KR" altLang="en-US" sz="1800" dirty="0"/>
              <a:t>암호화와 복호화에 다른 암호 키를 쓰는 알고리즘</a:t>
            </a:r>
            <a:endParaRPr lang="en-US" altLang="ko-KR" sz="1800" dirty="0"/>
          </a:p>
          <a:p>
            <a:r>
              <a:rPr lang="en-US" altLang="ko-KR" dirty="0"/>
              <a:t>256bit</a:t>
            </a:r>
          </a:p>
          <a:p>
            <a:endParaRPr lang="ko-KR" altLang="en-US" dirty="0"/>
          </a:p>
        </p:txBody>
      </p:sp>
      <p:sp>
        <p:nvSpPr>
          <p:cNvPr id="3" name="제목 2">
            <a:extLst>
              <a:ext uri="{FF2B5EF4-FFF2-40B4-BE49-F238E27FC236}">
                <a16:creationId xmlns:a16="http://schemas.microsoft.com/office/drawing/2014/main" id="{0901AEDD-C1D8-4207-A1C2-F05EDFF3F7D5}"/>
              </a:ext>
            </a:extLst>
          </p:cNvPr>
          <p:cNvSpPr>
            <a:spLocks noGrp="1"/>
          </p:cNvSpPr>
          <p:nvPr>
            <p:ph type="title"/>
          </p:nvPr>
        </p:nvSpPr>
        <p:spPr/>
        <p:txBody>
          <a:bodyPr/>
          <a:lstStyle/>
          <a:p>
            <a:r>
              <a:rPr lang="ko-KR" altLang="en-US" dirty="0" err="1"/>
              <a:t>암호학</a:t>
            </a:r>
            <a:r>
              <a:rPr lang="ko-KR" altLang="en-US" dirty="0"/>
              <a:t> 정리</a:t>
            </a:r>
          </a:p>
        </p:txBody>
      </p:sp>
      <p:graphicFrame>
        <p:nvGraphicFramePr>
          <p:cNvPr id="4" name="표 3">
            <a:extLst>
              <a:ext uri="{FF2B5EF4-FFF2-40B4-BE49-F238E27FC236}">
                <a16:creationId xmlns:a16="http://schemas.microsoft.com/office/drawing/2014/main" id="{B4B120B4-D210-41AD-89EE-23B997746E67}"/>
              </a:ext>
            </a:extLst>
          </p:cNvPr>
          <p:cNvGraphicFramePr>
            <a:graphicFrameLocks noGrp="1"/>
          </p:cNvGraphicFramePr>
          <p:nvPr>
            <p:extLst>
              <p:ext uri="{D42A27DB-BD31-4B8C-83A1-F6EECF244321}">
                <p14:modId xmlns:p14="http://schemas.microsoft.com/office/powerpoint/2010/main" val="2266902379"/>
              </p:ext>
            </p:extLst>
          </p:nvPr>
        </p:nvGraphicFramePr>
        <p:xfrm>
          <a:off x="433191" y="2738120"/>
          <a:ext cx="4576065" cy="1320800"/>
        </p:xfrm>
        <a:graphic>
          <a:graphicData uri="http://schemas.openxmlformats.org/drawingml/2006/table">
            <a:tbl>
              <a:tblPr firstRow="1" bandRow="1">
                <a:tableStyleId>{8799B23B-EC83-4686-B30A-512413B5E67A}</a:tableStyleId>
              </a:tblPr>
              <a:tblGrid>
                <a:gridCol w="1716405">
                  <a:extLst>
                    <a:ext uri="{9D8B030D-6E8A-4147-A177-3AD203B41FA5}">
                      <a16:colId xmlns:a16="http://schemas.microsoft.com/office/drawing/2014/main" val="2146978234"/>
                    </a:ext>
                  </a:extLst>
                </a:gridCol>
                <a:gridCol w="1514793">
                  <a:extLst>
                    <a:ext uri="{9D8B030D-6E8A-4147-A177-3AD203B41FA5}">
                      <a16:colId xmlns:a16="http://schemas.microsoft.com/office/drawing/2014/main" val="953911548"/>
                    </a:ext>
                  </a:extLst>
                </a:gridCol>
                <a:gridCol w="1344867">
                  <a:extLst>
                    <a:ext uri="{9D8B030D-6E8A-4147-A177-3AD203B41FA5}">
                      <a16:colId xmlns:a16="http://schemas.microsoft.com/office/drawing/2014/main" val="1158768446"/>
                    </a:ext>
                  </a:extLst>
                </a:gridCol>
              </a:tblGrid>
              <a:tr h="370840">
                <a:tc>
                  <a:txBody>
                    <a:bodyPr/>
                    <a:lstStyle/>
                    <a:p>
                      <a:pPr algn="ctr" latinLnBrk="1"/>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비트코인</a:t>
                      </a:r>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이더리움</a:t>
                      </a:r>
                      <a:endParaRPr lang="ko-KR" altLang="en-US" sz="1600"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sz="1600" dirty="0">
                          <a:solidFill>
                            <a:schemeClr val="bg1">
                              <a:lumMod val="85000"/>
                            </a:schemeClr>
                          </a:solidFill>
                        </a:rPr>
                        <a:t>Hash </a:t>
                      </a:r>
                      <a:r>
                        <a:rPr lang="ko-KR" altLang="en-US" sz="1600" dirty="0">
                          <a:solidFill>
                            <a:schemeClr val="bg1">
                              <a:lumMod val="85000"/>
                            </a:schemeClr>
                          </a:solidFill>
                        </a:rPr>
                        <a:t>함수</a:t>
                      </a:r>
                    </a:p>
                  </a:txBody>
                  <a:tcPr/>
                </a:tc>
                <a:tc>
                  <a:txBody>
                    <a:bodyPr/>
                    <a:lstStyle/>
                    <a:p>
                      <a:pPr algn="ctr" latinLnBrk="1"/>
                      <a:r>
                        <a:rPr lang="en-US" altLang="ko-KR" sz="1600" dirty="0">
                          <a:solidFill>
                            <a:schemeClr val="bg1">
                              <a:lumMod val="85000"/>
                            </a:schemeClr>
                          </a:solidFill>
                        </a:rPr>
                        <a:t>SHA256 2</a:t>
                      </a:r>
                      <a:r>
                        <a:rPr lang="ko-KR" altLang="en-US" sz="1600" dirty="0">
                          <a:solidFill>
                            <a:schemeClr val="bg1">
                              <a:lumMod val="85000"/>
                            </a:schemeClr>
                          </a:solidFill>
                        </a:rPr>
                        <a:t>번</a:t>
                      </a:r>
                    </a:p>
                  </a:txBody>
                  <a:tcPr/>
                </a:tc>
                <a:tc>
                  <a:txBody>
                    <a:bodyPr/>
                    <a:lstStyle/>
                    <a:p>
                      <a:pPr algn="ctr" latinLnBrk="1"/>
                      <a:r>
                        <a:rPr lang="en-US" altLang="ko-KR" sz="1600" dirty="0">
                          <a:solidFill>
                            <a:schemeClr val="bg1">
                              <a:lumMod val="85000"/>
                            </a:schemeClr>
                          </a:solidFill>
                        </a:rPr>
                        <a:t>Keccak256</a:t>
                      </a:r>
                      <a:endParaRPr lang="ko-KR" altLang="en-US" sz="1600" dirty="0">
                        <a:solidFill>
                          <a:schemeClr val="bg1">
                            <a:lumMod val="85000"/>
                          </a:schemeClr>
                        </a:solidFill>
                      </a:endParaRPr>
                    </a:p>
                  </a:txBody>
                  <a:tcPr/>
                </a:tc>
                <a:extLst>
                  <a:ext uri="{0D108BD9-81ED-4DB2-BD59-A6C34878D82A}">
                    <a16:rowId xmlns:a16="http://schemas.microsoft.com/office/drawing/2014/main" val="3024509736"/>
                  </a:ext>
                </a:extLst>
              </a:tr>
              <a:tr h="370840">
                <a:tc>
                  <a:txBody>
                    <a:bodyPr/>
                    <a:lstStyle/>
                    <a:p>
                      <a:pPr algn="ctr" latinLnBrk="1"/>
                      <a:r>
                        <a:rPr lang="ko-KR" altLang="en-US" sz="1600" dirty="0">
                          <a:solidFill>
                            <a:schemeClr val="bg1">
                              <a:lumMod val="85000"/>
                            </a:schemeClr>
                          </a:solidFill>
                        </a:rPr>
                        <a:t>비대칭키 암호</a:t>
                      </a:r>
                    </a:p>
                  </a:txBody>
                  <a:tcPr/>
                </a:tc>
                <a:tc>
                  <a:txBody>
                    <a:bodyPr/>
                    <a:lstStyle/>
                    <a:p>
                      <a:pPr algn="ctr" latinLnBrk="1"/>
                      <a:r>
                        <a:rPr lang="en-US" altLang="ko-KR" sz="1600" dirty="0">
                          <a:solidFill>
                            <a:schemeClr val="bg1">
                              <a:lumMod val="85000"/>
                            </a:schemeClr>
                          </a:solidFill>
                        </a:rPr>
                        <a:t>ECC 256bit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ECC 256bit</a:t>
                      </a:r>
                      <a:endParaRPr lang="ko-KR" altLang="en-US" sz="1600" dirty="0">
                        <a:solidFill>
                          <a:schemeClr val="bg1">
                            <a:lumMod val="85000"/>
                          </a:schemeClr>
                        </a:solidFill>
                      </a:endParaRPr>
                    </a:p>
                    <a:p>
                      <a:pPr algn="ctr" latinLnBrk="1"/>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extLst>
                  <a:ext uri="{0D108BD9-81ED-4DB2-BD59-A6C34878D82A}">
                    <a16:rowId xmlns:a16="http://schemas.microsoft.com/office/drawing/2014/main" val="3525803001"/>
                  </a:ext>
                </a:extLst>
              </a:tr>
            </a:tbl>
          </a:graphicData>
        </a:graphic>
      </p:graphicFrame>
    </p:spTree>
    <p:extLst>
      <p:ext uri="{BB962C8B-B14F-4D97-AF65-F5344CB8AC3E}">
        <p14:creationId xmlns:p14="http://schemas.microsoft.com/office/powerpoint/2010/main" val="2016305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r>
              <a:rPr lang="ko-KR" altLang="en-US" dirty="0"/>
              <a:t>원장</a:t>
            </a:r>
            <a:r>
              <a:rPr lang="en-US" altLang="ko-KR" dirty="0"/>
              <a:t>(Ledger)</a:t>
            </a:r>
            <a:r>
              <a:rPr lang="ko-KR" altLang="en-US" dirty="0"/>
              <a:t>이란 주요 거래</a:t>
            </a:r>
            <a:r>
              <a:rPr lang="en-US" altLang="ko-KR" dirty="0"/>
              <a:t>(Transaction)</a:t>
            </a:r>
            <a:r>
              <a:rPr lang="ko-KR" altLang="en-US" dirty="0"/>
              <a:t>를 계정</a:t>
            </a:r>
            <a:r>
              <a:rPr lang="en-US" altLang="ko-KR" dirty="0"/>
              <a:t>(Account)</a:t>
            </a:r>
            <a:r>
              <a:rPr lang="ko-KR" altLang="en-US" dirty="0"/>
              <a:t>과 잔고별로 모은 장부 문서</a:t>
            </a:r>
            <a:endParaRPr lang="en-US" altLang="ko-KR" dirty="0"/>
          </a:p>
          <a:p>
            <a:r>
              <a:rPr lang="ko-KR" altLang="en-US" dirty="0"/>
              <a:t>원장 이미지</a:t>
            </a:r>
            <a:r>
              <a:rPr lang="en-US" altLang="ko-KR" dirty="0"/>
              <a:t>, </a:t>
            </a:r>
            <a:r>
              <a:rPr lang="ko-KR" altLang="en-US" dirty="0"/>
              <a:t>원장의 한 페이지</a:t>
            </a:r>
            <a:endParaRPr lang="en-US" altLang="ko-KR" dirty="0"/>
          </a:p>
          <a:p>
            <a:pPr lvl="1"/>
            <a:r>
              <a:rPr lang="ko-KR" altLang="en-US" dirty="0" err="1"/>
              <a:t>비트코인의</a:t>
            </a:r>
            <a:r>
              <a:rPr lang="ko-KR" altLang="en-US" dirty="0"/>
              <a:t> 전자 화폐 시스템과 연계하여 설명</a:t>
            </a:r>
            <a:endParaRPr lang="en-US" altLang="ko-KR" dirty="0"/>
          </a:p>
          <a:p>
            <a:pPr lvl="1"/>
            <a:r>
              <a:rPr lang="en-US" altLang="ko-KR" dirty="0"/>
              <a:t>Blockchain</a:t>
            </a:r>
            <a:r>
              <a:rPr lang="ko-KR" altLang="en-US" dirty="0"/>
              <a:t>을 </a:t>
            </a:r>
            <a:r>
              <a:rPr lang="en-US" altLang="ko-KR" dirty="0"/>
              <a:t>Ledger</a:t>
            </a:r>
            <a:r>
              <a:rPr lang="ko-KR" altLang="en-US" dirty="0"/>
              <a:t>라고 불리는 이유</a:t>
            </a:r>
            <a:endParaRPr lang="en-US" altLang="ko-KR" dirty="0"/>
          </a:p>
          <a:p>
            <a:r>
              <a:rPr lang="ko-KR" altLang="en-US" dirty="0"/>
              <a:t>트랜잭션 </a:t>
            </a:r>
            <a:r>
              <a:rPr lang="en-US" altLang="ko-KR" dirty="0"/>
              <a:t>= </a:t>
            </a:r>
            <a:r>
              <a:rPr lang="ko-KR" altLang="en-US" dirty="0"/>
              <a:t>거래 한 건</a:t>
            </a:r>
            <a:r>
              <a:rPr lang="en-US" altLang="ko-KR" dirty="0"/>
              <a:t>(transaction)</a:t>
            </a:r>
          </a:p>
          <a:p>
            <a:r>
              <a:rPr lang="ko-KR" altLang="en-US" dirty="0"/>
              <a:t>블록</a:t>
            </a:r>
            <a:r>
              <a:rPr lang="en-US" altLang="ko-KR" dirty="0"/>
              <a:t>(block)</a:t>
            </a:r>
            <a:r>
              <a:rPr lang="ko-KR" altLang="en-US" dirty="0"/>
              <a:t> </a:t>
            </a:r>
            <a:r>
              <a:rPr lang="en-US" altLang="ko-KR" dirty="0"/>
              <a:t>= </a:t>
            </a:r>
            <a:r>
              <a:rPr lang="ko-KR" altLang="en-US" dirty="0"/>
              <a:t>한 페이지</a:t>
            </a:r>
            <a:r>
              <a:rPr lang="en-US" altLang="ko-KR" dirty="0"/>
              <a:t>(page)</a:t>
            </a:r>
          </a:p>
          <a:p>
            <a:r>
              <a:rPr lang="ko-KR" altLang="en-US" dirty="0"/>
              <a:t>블록체인</a:t>
            </a:r>
            <a:r>
              <a:rPr lang="en-US" altLang="ko-KR" dirty="0"/>
              <a:t>(blockchain)</a:t>
            </a:r>
            <a:r>
              <a:rPr lang="ko-KR" altLang="en-US" dirty="0"/>
              <a:t> </a:t>
            </a:r>
            <a:r>
              <a:rPr lang="en-US" altLang="ko-KR" dirty="0"/>
              <a:t>= </a:t>
            </a:r>
            <a:r>
              <a:rPr lang="ko-KR" altLang="en-US" dirty="0"/>
              <a:t>원장</a:t>
            </a:r>
            <a:r>
              <a:rPr lang="en-US" altLang="ko-KR" dirty="0"/>
              <a:t>(ledger)</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전통적인 원장</a:t>
            </a:r>
            <a:r>
              <a:rPr lang="en-US" altLang="ko-KR" dirty="0"/>
              <a:t>(Ledger)</a:t>
            </a:r>
            <a:endParaRPr lang="ko-KR" altLang="en-US" dirty="0"/>
          </a:p>
        </p:txBody>
      </p:sp>
    </p:spTree>
    <p:extLst>
      <p:ext uri="{BB962C8B-B14F-4D97-AF65-F5344CB8AC3E}">
        <p14:creationId xmlns:p14="http://schemas.microsoft.com/office/powerpoint/2010/main" val="37497780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r>
              <a:rPr lang="ko-KR" altLang="en-US" dirty="0"/>
              <a:t>트랜잭션</a:t>
            </a:r>
            <a:r>
              <a:rPr lang="en-US" altLang="ko-KR" dirty="0"/>
              <a:t>(transaction, </a:t>
            </a:r>
            <a:r>
              <a:rPr lang="en-US" altLang="ko-KR" dirty="0" err="1"/>
              <a:t>tx</a:t>
            </a:r>
            <a:r>
              <a:rPr lang="en-US" altLang="ko-KR" dirty="0"/>
              <a:t>)</a:t>
            </a:r>
            <a:r>
              <a:rPr lang="ko-KR" altLang="en-US" dirty="0"/>
              <a:t> </a:t>
            </a:r>
            <a:r>
              <a:rPr lang="en-US" altLang="ko-KR" dirty="0"/>
              <a:t>: </a:t>
            </a:r>
            <a:r>
              <a:rPr lang="ko-KR" altLang="en-US" dirty="0"/>
              <a:t>거래 한 건</a:t>
            </a:r>
            <a:endParaRPr lang="en-US" altLang="ko-KR" dirty="0"/>
          </a:p>
          <a:p>
            <a:pPr lvl="1">
              <a:lnSpc>
                <a:spcPct val="130000"/>
              </a:lnSpc>
            </a:pPr>
            <a:r>
              <a:rPr lang="en-US" altLang="ko-KR" dirty="0"/>
              <a:t>A</a:t>
            </a:r>
            <a:r>
              <a:rPr lang="ko-KR" altLang="en-US" dirty="0"/>
              <a:t>가 </a:t>
            </a:r>
            <a:r>
              <a:rPr lang="en-US" altLang="ko-KR" dirty="0"/>
              <a:t>B</a:t>
            </a:r>
            <a:r>
              <a:rPr lang="ko-KR" altLang="en-US" dirty="0"/>
              <a:t>에게 </a:t>
            </a:r>
            <a:r>
              <a:rPr lang="en-US" altLang="ko-KR" dirty="0"/>
              <a:t>100 </a:t>
            </a:r>
            <a:r>
              <a:rPr lang="ko-KR" altLang="en-US" dirty="0" err="1"/>
              <a:t>비트코인</a:t>
            </a:r>
            <a:r>
              <a:rPr lang="ko-KR" altLang="en-US" dirty="0"/>
              <a:t> 이체</a:t>
            </a:r>
            <a:endParaRPr lang="en-US" altLang="ko-KR" dirty="0"/>
          </a:p>
          <a:p>
            <a:pPr lvl="1">
              <a:lnSpc>
                <a:spcPct val="130000"/>
              </a:lnSpc>
            </a:pPr>
            <a:r>
              <a:rPr lang="en-US" altLang="ko-KR" dirty="0"/>
              <a:t>B</a:t>
            </a:r>
            <a:r>
              <a:rPr lang="ko-KR" altLang="en-US" dirty="0"/>
              <a:t>가 </a:t>
            </a:r>
            <a:r>
              <a:rPr lang="en-US" altLang="ko-KR" dirty="0"/>
              <a:t>C</a:t>
            </a:r>
            <a:r>
              <a:rPr lang="ko-KR" altLang="en-US" dirty="0"/>
              <a:t>에게 </a:t>
            </a:r>
            <a:r>
              <a:rPr lang="en-US" altLang="ko-KR" dirty="0"/>
              <a:t>200 </a:t>
            </a:r>
            <a:r>
              <a:rPr lang="ko-KR" altLang="en-US" dirty="0" err="1"/>
              <a:t>비트코인</a:t>
            </a:r>
            <a:r>
              <a:rPr lang="ko-KR" altLang="en-US" dirty="0"/>
              <a:t> 이체</a:t>
            </a:r>
            <a:endParaRPr lang="en-US" altLang="ko-KR" sz="100" dirty="0"/>
          </a:p>
          <a:p>
            <a:endParaRPr lang="en-US" altLang="ko-KR" dirty="0"/>
          </a:p>
          <a:p>
            <a:r>
              <a:rPr lang="ko-KR" altLang="en-US" dirty="0"/>
              <a:t>블록 </a:t>
            </a:r>
            <a:r>
              <a:rPr lang="en-US" altLang="ko-KR" dirty="0"/>
              <a:t>: </a:t>
            </a:r>
            <a:r>
              <a:rPr lang="ko-KR" altLang="en-US" dirty="0"/>
              <a:t>트랜잭션의 묶음</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endParaRPr lang="en-US" altLang="ko-KR" dirty="0"/>
          </a:p>
          <a:p>
            <a:r>
              <a:rPr lang="ko-KR" altLang="en-US" dirty="0"/>
              <a:t>블록체인 </a:t>
            </a:r>
            <a:r>
              <a:rPr lang="en-US" altLang="ko-KR" dirty="0"/>
              <a:t>: </a:t>
            </a:r>
            <a:r>
              <a:rPr lang="ko-KR" altLang="en-US" dirty="0"/>
              <a:t>블록의 묶음</a:t>
            </a:r>
            <a:endParaRPr lang="en-US" altLang="ko-KR"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81262" y="2672723"/>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261098" y="2672723"/>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2684347055"/>
              </p:ext>
            </p:extLst>
          </p:nvPr>
        </p:nvGraphicFramePr>
        <p:xfrm>
          <a:off x="599596" y="3042055"/>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3492594" y="1062007"/>
            <a:ext cx="1819088"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3492594" y="1400039"/>
            <a:ext cx="1814279"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481262" y="48533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165720" y="48533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612176478"/>
              </p:ext>
            </p:extLst>
          </p:nvPr>
        </p:nvGraphicFramePr>
        <p:xfrm>
          <a:off x="599596" y="52226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482497"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166955"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2317567147"/>
              </p:ext>
            </p:extLst>
          </p:nvPr>
        </p:nvGraphicFramePr>
        <p:xfrm>
          <a:off x="3600831"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483732"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168190"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150373594"/>
              </p:ext>
            </p:extLst>
          </p:nvPr>
        </p:nvGraphicFramePr>
        <p:xfrm>
          <a:off x="6602066"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736325" y="5409984"/>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737560" y="5409984"/>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962527" y="5999249"/>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dirty="0"/>
              <a:t>블록은 트랜잭션</a:t>
            </a:r>
            <a:r>
              <a:rPr lang="en-US" altLang="ko-KR" dirty="0"/>
              <a:t>(</a:t>
            </a:r>
            <a:r>
              <a:rPr lang="ko-KR" altLang="en-US" dirty="0"/>
              <a:t>거래</a:t>
            </a:r>
            <a:r>
              <a:rPr lang="en-US" altLang="ko-KR" dirty="0"/>
              <a:t>)</a:t>
            </a:r>
            <a:r>
              <a:rPr lang="ko-KR" altLang="en-US" dirty="0"/>
              <a:t>의 묶음</a:t>
            </a:r>
            <a:endParaRPr lang="en-US" altLang="ko-KR" dirty="0"/>
          </a:p>
          <a:p>
            <a:r>
              <a:rPr lang="ko-KR" altLang="en-US" dirty="0" err="1"/>
              <a:t>머클</a:t>
            </a:r>
            <a:r>
              <a:rPr lang="ko-KR" altLang="en-US" dirty="0"/>
              <a:t> 트리</a:t>
            </a:r>
            <a:r>
              <a:rPr lang="en-US" altLang="ko-KR" dirty="0"/>
              <a:t>(Merkle tree)</a:t>
            </a:r>
            <a:r>
              <a:rPr lang="ko-KR" altLang="en-US" dirty="0"/>
              <a:t> </a:t>
            </a:r>
            <a:r>
              <a:rPr lang="en-US" altLang="ko-KR" dirty="0"/>
              <a:t>[</a:t>
            </a:r>
            <a:r>
              <a:rPr lang="ko-KR" altLang="en-US" dirty="0"/>
              <a:t>해시 트리</a:t>
            </a:r>
            <a:r>
              <a:rPr lang="en-US" altLang="ko-KR" dirty="0"/>
              <a:t>(Hash tree)]</a:t>
            </a:r>
          </a:p>
          <a:p>
            <a:pPr lvl="1"/>
            <a:r>
              <a:rPr lang="ko-KR" altLang="en-US" dirty="0"/>
              <a:t>데이터 공간 절약</a:t>
            </a:r>
            <a:endParaRPr lang="en-US" altLang="ko-KR" dirty="0"/>
          </a:p>
          <a:p>
            <a:pPr lvl="1"/>
            <a:r>
              <a:rPr lang="ko-KR" altLang="en-US" dirty="0"/>
              <a:t>블록에 포함된 내역을 트리 형태로 요약한 것</a:t>
            </a:r>
            <a:endParaRPr lang="en-US" altLang="ko-KR" dirty="0"/>
          </a:p>
          <a:p>
            <a:pPr lvl="1"/>
            <a:r>
              <a:rPr lang="en-US" altLang="ko-KR" dirty="0"/>
              <a:t>leaf(</a:t>
            </a:r>
            <a:r>
              <a:rPr lang="ko-KR" altLang="en-US" dirty="0"/>
              <a:t>잎</a:t>
            </a:r>
            <a:r>
              <a:rPr lang="en-US" altLang="ko-KR" dirty="0"/>
              <a:t>) </a:t>
            </a:r>
            <a:r>
              <a:rPr lang="ko-KR" altLang="en-US" dirty="0"/>
              <a:t>가 아닌 모든 노드가 자식 노드들의 해시로 구성된 트리</a:t>
            </a:r>
            <a:endParaRPr lang="en-US" altLang="ko-KR" dirty="0"/>
          </a:p>
          <a:p>
            <a:pPr lvl="1"/>
            <a:r>
              <a:rPr lang="en-US" altLang="ko-KR" dirty="0"/>
              <a:t>1979</a:t>
            </a:r>
            <a:r>
              <a:rPr lang="ko-KR" altLang="en-US" dirty="0"/>
              <a:t>년 </a:t>
            </a:r>
            <a:r>
              <a:rPr lang="ko-KR" altLang="en-US" dirty="0" err="1"/>
              <a:t>랄프</a:t>
            </a:r>
            <a:r>
              <a:rPr lang="ko-KR" altLang="en-US" dirty="0"/>
              <a:t> </a:t>
            </a:r>
            <a:r>
              <a:rPr lang="ko-KR" altLang="en-US" dirty="0" err="1"/>
              <a:t>머클</a:t>
            </a:r>
            <a:r>
              <a:rPr lang="en-US" altLang="ko-KR" dirty="0"/>
              <a:t>(Ralph Merkle)</a:t>
            </a:r>
            <a:r>
              <a:rPr lang="ko-KR" altLang="en-US" dirty="0"/>
              <a:t>이 개발</a:t>
            </a:r>
            <a:endParaRPr lang="en-US" altLang="ko-KR" dirty="0"/>
          </a:p>
          <a:p>
            <a:pPr lvl="1"/>
            <a:r>
              <a:rPr lang="ko-KR" altLang="en-US" dirty="0" err="1"/>
              <a:t>비트코인</a:t>
            </a:r>
            <a:r>
              <a:rPr lang="en-US" altLang="ko-KR" dirty="0"/>
              <a:t> : </a:t>
            </a:r>
            <a:r>
              <a:rPr lang="ko-KR" altLang="en-US" dirty="0"/>
              <a:t>바이너리 </a:t>
            </a:r>
            <a:r>
              <a:rPr lang="ko-KR" altLang="en-US" dirty="0" err="1"/>
              <a:t>머클</a:t>
            </a:r>
            <a:r>
              <a:rPr lang="ko-KR" altLang="en-US" dirty="0"/>
              <a:t> 트리 </a:t>
            </a:r>
            <a:r>
              <a:rPr lang="en-US" altLang="ko-KR" dirty="0"/>
              <a:t>(</a:t>
            </a:r>
            <a:r>
              <a:rPr lang="ko-KR" altLang="en-US" dirty="0"/>
              <a:t>자식 노드 </a:t>
            </a:r>
            <a:r>
              <a:rPr lang="en-US" altLang="ko-KR" dirty="0"/>
              <a:t>2</a:t>
            </a:r>
            <a:r>
              <a:rPr lang="ko-KR" altLang="en-US" dirty="0"/>
              <a:t>개</a:t>
            </a:r>
            <a:r>
              <a:rPr lang="en-US" altLang="ko-KR"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a:t>
            </a:r>
          </a:p>
        </p:txBody>
      </p:sp>
      <p:sp>
        <p:nvSpPr>
          <p:cNvPr id="4" name="직사각형 3">
            <a:extLst>
              <a:ext uri="{FF2B5EF4-FFF2-40B4-BE49-F238E27FC236}">
                <a16:creationId xmlns:a16="http://schemas.microsoft.com/office/drawing/2014/main" id="{26689AD6-0013-4A49-B03B-EE1F829AE7A5}"/>
              </a:ext>
            </a:extLst>
          </p:cNvPr>
          <p:cNvSpPr/>
          <p:nvPr/>
        </p:nvSpPr>
        <p:spPr>
          <a:xfrm>
            <a:off x="246586" y="3265392"/>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265392"/>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762069539"/>
              </p:ext>
            </p:extLst>
          </p:nvPr>
        </p:nvGraphicFramePr>
        <p:xfrm>
          <a:off x="364920" y="3634724"/>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262378" y="5193022"/>
            <a:ext cx="1343879" cy="995055"/>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바이너리 </a:t>
            </a:r>
            <a:r>
              <a:rPr lang="ko-KR" altLang="en-US" dirty="0" err="1"/>
              <a:t>머클</a:t>
            </a:r>
            <a:r>
              <a:rPr lang="ko-KR" altLang="en-US" dirty="0"/>
              <a:t> 트리</a:t>
            </a:r>
            <a:r>
              <a:rPr lang="en-US" altLang="ko-KR" dirty="0"/>
              <a:t>(Merkle tree)</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err="1"/>
              <a:t>머클</a:t>
            </a:r>
            <a:r>
              <a:rPr lang="ko-KR" altLang="en-US" dirty="0"/>
              <a:t> 증명 </a:t>
            </a:r>
            <a:r>
              <a:rPr lang="en-US" altLang="ko-KR" dirty="0"/>
              <a:t>(Merkle Proof) [ </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60E218-7B25-4C1C-BAE4-BEF8DD99C52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60D20A5A-38F0-4005-AA02-ABB19FE12770}"/>
              </a:ext>
            </a:extLst>
          </p:cNvPr>
          <p:cNvSpPr>
            <a:spLocks noGrp="1"/>
          </p:cNvSpPr>
          <p:nvPr>
            <p:ph type="title"/>
          </p:nvPr>
        </p:nvSpPr>
        <p:spPr/>
        <p:txBody>
          <a:bodyPr/>
          <a:lstStyle/>
          <a:p>
            <a:r>
              <a:rPr lang="ko-KR" altLang="en-US" dirty="0" err="1"/>
              <a:t>머클</a:t>
            </a:r>
            <a:r>
              <a:rPr lang="ko-KR" altLang="en-US" dirty="0"/>
              <a:t> 트리와 라이트 노드</a:t>
            </a:r>
          </a:p>
        </p:txBody>
      </p:sp>
    </p:spTree>
    <p:extLst>
      <p:ext uri="{BB962C8B-B14F-4D97-AF65-F5344CB8AC3E}">
        <p14:creationId xmlns:p14="http://schemas.microsoft.com/office/powerpoint/2010/main" val="38659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 </a:t>
            </a:r>
            <a:r>
              <a:rPr lang="ko-KR" altLang="en-US" sz="1600" dirty="0">
                <a:solidFill>
                  <a:srgbClr val="DBAC7D"/>
                </a:solidFill>
              </a:rPr>
              <a:t>거래 의사가 있는 두 당사자가 </a:t>
            </a:r>
            <a:r>
              <a:rPr lang="ko-KR" altLang="en-US" sz="1600" dirty="0">
                <a:solidFill>
                  <a:srgbClr val="00C8EB"/>
                </a:solidFill>
              </a:rPr>
              <a:t>신뢰받는 제 </a:t>
            </a:r>
            <a:r>
              <a:rPr lang="en-US" altLang="ko-KR" sz="1600" dirty="0">
                <a:solidFill>
                  <a:srgbClr val="00C8EB"/>
                </a:solidFill>
              </a:rPr>
              <a:t>3 </a:t>
            </a:r>
            <a:r>
              <a:rPr lang="ko-KR" altLang="en-US" sz="1600" dirty="0">
                <a:solidFill>
                  <a:srgbClr val="00C8EB"/>
                </a:solidFill>
              </a:rPr>
              <a:t>자를 필요로 하지 않고</a:t>
            </a:r>
            <a:r>
              <a:rPr lang="ko-KR" altLang="en-US" sz="1600" dirty="0">
                <a:solidFill>
                  <a:srgbClr val="DBAC7D"/>
                </a:solidFill>
              </a:rPr>
              <a:t> 서로 직접 거래하게 해주는 </a:t>
            </a:r>
            <a:r>
              <a:rPr lang="ko-KR" altLang="en-US" sz="1600" dirty="0">
                <a:solidFill>
                  <a:srgbClr val="00C8EB"/>
                </a:solidFill>
              </a:rPr>
              <a:t>전자 화폐 시스템</a:t>
            </a:r>
            <a:r>
              <a:rPr lang="ko-KR" altLang="en-US" sz="1600" dirty="0"/>
              <a:t>이다</a:t>
            </a:r>
            <a:r>
              <a:rPr lang="en-US" altLang="ko-KR" sz="1600" dirty="0"/>
              <a:t>.</a:t>
            </a:r>
          </a:p>
          <a:p>
            <a:pPr indent="0">
              <a:buNone/>
            </a:pPr>
            <a:r>
              <a:rPr lang="en-US" altLang="ko-KR" sz="1600" dirty="0"/>
              <a:t>What is needed is </a:t>
            </a:r>
            <a:r>
              <a:rPr lang="en-US" altLang="ko-KR" sz="1600" dirty="0">
                <a:solidFill>
                  <a:srgbClr val="00C8EB"/>
                </a:solidFill>
              </a:rPr>
              <a:t>an electronic payment system</a:t>
            </a:r>
            <a:r>
              <a:rPr lang="en-US" altLang="ko-KR" sz="1600" dirty="0"/>
              <a:t>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 allowing any two willing parties to transact directly with each other </a:t>
            </a:r>
            <a:r>
              <a:rPr lang="en-US" altLang="ko-KR" sz="1600" dirty="0">
                <a:solidFill>
                  <a:srgbClr val="00C8EB"/>
                </a:solidFill>
              </a:rPr>
              <a:t>without the need for a trusted third party</a:t>
            </a:r>
            <a:r>
              <a:rPr lang="en-US" altLang="ko-KR" sz="1600" dirty="0"/>
              <a:t>.</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dirty="0"/>
              <a:t>블록 헤더</a:t>
            </a:r>
            <a:r>
              <a:rPr lang="en-US" altLang="ko-KR" dirty="0"/>
              <a:t>(Header)</a:t>
            </a:r>
          </a:p>
          <a:p>
            <a:pPr lvl="1"/>
            <a:r>
              <a:rPr lang="ko-KR" altLang="en-US" dirty="0"/>
              <a:t>타임스탬프 </a:t>
            </a:r>
            <a:r>
              <a:rPr lang="en-US" altLang="ko-KR" dirty="0"/>
              <a:t>(Timestamp) : </a:t>
            </a:r>
            <a:r>
              <a:rPr lang="ko-KR" altLang="en-US" dirty="0"/>
              <a:t>블록 생성 시간 </a:t>
            </a:r>
            <a:r>
              <a:rPr lang="en-US" altLang="ko-KR" dirty="0"/>
              <a:t>(= </a:t>
            </a:r>
            <a:r>
              <a:rPr lang="ko-KR" altLang="en-US" dirty="0"/>
              <a:t>트랜잭션 생성 시간</a:t>
            </a:r>
            <a:r>
              <a:rPr lang="en-US" altLang="ko-KR" dirty="0"/>
              <a:t>)</a:t>
            </a:r>
          </a:p>
          <a:p>
            <a:pPr lvl="1"/>
            <a:r>
              <a:rPr lang="ko-KR" altLang="en-US" dirty="0" err="1"/>
              <a:t>머클</a:t>
            </a:r>
            <a:r>
              <a:rPr lang="ko-KR" altLang="en-US" dirty="0"/>
              <a:t> 루트 </a:t>
            </a:r>
            <a:r>
              <a:rPr lang="en-US" altLang="ko-KR" dirty="0"/>
              <a:t>(Merkle Root) : </a:t>
            </a:r>
            <a:r>
              <a:rPr lang="ko-KR" altLang="en-US" dirty="0"/>
              <a:t>트랜잭션 목록 </a:t>
            </a:r>
            <a:r>
              <a:rPr lang="ko-KR" altLang="en-US" dirty="0" err="1"/>
              <a:t>머클</a:t>
            </a:r>
            <a:r>
              <a:rPr lang="ko-KR" altLang="en-US" dirty="0"/>
              <a:t> 트리의 </a:t>
            </a:r>
            <a:r>
              <a:rPr lang="ko-KR" altLang="en-US" dirty="0" err="1"/>
              <a:t>머클</a:t>
            </a:r>
            <a:r>
              <a:rPr lang="ko-KR" altLang="en-US" dirty="0"/>
              <a:t> 루트</a:t>
            </a:r>
            <a:endParaRPr lang="en-US" altLang="ko-KR" dirty="0"/>
          </a:p>
          <a:p>
            <a:pPr lvl="1"/>
            <a:r>
              <a:rPr lang="ko-KR" altLang="en-US" dirty="0"/>
              <a:t>이전 블록 해시 </a:t>
            </a:r>
            <a:r>
              <a:rPr lang="en-US" altLang="ko-KR" dirty="0"/>
              <a:t>(Previous Block Hash)</a:t>
            </a:r>
            <a:r>
              <a:rPr lang="ko-KR" altLang="en-US" dirty="0"/>
              <a:t> </a:t>
            </a:r>
            <a:endParaRPr lang="en-US" altLang="ko-KR" dirty="0"/>
          </a:p>
          <a:p>
            <a:pPr lvl="1"/>
            <a:r>
              <a:rPr lang="ko-KR" altLang="en-US" dirty="0"/>
              <a:t>블록 해시 </a:t>
            </a:r>
            <a:r>
              <a:rPr lang="en-US" altLang="ko-KR" dirty="0"/>
              <a:t>(Block</a:t>
            </a:r>
            <a:r>
              <a:rPr lang="ko-KR" altLang="en-US" dirty="0"/>
              <a:t> </a:t>
            </a:r>
            <a:r>
              <a:rPr lang="en-US" altLang="ko-KR" dirty="0"/>
              <a:t>Hash) : Hash (Timestamp + Merkle Root + Previous Block Hash)</a:t>
            </a:r>
          </a:p>
          <a:p>
            <a:pPr lvl="1"/>
            <a:r>
              <a:rPr lang="ko-KR" altLang="en-US" dirty="0" err="1"/>
              <a:t>논스</a:t>
            </a:r>
            <a:r>
              <a:rPr lang="ko-KR" altLang="en-US" dirty="0"/>
              <a:t> </a:t>
            </a:r>
            <a:r>
              <a:rPr lang="en-US" altLang="ko-KR" dirty="0"/>
              <a:t>(Nonce) : </a:t>
            </a:r>
            <a:r>
              <a:rPr lang="ko-KR" altLang="en-US" dirty="0"/>
              <a:t>임의의 값 </a:t>
            </a:r>
            <a:r>
              <a:rPr lang="en-US" altLang="ko-KR" dirty="0"/>
              <a:t>(</a:t>
            </a:r>
            <a:r>
              <a:rPr lang="ko-KR" altLang="en-US" dirty="0"/>
              <a:t>합의 알고리즘이 </a:t>
            </a:r>
            <a:r>
              <a:rPr lang="en-US" altLang="ko-KR" dirty="0" err="1"/>
              <a:t>PoW</a:t>
            </a:r>
            <a:r>
              <a:rPr lang="en-US" altLang="ko-KR" dirty="0"/>
              <a:t> [Proof of Work, </a:t>
            </a:r>
            <a:r>
              <a:rPr lang="ko-KR" altLang="en-US" dirty="0"/>
              <a:t>작업 증명</a:t>
            </a:r>
            <a:r>
              <a:rPr lang="en-US" altLang="ko-KR" dirty="0"/>
              <a:t>]</a:t>
            </a:r>
            <a:r>
              <a:rPr lang="ko-KR" altLang="en-US" dirty="0"/>
              <a:t>인 경우 퍼즐 정답</a:t>
            </a:r>
            <a:r>
              <a:rPr lang="en-US" altLang="ko-KR" dirty="0"/>
              <a:t>)</a:t>
            </a:r>
          </a:p>
          <a:p>
            <a:pPr lvl="1"/>
            <a:r>
              <a:rPr lang="ko-KR" altLang="en-US" dirty="0"/>
              <a:t>난이도 </a:t>
            </a:r>
            <a:r>
              <a:rPr lang="en-US" altLang="ko-KR" dirty="0"/>
              <a:t>(Difficulty) : </a:t>
            </a:r>
            <a:r>
              <a:rPr lang="ko-KR" altLang="en-US" dirty="0"/>
              <a:t>퍼즐 난이도</a:t>
            </a:r>
            <a:endParaRPr lang="en-US" altLang="ko-KR" dirty="0"/>
          </a:p>
          <a:p>
            <a:endParaRPr lang="en-US" altLang="ko-KR" dirty="0"/>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2745086254"/>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1077447099"/>
              </p:ext>
            </p:extLst>
          </p:nvPr>
        </p:nvGraphicFramePr>
        <p:xfrm>
          <a:off x="1839617"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tcPr>
                </a:tc>
                <a:extLst>
                  <a:ext uri="{0D108BD9-81ED-4DB2-BD59-A6C34878D82A}">
                    <a16:rowId xmlns:a16="http://schemas.microsoft.com/office/drawing/2014/main" val="2399705751"/>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138174447"/>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3529634005"/>
              </p:ext>
            </p:extLst>
          </p:nvPr>
        </p:nvGraphicFramePr>
        <p:xfrm>
          <a:off x="5080324"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22939598"/>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2543118661"/>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200528117"/>
              </p:ext>
            </p:extLst>
          </p:nvPr>
        </p:nvGraphicFramePr>
        <p:xfrm>
          <a:off x="8326476"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54982780"/>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dirty="0"/>
              <a:t>타임스탬프 </a:t>
            </a:r>
            <a:r>
              <a:rPr lang="en-US" altLang="ko-KR" dirty="0"/>
              <a:t>(Timestamp) - </a:t>
            </a:r>
            <a:r>
              <a:rPr lang="en-US" altLang="ko-KR" sz="1400" dirty="0"/>
              <a:t>'</a:t>
            </a:r>
            <a:r>
              <a:rPr lang="ko-KR" altLang="en-US" sz="1400" dirty="0"/>
              <a:t>시간</a:t>
            </a:r>
            <a:r>
              <a:rPr lang="en-US" altLang="ko-KR" sz="1400" dirty="0"/>
              <a:t>(time)' + '</a:t>
            </a:r>
            <a:r>
              <a:rPr lang="ko-KR" altLang="en-US" sz="1400" dirty="0"/>
              <a:t>도장을 찍다</a:t>
            </a:r>
            <a:r>
              <a:rPr lang="en-US" altLang="ko-KR" sz="1400" dirty="0"/>
              <a:t>(stamp)' </a:t>
            </a:r>
            <a:r>
              <a:rPr lang="ko-KR" altLang="en-US" sz="1400" dirty="0"/>
              <a:t>의 합성어</a:t>
            </a:r>
            <a:endParaRPr lang="en-US" altLang="ko-KR" sz="1400" dirty="0"/>
          </a:p>
          <a:p>
            <a:pPr lvl="1"/>
            <a:r>
              <a:rPr lang="ko-KR" altLang="en-US" dirty="0"/>
              <a:t>시간 표기방법</a:t>
            </a:r>
            <a:endParaRPr lang="en-US" altLang="ko-KR" dirty="0"/>
          </a:p>
          <a:p>
            <a:pPr lvl="1"/>
            <a:r>
              <a:rPr lang="en-US" altLang="ko-KR" dirty="0"/>
              <a:t>1970-01-01</a:t>
            </a:r>
            <a:r>
              <a:rPr lang="ko-KR" altLang="en-US" dirty="0"/>
              <a:t> </a:t>
            </a:r>
            <a:r>
              <a:rPr lang="en-US" altLang="ko-KR" dirty="0"/>
              <a:t>00:00:00.000 </a:t>
            </a:r>
            <a:r>
              <a:rPr lang="ko-KR" altLang="en-US" dirty="0"/>
              <a:t>을 </a:t>
            </a:r>
            <a:r>
              <a:rPr lang="en-US" altLang="ko-KR" dirty="0"/>
              <a:t>0</a:t>
            </a:r>
            <a:r>
              <a:rPr lang="ko-KR" altLang="en-US" dirty="0"/>
              <a:t>으로 시작해서 초</a:t>
            </a:r>
            <a:r>
              <a:rPr lang="en-US" altLang="ko-KR" dirty="0"/>
              <a:t>(second) </a:t>
            </a:r>
            <a:r>
              <a:rPr lang="ko-KR" altLang="en-US" dirty="0"/>
              <a:t>또는 </a:t>
            </a:r>
            <a:r>
              <a:rPr lang="ko-KR" altLang="en-US" dirty="0" err="1"/>
              <a:t>밀리초</a:t>
            </a:r>
            <a:r>
              <a:rPr lang="en-US" altLang="ko-KR" dirty="0"/>
              <a:t>(millisecond) </a:t>
            </a:r>
            <a:r>
              <a:rPr lang="ko-KR" altLang="en-US" dirty="0"/>
              <a:t>로 표시 </a:t>
            </a:r>
            <a:r>
              <a:rPr lang="en-US" altLang="ko-KR" dirty="0"/>
              <a:t>(1s = 1000ms)</a:t>
            </a:r>
          </a:p>
          <a:p>
            <a:pPr lvl="2"/>
            <a:r>
              <a:rPr lang="ko-KR" altLang="en-US" dirty="0"/>
              <a:t>초 </a:t>
            </a:r>
            <a:r>
              <a:rPr lang="en-US" altLang="ko-KR" dirty="0"/>
              <a:t>(s)</a:t>
            </a:r>
            <a:r>
              <a:rPr lang="ko-KR" altLang="en-US" dirty="0"/>
              <a:t> 기준 </a:t>
            </a:r>
            <a:r>
              <a:rPr lang="en-US" altLang="ko-KR" dirty="0"/>
              <a:t>: 1 = 1970-01-01</a:t>
            </a:r>
            <a:r>
              <a:rPr lang="ko-KR" altLang="en-US" dirty="0"/>
              <a:t> </a:t>
            </a:r>
            <a:r>
              <a:rPr lang="en-US" altLang="ko-KR" dirty="0"/>
              <a:t>00:00:01</a:t>
            </a:r>
          </a:p>
          <a:p>
            <a:pPr lvl="2"/>
            <a:r>
              <a:rPr lang="ko-KR" altLang="en-US" dirty="0" err="1"/>
              <a:t>밀리초</a:t>
            </a:r>
            <a:r>
              <a:rPr lang="en-US" altLang="ko-KR" dirty="0"/>
              <a:t>(</a:t>
            </a:r>
            <a:r>
              <a:rPr lang="en-US" altLang="ko-KR" dirty="0" err="1"/>
              <a:t>ms</a:t>
            </a:r>
            <a:r>
              <a:rPr lang="en-US" altLang="ko-KR" dirty="0"/>
              <a:t>) </a:t>
            </a:r>
            <a:r>
              <a:rPr lang="ko-KR" altLang="en-US" dirty="0"/>
              <a:t>기준</a:t>
            </a:r>
            <a:r>
              <a:rPr lang="en-US" altLang="ko-KR" dirty="0"/>
              <a:t> : 1 = 1970-01-01</a:t>
            </a:r>
            <a:r>
              <a:rPr lang="ko-KR" altLang="en-US" dirty="0"/>
              <a:t> </a:t>
            </a:r>
            <a:r>
              <a:rPr lang="en-US" altLang="ko-KR" dirty="0"/>
              <a:t>00:00:00.001</a:t>
            </a:r>
          </a:p>
          <a:p>
            <a:pPr lvl="1"/>
            <a:r>
              <a:rPr lang="ko-KR" altLang="en-US" dirty="0" err="1"/>
              <a:t>비트코인</a:t>
            </a:r>
            <a:r>
              <a:rPr lang="en-US" altLang="ko-KR" dirty="0"/>
              <a:t>, </a:t>
            </a:r>
            <a:r>
              <a:rPr lang="ko-KR" altLang="en-US" dirty="0" err="1"/>
              <a:t>이더리움</a:t>
            </a:r>
            <a:r>
              <a:rPr lang="en-US" altLang="ko-KR" dirty="0"/>
              <a:t> : </a:t>
            </a:r>
            <a:r>
              <a:rPr lang="ko-KR" altLang="en-US" dirty="0"/>
              <a:t>초 단위 사용</a:t>
            </a:r>
            <a:endParaRPr lang="en-US" altLang="ko-KR" dirty="0"/>
          </a:p>
          <a:p>
            <a:r>
              <a:rPr lang="ko-KR" altLang="en-US" dirty="0"/>
              <a:t>블록체인</a:t>
            </a:r>
            <a:endParaRPr lang="en-US" altLang="ko-KR" dirty="0"/>
          </a:p>
          <a:p>
            <a:pPr lvl="1"/>
            <a:r>
              <a:rPr lang="ko-KR" altLang="en-US" dirty="0"/>
              <a:t>블록 생성 </a:t>
            </a:r>
            <a:r>
              <a:rPr lang="en-US" altLang="ko-KR" dirty="0"/>
              <a:t>(</a:t>
            </a:r>
            <a:r>
              <a:rPr lang="ko-KR" altLang="en-US" dirty="0"/>
              <a:t>시작</a:t>
            </a:r>
            <a:r>
              <a:rPr lang="en-US" altLang="ko-KR" dirty="0"/>
              <a:t>) </a:t>
            </a:r>
            <a:r>
              <a:rPr lang="ko-KR" altLang="en-US" dirty="0"/>
              <a:t>시간</a:t>
            </a:r>
            <a:endParaRPr lang="en-US" altLang="ko-KR" dirty="0"/>
          </a:p>
          <a:p>
            <a:pPr lvl="2"/>
            <a:r>
              <a:rPr lang="ko-KR" altLang="en-US" dirty="0"/>
              <a:t>트랜잭션 존재 시간</a:t>
            </a:r>
            <a:r>
              <a:rPr lang="en-US" altLang="ko-KR" dirty="0"/>
              <a:t> : </a:t>
            </a:r>
            <a:r>
              <a:rPr lang="ko-KR" altLang="en-US" dirty="0"/>
              <a:t>실제 트랜잭션 실행 시간과 다른 문제 존재</a:t>
            </a:r>
            <a:endParaRPr lang="en-US" altLang="ko-KR" dirty="0"/>
          </a:p>
          <a:p>
            <a:pPr lvl="1"/>
            <a:r>
              <a:rPr lang="ko-KR" altLang="en-US" dirty="0"/>
              <a:t>블록의 순서 정의</a:t>
            </a:r>
            <a:endParaRPr lang="en-US" altLang="ko-KR" dirty="0"/>
          </a:p>
          <a:p>
            <a:pPr lvl="2"/>
            <a:r>
              <a:rPr lang="ko-KR" altLang="en-US" dirty="0"/>
              <a:t>새 블록은 이전 블록보다 항상 미래</a:t>
            </a:r>
            <a:endParaRPr lang="en-US" altLang="ko-KR" dirty="0"/>
          </a:p>
          <a:p>
            <a:pPr lvl="1"/>
            <a:r>
              <a:rPr lang="ko-KR" altLang="en-US" dirty="0"/>
              <a:t>존재 증명 </a:t>
            </a:r>
            <a:r>
              <a:rPr lang="en-US" altLang="ko-KR" dirty="0"/>
              <a:t>: </a:t>
            </a:r>
            <a:r>
              <a:rPr lang="ko-KR" altLang="en-US" dirty="0"/>
              <a:t>데이터가 특정 시점에 존재하고 있었다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372088997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3109777893"/>
              </p:ext>
            </p:extLst>
          </p:nvPr>
        </p:nvGraphicFramePr>
        <p:xfrm>
          <a:off x="6147587"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0871960"/>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116197024"/>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3354087125"/>
              </p:ext>
            </p:extLst>
          </p:nvPr>
        </p:nvGraphicFramePr>
        <p:xfrm>
          <a:off x="9388294"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1652287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926941"/>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err="1"/>
              <a:t>머클</a:t>
            </a:r>
            <a:r>
              <a:rPr lang="ko-KR" altLang="en-US" dirty="0"/>
              <a:t> 루트 </a:t>
            </a:r>
            <a:r>
              <a:rPr lang="en-US" altLang="ko-KR" dirty="0"/>
              <a:t>(Merkle Root)</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021396"/>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021397"/>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439207821"/>
              </p:ext>
            </p:extLst>
          </p:nvPr>
        </p:nvGraphicFramePr>
        <p:xfrm>
          <a:off x="2309371" y="488159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563516"/>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382833"/>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707914770"/>
              </p:ext>
            </p:extLst>
          </p:nvPr>
        </p:nvGraphicFramePr>
        <p:xfrm>
          <a:off x="2309371" y="2691493"/>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2977940"/>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4881598"/>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239550"/>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206676"/>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19590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66488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292826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31" grpId="0"/>
      <p:bldP spid="32" grpId="0"/>
      <p:bldP spid="33"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t>이전 블록과 관계 형성</a:t>
            </a:r>
            <a:endParaRPr lang="en-US" altLang="ko-KR" dirty="0"/>
          </a:p>
          <a:p>
            <a:pPr lvl="1"/>
            <a:r>
              <a:rPr lang="en-US" altLang="ko-KR" dirty="0">
                <a:solidFill>
                  <a:srgbClr val="00C8EB"/>
                </a:solidFill>
              </a:rPr>
              <a:t>Genesis Block</a:t>
            </a:r>
            <a:r>
              <a:rPr lang="ko-KR" altLang="en-US" dirty="0"/>
              <a:t>의 </a:t>
            </a:r>
            <a:r>
              <a:rPr lang="en-US" altLang="ko-KR" dirty="0"/>
              <a:t>Previous Block Hash: </a:t>
            </a:r>
            <a:r>
              <a:rPr lang="en-US" altLang="ko-KR" b="0" i="0" dirty="0">
                <a:effectLst/>
                <a:latin typeface="Helvetica" panose="020B0604020202020204" pitchFamily="34" charset="0"/>
              </a:rPr>
              <a:t>0x</a:t>
            </a:r>
            <a:r>
              <a:rPr lang="en-US" altLang="ko-KR" b="0" i="0" dirty="0">
                <a:solidFill>
                  <a:srgbClr val="00C8EB"/>
                </a:solidFill>
                <a:effectLst/>
                <a:latin typeface="Helvetica" panose="020B0604020202020204" pitchFamily="34" charset="0"/>
              </a:rPr>
              <a:t>0000000000000000000000000000000000000000000000000000000000000000</a:t>
            </a:r>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a:t>이전 블록 </a:t>
            </a:r>
            <a:r>
              <a:rPr lang="ko-KR" altLang="en-US" dirty="0" err="1"/>
              <a:t>해쉬</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588332"/>
            <a:ext cx="1362874" cy="523220"/>
          </a:xfrm>
          <a:prstGeom prst="rect">
            <a:avLst/>
          </a:prstGeom>
          <a:noFill/>
        </p:spPr>
        <p:txBody>
          <a:bodyPr wrap="none" rtlCol="0">
            <a:spAutoFit/>
          </a:bodyPr>
          <a:lstStyle/>
          <a:p>
            <a:pPr algn="ctr"/>
            <a:r>
              <a:rPr lang="en-US" altLang="ko-KR" sz="1400" b="1" dirty="0">
                <a:solidFill>
                  <a:srgbClr val="00C8EB"/>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3548382741"/>
              </p:ext>
            </p:extLst>
          </p:nvPr>
        </p:nvGraphicFramePr>
        <p:xfrm>
          <a:off x="1846095"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6977166"/>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2242030"/>
              </p:ext>
            </p:extLst>
          </p:nvPr>
        </p:nvGraphicFramePr>
        <p:xfrm>
          <a:off x="5086802"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02897792"/>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941888594"/>
              </p:ext>
            </p:extLst>
          </p:nvPr>
        </p:nvGraphicFramePr>
        <p:xfrm>
          <a:off x="8332954"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47223417"/>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Nonce</a:t>
            </a:r>
            <a:r>
              <a:rPr lang="ko-KR" altLang="en-US" dirty="0"/>
              <a:t> </a:t>
            </a:r>
            <a:r>
              <a:rPr lang="en-US" altLang="ko-KR" dirty="0"/>
              <a:t>+ </a:t>
            </a:r>
            <a:r>
              <a:rPr lang="ko-KR" altLang="en-US" dirty="0"/>
              <a:t>기타 정보</a:t>
            </a:r>
            <a:r>
              <a:rPr lang="en-US" altLang="ko-KR" dirty="0"/>
              <a:t>)</a:t>
            </a:r>
          </a:p>
          <a:p>
            <a:pPr lvl="1"/>
            <a:r>
              <a:rPr lang="ko-KR" altLang="en-US" dirty="0"/>
              <a:t>내용 증명 </a:t>
            </a:r>
            <a:r>
              <a:rPr lang="en-US" altLang="ko-KR" dirty="0"/>
              <a:t>: </a:t>
            </a:r>
            <a:r>
              <a:rPr lang="ko-KR" altLang="en-US" dirty="0"/>
              <a:t>이후 데이터가 변경되지 않았다</a:t>
            </a:r>
            <a:endParaRPr lang="en-US" altLang="ko-KR" dirty="0"/>
          </a:p>
          <a:p>
            <a:pPr lvl="1"/>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a:t>
            </a:r>
            <a:r>
              <a:rPr lang="ko-KR" altLang="en-US" dirty="0"/>
              <a:t>블록 해시</a:t>
            </a:r>
            <a:r>
              <a:rPr lang="en-US" altLang="ko-KR" dirty="0"/>
              <a:t>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62858"/>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6285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1969829743"/>
              </p:ext>
            </p:extLst>
          </p:nvPr>
        </p:nvGraphicFramePr>
        <p:xfrm>
          <a:off x="1846095"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770334"/>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4060186505"/>
              </p:ext>
            </p:extLst>
          </p:nvPr>
        </p:nvGraphicFramePr>
        <p:xfrm>
          <a:off x="1846095"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2625967"/>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332295517"/>
              </p:ext>
            </p:extLst>
          </p:nvPr>
        </p:nvGraphicFramePr>
        <p:xfrm>
          <a:off x="5086802"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3880383306"/>
              </p:ext>
            </p:extLst>
          </p:nvPr>
        </p:nvGraphicFramePr>
        <p:xfrm>
          <a:off x="5086802"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00497464"/>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580398728"/>
              </p:ext>
            </p:extLst>
          </p:nvPr>
        </p:nvGraphicFramePr>
        <p:xfrm>
          <a:off x="8332954"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2650006829"/>
              </p:ext>
            </p:extLst>
          </p:nvPr>
        </p:nvGraphicFramePr>
        <p:xfrm>
          <a:off x="8332954"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619720061"/>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124000"/>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124000"/>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77601032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769155136"/>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535018729"/>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1712685028"/>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4249491540"/>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4195053498"/>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509229572"/>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1378218574"/>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3F3F3F"/>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3F3F3F"/>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ko-KR" altLang="en-US" dirty="0"/>
              <a:t>분산원장 기술 </a:t>
            </a:r>
            <a:r>
              <a:rPr lang="en-US" altLang="ko-KR" dirty="0"/>
              <a:t>(DTL; Distributed Ledger Technology)</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5089921"/>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2216858"/>
            <a:ext cx="4305561" cy="1260000"/>
          </a:xfrm>
          <a:prstGeom prst="rect">
            <a:avLst/>
          </a:prstGeom>
        </p:spPr>
      </p:pic>
    </p:spTree>
    <p:extLst>
      <p:ext uri="{BB962C8B-B14F-4D97-AF65-F5344CB8AC3E}">
        <p14:creationId xmlns:p14="http://schemas.microsoft.com/office/powerpoint/2010/main" val="14055150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995363"/>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943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ko-KR" altLang="en-US" dirty="0"/>
              <a:t>트랜잭션 </a:t>
            </a:r>
            <a:r>
              <a:rPr lang="en-US" altLang="ko-KR" dirty="0"/>
              <a:t>(Transaction)</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3149236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442641062"/>
              </p:ext>
            </p:extLst>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5887463"/>
              </p:ext>
            </p:extLst>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39447AA-A337-4176-924B-2B2303278C21}"/>
              </a:ext>
            </a:extLst>
          </p:cNvPr>
          <p:cNvSpPr>
            <a:spLocks noGrp="1"/>
          </p:cNvSpPr>
          <p:nvPr>
            <p:ph type="title"/>
          </p:nvPr>
        </p:nvSpPr>
        <p:spPr/>
        <p:txBody>
          <a:bodyPr/>
          <a:lstStyle/>
          <a:p>
            <a:r>
              <a:rPr lang="ko-KR" altLang="en-US" dirty="0"/>
              <a:t>트랜잭션 모델과 상태</a:t>
            </a:r>
            <a:r>
              <a:rPr lang="en-US" altLang="ko-KR" dirty="0"/>
              <a:t>(State) [ UTXO ]</a:t>
            </a:r>
            <a:endParaRPr lang="ko-KR" altLang="en-US" dirty="0"/>
          </a:p>
        </p:txBody>
      </p:sp>
      <p:sp>
        <p:nvSpPr>
          <p:cNvPr id="4" name="TextBox 3">
            <a:extLst>
              <a:ext uri="{FF2B5EF4-FFF2-40B4-BE49-F238E27FC236}">
                <a16:creationId xmlns:a16="http://schemas.microsoft.com/office/drawing/2014/main" id="{5F56FAFF-67E8-420F-A792-E782E4757EB4}"/>
              </a:ext>
            </a:extLst>
          </p:cNvPr>
          <p:cNvSpPr txBox="1"/>
          <p:nvPr/>
        </p:nvSpPr>
        <p:spPr>
          <a:xfrm>
            <a:off x="2645864" y="2465133"/>
            <a:ext cx="6916189" cy="1938992"/>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UTXO</a:t>
            </a:r>
          </a:p>
          <a:p>
            <a:pPr algn="ctr"/>
            <a:r>
              <a:rPr lang="en-US" altLang="ko-KR" sz="4000" dirty="0">
                <a:solidFill>
                  <a:schemeClr val="bg1">
                    <a:lumMod val="85000"/>
                  </a:schemeClr>
                </a:solidFill>
                <a:latin typeface="Arial" panose="020B0604020202020204" pitchFamily="34" charset="0"/>
              </a:rPr>
              <a:t>(Unspent Transaction Output)</a:t>
            </a:r>
            <a:endParaRPr lang="ko-KR" altLang="en-US" sz="40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5985022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FD0E8D0-1A77-4B50-96D1-5F6D868C9E00}"/>
              </a:ext>
            </a:extLst>
          </p:cNvPr>
          <p:cNvSpPr>
            <a:spLocks noGrp="1"/>
          </p:cNvSpPr>
          <p:nvPr>
            <p:ph type="title"/>
          </p:nvPr>
        </p:nvSpPr>
        <p:spPr/>
        <p:txBody>
          <a:bodyPr/>
          <a:lstStyle/>
          <a:p>
            <a:r>
              <a:rPr lang="en-US" altLang="ko-KR" dirty="0"/>
              <a:t>UTXO (Unspent Transaction Output)</a:t>
            </a:r>
            <a:endParaRPr lang="ko-KR" altLang="en-US" dirty="0"/>
          </a:p>
        </p:txBody>
      </p:sp>
      <p:grpSp>
        <p:nvGrpSpPr>
          <p:cNvPr id="68" name="그룹 67">
            <a:extLst>
              <a:ext uri="{FF2B5EF4-FFF2-40B4-BE49-F238E27FC236}">
                <a16:creationId xmlns:a16="http://schemas.microsoft.com/office/drawing/2014/main" id="{3717CD20-3D68-45BA-9100-A8C388889506}"/>
              </a:ext>
            </a:extLst>
          </p:cNvPr>
          <p:cNvGrpSpPr/>
          <p:nvPr/>
        </p:nvGrpSpPr>
        <p:grpSpPr>
          <a:xfrm>
            <a:off x="656094" y="3946036"/>
            <a:ext cx="3315464" cy="1457313"/>
            <a:chOff x="4419390" y="1885334"/>
            <a:chExt cx="3315464" cy="1457313"/>
          </a:xfrm>
        </p:grpSpPr>
        <p:sp>
          <p:nvSpPr>
            <p:cNvPr id="6" name="TextBox 5">
              <a:extLst>
                <a:ext uri="{FF2B5EF4-FFF2-40B4-BE49-F238E27FC236}">
                  <a16:creationId xmlns:a16="http://schemas.microsoft.com/office/drawing/2014/main" id="{BA77DF1A-035C-4512-8F7F-97AACC7E3905}"/>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1 (Tx1)</a:t>
              </a:r>
              <a:endParaRPr lang="ko-KR" altLang="en-US" dirty="0">
                <a:solidFill>
                  <a:srgbClr val="00C8EB"/>
                </a:solidFill>
                <a:latin typeface="Arial" panose="020B0604020202020204" pitchFamily="34" charset="0"/>
              </a:endParaRPr>
            </a:p>
          </p:txBody>
        </p:sp>
        <p:sp>
          <p:nvSpPr>
            <p:cNvPr id="7" name="직사각형 6">
              <a:extLst>
                <a:ext uri="{FF2B5EF4-FFF2-40B4-BE49-F238E27FC236}">
                  <a16:creationId xmlns:a16="http://schemas.microsoft.com/office/drawing/2014/main" id="{B55D28B4-3057-4D2C-8060-EC13A061A3F4}"/>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 name="TextBox 7">
              <a:extLst>
                <a:ext uri="{FF2B5EF4-FFF2-40B4-BE49-F238E27FC236}">
                  <a16:creationId xmlns:a16="http://schemas.microsoft.com/office/drawing/2014/main" id="{99A31810-9040-43EF-8E1D-75F6DE3D7D8E}"/>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 name="TextBox 8">
              <a:extLst>
                <a:ext uri="{FF2B5EF4-FFF2-40B4-BE49-F238E27FC236}">
                  <a16:creationId xmlns:a16="http://schemas.microsoft.com/office/drawing/2014/main" id="{BB21B8DB-8525-4215-9A8F-066BF13939FD}"/>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Tx0, output0</a:t>
              </a:r>
              <a:endParaRPr lang="ko-KR" altLang="en-US" sz="1400" dirty="0">
                <a:solidFill>
                  <a:srgbClr val="00C8EB"/>
                </a:solidFill>
                <a:latin typeface="Arial" panose="020B0604020202020204" pitchFamily="34" charset="0"/>
              </a:endParaRPr>
            </a:p>
          </p:txBody>
        </p:sp>
        <p:sp>
          <p:nvSpPr>
            <p:cNvPr id="13" name="TextBox 12">
              <a:extLst>
                <a:ext uri="{FF2B5EF4-FFF2-40B4-BE49-F238E27FC236}">
                  <a16:creationId xmlns:a16="http://schemas.microsoft.com/office/drawing/2014/main" id="{AEE7D26A-6FCC-4AB0-84DF-CD83AAB7CA8C}"/>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4" name="TextBox 13">
              <a:extLst>
                <a:ext uri="{FF2B5EF4-FFF2-40B4-BE49-F238E27FC236}">
                  <a16:creationId xmlns:a16="http://schemas.microsoft.com/office/drawing/2014/main" id="{8C4AD29C-E9C7-4928-BDB2-55B1BCCE7F6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B, 40 BTC</a:t>
              </a:r>
              <a:endParaRPr lang="ko-KR" altLang="en-US" sz="1400" dirty="0">
                <a:solidFill>
                  <a:srgbClr val="00C8EB"/>
                </a:solidFill>
                <a:latin typeface="Arial" panose="020B0604020202020204" pitchFamily="34" charset="0"/>
              </a:endParaRPr>
            </a:p>
          </p:txBody>
        </p:sp>
        <p:sp>
          <p:nvSpPr>
            <p:cNvPr id="15" name="TextBox 14">
              <a:extLst>
                <a:ext uri="{FF2B5EF4-FFF2-40B4-BE49-F238E27FC236}">
                  <a16:creationId xmlns:a16="http://schemas.microsoft.com/office/drawing/2014/main" id="{E725DF82-ADC6-43A2-B0A2-4A9695C0B1FA}"/>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C, 10 BTC</a:t>
              </a:r>
              <a:endParaRPr lang="ko-KR" altLang="en-US" sz="1400" dirty="0">
                <a:solidFill>
                  <a:srgbClr val="00C8EB"/>
                </a:solidFill>
                <a:latin typeface="Arial" panose="020B0604020202020204" pitchFamily="34" charset="0"/>
              </a:endParaRPr>
            </a:p>
          </p:txBody>
        </p:sp>
      </p:grpSp>
      <p:cxnSp>
        <p:nvCxnSpPr>
          <p:cNvPr id="62" name="직선 화살표 연결선 61">
            <a:extLst>
              <a:ext uri="{FF2B5EF4-FFF2-40B4-BE49-F238E27FC236}">
                <a16:creationId xmlns:a16="http://schemas.microsoft.com/office/drawing/2014/main" id="{8EF3A9E3-46B6-418B-AEBE-0B41FD732003}"/>
              </a:ext>
            </a:extLst>
          </p:cNvPr>
          <p:cNvCxnSpPr>
            <a:cxnSpLocks/>
            <a:stCxn id="14" idx="3"/>
            <a:endCxn id="82" idx="1"/>
          </p:cNvCxnSpPr>
          <p:nvPr/>
        </p:nvCxnSpPr>
        <p:spPr>
          <a:xfrm flipV="1">
            <a:off x="3861208" y="2940247"/>
            <a:ext cx="924082" cy="181294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214F32D-C63D-4FB0-808E-1CD99289FF12}"/>
              </a:ext>
            </a:extLst>
          </p:cNvPr>
          <p:cNvCxnSpPr>
            <a:cxnSpLocks/>
            <a:stCxn id="15" idx="3"/>
            <a:endCxn id="94" idx="1"/>
          </p:cNvCxnSpPr>
          <p:nvPr/>
        </p:nvCxnSpPr>
        <p:spPr>
          <a:xfrm flipV="1">
            <a:off x="3861208" y="5110630"/>
            <a:ext cx="924082" cy="27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9" name="그룹 68">
            <a:extLst>
              <a:ext uri="{FF2B5EF4-FFF2-40B4-BE49-F238E27FC236}">
                <a16:creationId xmlns:a16="http://schemas.microsoft.com/office/drawing/2014/main" id="{9C280CB8-2744-4853-AD28-038D2A7AA56C}"/>
              </a:ext>
            </a:extLst>
          </p:cNvPr>
          <p:cNvGrpSpPr/>
          <p:nvPr/>
        </p:nvGrpSpPr>
        <p:grpSpPr>
          <a:xfrm>
            <a:off x="227013" y="1235171"/>
            <a:ext cx="3315464" cy="1096503"/>
            <a:chOff x="4419390" y="1885334"/>
            <a:chExt cx="3315464" cy="1096503"/>
          </a:xfrm>
        </p:grpSpPr>
        <p:sp>
          <p:nvSpPr>
            <p:cNvPr id="70" name="TextBox 69">
              <a:extLst>
                <a:ext uri="{FF2B5EF4-FFF2-40B4-BE49-F238E27FC236}">
                  <a16:creationId xmlns:a16="http://schemas.microsoft.com/office/drawing/2014/main" id="{D2B833AC-0C29-4E41-814D-759128A1627F}"/>
                </a:ext>
              </a:extLst>
            </p:cNvPr>
            <p:cNvSpPr txBox="1"/>
            <p:nvPr/>
          </p:nvSpPr>
          <p:spPr>
            <a:xfrm>
              <a:off x="4419390" y="1885334"/>
              <a:ext cx="3312000"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Coinbase Transaction 0 (Tx 0)</a:t>
              </a:r>
              <a:endParaRPr lang="ko-KR" altLang="en-US" dirty="0">
                <a:solidFill>
                  <a:srgbClr val="00C8EB"/>
                </a:solidFill>
                <a:latin typeface="Arial" panose="020B0604020202020204" pitchFamily="34" charset="0"/>
              </a:endParaRPr>
            </a:p>
          </p:txBody>
        </p:sp>
        <p:sp>
          <p:nvSpPr>
            <p:cNvPr id="71" name="직사각형 70">
              <a:extLst>
                <a:ext uri="{FF2B5EF4-FFF2-40B4-BE49-F238E27FC236}">
                  <a16:creationId xmlns:a16="http://schemas.microsoft.com/office/drawing/2014/main" id="{0E2F43D6-8B11-453E-B5C7-A6B6CFE7C4A7}"/>
                </a:ext>
              </a:extLst>
            </p:cNvPr>
            <p:cNvSpPr/>
            <p:nvPr/>
          </p:nvSpPr>
          <p:spPr>
            <a:xfrm>
              <a:off x="4422854" y="2253992"/>
              <a:ext cx="3312000" cy="72784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72" name="TextBox 71">
              <a:extLst>
                <a:ext uri="{FF2B5EF4-FFF2-40B4-BE49-F238E27FC236}">
                  <a16:creationId xmlns:a16="http://schemas.microsoft.com/office/drawing/2014/main" id="{01DB2BA4-A4E2-40BE-B801-E66E1BFAC18B}"/>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73" name="TextBox 72">
              <a:extLst>
                <a:ext uri="{FF2B5EF4-FFF2-40B4-BE49-F238E27FC236}">
                  <a16:creationId xmlns:a16="http://schemas.microsoft.com/office/drawing/2014/main" id="{61B09311-E825-48BC-B55E-27DA35D2D6E7}"/>
                </a:ext>
              </a:extLst>
            </p:cNvPr>
            <p:cNvSpPr txBox="1"/>
            <p:nvPr/>
          </p:nvSpPr>
          <p:spPr>
            <a:xfrm>
              <a:off x="4566971"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Mining Reward</a:t>
              </a:r>
              <a:endParaRPr lang="ko-KR" altLang="en-US" sz="1400" dirty="0">
                <a:solidFill>
                  <a:srgbClr val="00C8EB"/>
                </a:solidFill>
                <a:latin typeface="Arial" panose="020B0604020202020204" pitchFamily="34" charset="0"/>
              </a:endParaRPr>
            </a:p>
          </p:txBody>
        </p:sp>
        <p:sp>
          <p:nvSpPr>
            <p:cNvPr id="74" name="TextBox 73">
              <a:extLst>
                <a:ext uri="{FF2B5EF4-FFF2-40B4-BE49-F238E27FC236}">
                  <a16:creationId xmlns:a16="http://schemas.microsoft.com/office/drawing/2014/main" id="{0AB96060-F983-4AAC-A6F4-F0C8585834F0}"/>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75" name="TextBox 74">
              <a:extLst>
                <a:ext uri="{FF2B5EF4-FFF2-40B4-BE49-F238E27FC236}">
                  <a16:creationId xmlns:a16="http://schemas.microsoft.com/office/drawing/2014/main" id="{8FDC9EB6-0E79-4F23-AD60-D0A8CEB6B971}"/>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A, 50 BTC</a:t>
              </a:r>
              <a:endParaRPr lang="ko-KR" altLang="en-US" sz="1400" dirty="0">
                <a:solidFill>
                  <a:srgbClr val="00C8EB"/>
                </a:solidFill>
                <a:latin typeface="Arial" panose="020B0604020202020204" pitchFamily="34" charset="0"/>
              </a:endParaRPr>
            </a:p>
          </p:txBody>
        </p:sp>
      </p:grpSp>
      <p:grpSp>
        <p:nvGrpSpPr>
          <p:cNvPr id="78" name="그룹 77">
            <a:extLst>
              <a:ext uri="{FF2B5EF4-FFF2-40B4-BE49-F238E27FC236}">
                <a16:creationId xmlns:a16="http://schemas.microsoft.com/office/drawing/2014/main" id="{9B9BAEF6-63EC-4B81-895D-9399CA049212}"/>
              </a:ext>
            </a:extLst>
          </p:cNvPr>
          <p:cNvGrpSpPr/>
          <p:nvPr/>
        </p:nvGrpSpPr>
        <p:grpSpPr>
          <a:xfrm>
            <a:off x="4637709" y="2133096"/>
            <a:ext cx="3315464" cy="1457313"/>
            <a:chOff x="4419390" y="1885334"/>
            <a:chExt cx="3315464" cy="1457313"/>
          </a:xfrm>
        </p:grpSpPr>
        <p:sp>
          <p:nvSpPr>
            <p:cNvPr id="79" name="TextBox 78">
              <a:extLst>
                <a:ext uri="{FF2B5EF4-FFF2-40B4-BE49-F238E27FC236}">
                  <a16:creationId xmlns:a16="http://schemas.microsoft.com/office/drawing/2014/main" id="{64D373C9-CC5E-4A79-BC53-E31C2608D58B}"/>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2</a:t>
              </a:r>
              <a:endParaRPr lang="ko-KR" altLang="en-US" dirty="0">
                <a:solidFill>
                  <a:srgbClr val="00C8EB"/>
                </a:solidFill>
                <a:latin typeface="Arial" panose="020B0604020202020204" pitchFamily="34" charset="0"/>
              </a:endParaRPr>
            </a:p>
          </p:txBody>
        </p:sp>
        <p:sp>
          <p:nvSpPr>
            <p:cNvPr id="80" name="직사각형 79">
              <a:extLst>
                <a:ext uri="{FF2B5EF4-FFF2-40B4-BE49-F238E27FC236}">
                  <a16:creationId xmlns:a16="http://schemas.microsoft.com/office/drawing/2014/main" id="{FD7D28B1-9427-415C-93C9-F0ED94F9CA27}"/>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81" name="TextBox 80">
              <a:extLst>
                <a:ext uri="{FF2B5EF4-FFF2-40B4-BE49-F238E27FC236}">
                  <a16:creationId xmlns:a16="http://schemas.microsoft.com/office/drawing/2014/main" id="{80EEE286-6DA2-4F36-8445-FC3DCB6EE492}"/>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82" name="TextBox 81">
              <a:extLst>
                <a:ext uri="{FF2B5EF4-FFF2-40B4-BE49-F238E27FC236}">
                  <a16:creationId xmlns:a16="http://schemas.microsoft.com/office/drawing/2014/main" id="{C3161EE8-9F92-4646-85BE-E2D20CD33576}"/>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output0</a:t>
              </a:r>
              <a:endParaRPr lang="ko-KR" altLang="en-US" sz="1400" dirty="0">
                <a:solidFill>
                  <a:srgbClr val="00C8EB"/>
                </a:solidFill>
                <a:latin typeface="Arial" panose="020B0604020202020204" pitchFamily="34" charset="0"/>
              </a:endParaRPr>
            </a:p>
          </p:txBody>
        </p:sp>
        <p:sp>
          <p:nvSpPr>
            <p:cNvPr id="83" name="TextBox 82">
              <a:extLst>
                <a:ext uri="{FF2B5EF4-FFF2-40B4-BE49-F238E27FC236}">
                  <a16:creationId xmlns:a16="http://schemas.microsoft.com/office/drawing/2014/main" id="{EEDFFCC5-19AE-4F11-A01E-E2454C314E55}"/>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84" name="TextBox 83">
              <a:extLst>
                <a:ext uri="{FF2B5EF4-FFF2-40B4-BE49-F238E27FC236}">
                  <a16:creationId xmlns:a16="http://schemas.microsoft.com/office/drawing/2014/main" id="{B77221EE-2FCD-4748-9C32-367A5ECC204D}"/>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D, 20 BTC</a:t>
              </a:r>
              <a:endParaRPr lang="ko-KR" altLang="en-US" sz="1400" dirty="0">
                <a:solidFill>
                  <a:srgbClr val="00C8EB"/>
                </a:solidFill>
                <a:latin typeface="Arial" panose="020B0604020202020204" pitchFamily="34" charset="0"/>
              </a:endParaRPr>
            </a:p>
          </p:txBody>
        </p:sp>
        <p:sp>
          <p:nvSpPr>
            <p:cNvPr id="85" name="TextBox 84">
              <a:extLst>
                <a:ext uri="{FF2B5EF4-FFF2-40B4-BE49-F238E27FC236}">
                  <a16:creationId xmlns:a16="http://schemas.microsoft.com/office/drawing/2014/main" id="{8A5B97F3-6D36-43F8-B0F5-6D6414178DAE}"/>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E, 20 BTC</a:t>
              </a:r>
              <a:endParaRPr lang="ko-KR" altLang="en-US" sz="1400" dirty="0">
                <a:solidFill>
                  <a:srgbClr val="00C8EB"/>
                </a:solidFill>
                <a:latin typeface="Arial" panose="020B0604020202020204" pitchFamily="34" charset="0"/>
              </a:endParaRPr>
            </a:p>
          </p:txBody>
        </p:sp>
      </p:grpSp>
      <p:cxnSp>
        <p:nvCxnSpPr>
          <p:cNvPr id="88" name="연결선: 꺾임 87">
            <a:extLst>
              <a:ext uri="{FF2B5EF4-FFF2-40B4-BE49-F238E27FC236}">
                <a16:creationId xmlns:a16="http://schemas.microsoft.com/office/drawing/2014/main" id="{A2BA7B5C-8057-45D7-AF65-D0F497F5E2C5}"/>
              </a:ext>
            </a:extLst>
          </p:cNvPr>
          <p:cNvCxnSpPr>
            <a:stCxn id="75" idx="2"/>
            <a:endCxn id="9" idx="1"/>
          </p:cNvCxnSpPr>
          <p:nvPr/>
        </p:nvCxnSpPr>
        <p:spPr>
          <a:xfrm rot="5400000">
            <a:off x="474913" y="2524972"/>
            <a:ext cx="2556977" cy="1899452"/>
          </a:xfrm>
          <a:prstGeom prst="bentConnector4">
            <a:avLst>
              <a:gd name="adj1" fmla="val 46991"/>
              <a:gd name="adj2" fmla="val 119989"/>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0" name="그룹 89">
            <a:extLst>
              <a:ext uri="{FF2B5EF4-FFF2-40B4-BE49-F238E27FC236}">
                <a16:creationId xmlns:a16="http://schemas.microsoft.com/office/drawing/2014/main" id="{EFACD792-488E-4FB0-9E0C-C535BF232FD9}"/>
              </a:ext>
            </a:extLst>
          </p:cNvPr>
          <p:cNvGrpSpPr/>
          <p:nvPr/>
        </p:nvGrpSpPr>
        <p:grpSpPr>
          <a:xfrm>
            <a:off x="4637709" y="4303479"/>
            <a:ext cx="3315464" cy="1457313"/>
            <a:chOff x="4419390" y="1885334"/>
            <a:chExt cx="3315464" cy="1457313"/>
          </a:xfrm>
        </p:grpSpPr>
        <p:sp>
          <p:nvSpPr>
            <p:cNvPr id="91" name="TextBox 90">
              <a:extLst>
                <a:ext uri="{FF2B5EF4-FFF2-40B4-BE49-F238E27FC236}">
                  <a16:creationId xmlns:a16="http://schemas.microsoft.com/office/drawing/2014/main" id="{0BE3149A-43F9-41FC-8544-47F644EA0B21}"/>
                </a:ext>
              </a:extLst>
            </p:cNvPr>
            <p:cNvSpPr txBox="1"/>
            <p:nvPr/>
          </p:nvSpPr>
          <p:spPr>
            <a:xfrm>
              <a:off x="4419390" y="1885334"/>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3</a:t>
              </a:r>
              <a:endParaRPr lang="ko-KR" altLang="en-US" dirty="0">
                <a:solidFill>
                  <a:srgbClr val="00C8EB"/>
                </a:solidFill>
                <a:latin typeface="Arial" panose="020B0604020202020204" pitchFamily="34" charset="0"/>
              </a:endParaRPr>
            </a:p>
          </p:txBody>
        </p:sp>
        <p:sp>
          <p:nvSpPr>
            <p:cNvPr id="92" name="직사각형 91">
              <a:extLst>
                <a:ext uri="{FF2B5EF4-FFF2-40B4-BE49-F238E27FC236}">
                  <a16:creationId xmlns:a16="http://schemas.microsoft.com/office/drawing/2014/main" id="{DAC12228-A045-4175-8D61-A96FD835C7B9}"/>
                </a:ext>
              </a:extLst>
            </p:cNvPr>
            <p:cNvSpPr/>
            <p:nvPr/>
          </p:nvSpPr>
          <p:spPr>
            <a:xfrm>
              <a:off x="4422854" y="2253992"/>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93" name="TextBox 92">
              <a:extLst>
                <a:ext uri="{FF2B5EF4-FFF2-40B4-BE49-F238E27FC236}">
                  <a16:creationId xmlns:a16="http://schemas.microsoft.com/office/drawing/2014/main" id="{2DF4F88D-F768-468C-BFEB-04964C123365}"/>
                </a:ext>
              </a:extLst>
            </p:cNvPr>
            <p:cNvSpPr txBox="1"/>
            <p:nvPr/>
          </p:nvSpPr>
          <p:spPr>
            <a:xfrm>
              <a:off x="4566971"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94" name="TextBox 93">
              <a:extLst>
                <a:ext uri="{FF2B5EF4-FFF2-40B4-BE49-F238E27FC236}">
                  <a16:creationId xmlns:a16="http://schemas.microsoft.com/office/drawing/2014/main" id="{2A0835BA-1019-45EA-AF0F-A20B3E8B6E14}"/>
                </a:ext>
              </a:extLst>
            </p:cNvPr>
            <p:cNvSpPr txBox="1"/>
            <p:nvPr/>
          </p:nvSpPr>
          <p:spPr>
            <a:xfrm>
              <a:off x="4566971" y="2538596"/>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Tx1, output1</a:t>
              </a:r>
              <a:endParaRPr lang="ko-KR" altLang="en-US" sz="1400" dirty="0">
                <a:solidFill>
                  <a:srgbClr val="00C8EB"/>
                </a:solidFill>
                <a:latin typeface="Arial" panose="020B0604020202020204" pitchFamily="34" charset="0"/>
              </a:endParaRPr>
            </a:p>
          </p:txBody>
        </p:sp>
        <p:sp>
          <p:nvSpPr>
            <p:cNvPr id="95" name="TextBox 94">
              <a:extLst>
                <a:ext uri="{FF2B5EF4-FFF2-40B4-BE49-F238E27FC236}">
                  <a16:creationId xmlns:a16="http://schemas.microsoft.com/office/drawing/2014/main" id="{6CC9CF9B-9AAA-466E-88D7-22EB47714196}"/>
                </a:ext>
              </a:extLst>
            </p:cNvPr>
            <p:cNvSpPr txBox="1"/>
            <p:nvPr/>
          </p:nvSpPr>
          <p:spPr>
            <a:xfrm>
              <a:off x="6166504" y="2230139"/>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96" name="TextBox 95">
              <a:extLst>
                <a:ext uri="{FF2B5EF4-FFF2-40B4-BE49-F238E27FC236}">
                  <a16:creationId xmlns:a16="http://schemas.microsoft.com/office/drawing/2014/main" id="{5F755CB7-E7FC-48C5-A534-18B6E872A38E}"/>
                </a:ext>
              </a:extLst>
            </p:cNvPr>
            <p:cNvSpPr txBox="1"/>
            <p:nvPr/>
          </p:nvSpPr>
          <p:spPr>
            <a:xfrm>
              <a:off x="6166504" y="2538596"/>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E, 9 BTC</a:t>
              </a:r>
              <a:endParaRPr lang="ko-KR" altLang="en-US" sz="1400" dirty="0">
                <a:solidFill>
                  <a:srgbClr val="00C8EB"/>
                </a:solidFill>
                <a:latin typeface="Arial" panose="020B0604020202020204" pitchFamily="34" charset="0"/>
              </a:endParaRPr>
            </a:p>
          </p:txBody>
        </p:sp>
        <p:sp>
          <p:nvSpPr>
            <p:cNvPr id="97" name="TextBox 96">
              <a:extLst>
                <a:ext uri="{FF2B5EF4-FFF2-40B4-BE49-F238E27FC236}">
                  <a16:creationId xmlns:a16="http://schemas.microsoft.com/office/drawing/2014/main" id="{29176B44-516D-4D4A-8F33-A16447DA8370}"/>
                </a:ext>
              </a:extLst>
            </p:cNvPr>
            <p:cNvSpPr txBox="1"/>
            <p:nvPr/>
          </p:nvSpPr>
          <p:spPr>
            <a:xfrm>
              <a:off x="6166504" y="2896312"/>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F, 1 BTC</a:t>
              </a:r>
              <a:endParaRPr lang="ko-KR" altLang="en-US" sz="1400" dirty="0">
                <a:solidFill>
                  <a:srgbClr val="00C8EB"/>
                </a:solidFill>
                <a:latin typeface="Arial" panose="020B0604020202020204" pitchFamily="34" charset="0"/>
              </a:endParaRPr>
            </a:p>
          </p:txBody>
        </p:sp>
      </p:grpSp>
      <p:grpSp>
        <p:nvGrpSpPr>
          <p:cNvPr id="2" name="그룹 1">
            <a:extLst>
              <a:ext uri="{FF2B5EF4-FFF2-40B4-BE49-F238E27FC236}">
                <a16:creationId xmlns:a16="http://schemas.microsoft.com/office/drawing/2014/main" id="{4D1A4204-1834-40B3-8AE8-CD96F1AAE6AC}"/>
              </a:ext>
            </a:extLst>
          </p:cNvPr>
          <p:cNvGrpSpPr/>
          <p:nvPr/>
        </p:nvGrpSpPr>
        <p:grpSpPr>
          <a:xfrm>
            <a:off x="8637342" y="2700343"/>
            <a:ext cx="3315464" cy="1457313"/>
            <a:chOff x="8637342" y="2700343"/>
            <a:chExt cx="3315464" cy="1457313"/>
          </a:xfrm>
        </p:grpSpPr>
        <p:sp>
          <p:nvSpPr>
            <p:cNvPr id="100" name="TextBox 99">
              <a:extLst>
                <a:ext uri="{FF2B5EF4-FFF2-40B4-BE49-F238E27FC236}">
                  <a16:creationId xmlns:a16="http://schemas.microsoft.com/office/drawing/2014/main" id="{DA4888BD-C8C6-4C6A-91C3-CE3C860A5618}"/>
                </a:ext>
              </a:extLst>
            </p:cNvPr>
            <p:cNvSpPr txBox="1"/>
            <p:nvPr/>
          </p:nvSpPr>
          <p:spPr>
            <a:xfrm>
              <a:off x="8637342" y="2700343"/>
              <a:ext cx="2681126" cy="369332"/>
            </a:xfrm>
            <a:prstGeom prst="rect">
              <a:avLst/>
            </a:prstGeom>
            <a:noFill/>
          </p:spPr>
          <p:txBody>
            <a:bodyPr wrap="square" lIns="0" rtlCol="0">
              <a:spAutoFit/>
            </a:bodyPr>
            <a:lstStyle/>
            <a:p>
              <a:r>
                <a:rPr lang="en-US" altLang="ko-KR" dirty="0">
                  <a:solidFill>
                    <a:schemeClr val="bg1">
                      <a:lumMod val="85000"/>
                    </a:schemeClr>
                  </a:solidFill>
                  <a:latin typeface="Arial" panose="020B0604020202020204" pitchFamily="34" charset="0"/>
                </a:rPr>
                <a:t>Transaction 4</a:t>
              </a:r>
              <a:endParaRPr lang="ko-KR" altLang="en-US" dirty="0">
                <a:solidFill>
                  <a:srgbClr val="00C8EB"/>
                </a:solidFill>
                <a:latin typeface="Arial" panose="020B0604020202020204" pitchFamily="34" charset="0"/>
              </a:endParaRPr>
            </a:p>
          </p:txBody>
        </p:sp>
        <p:sp>
          <p:nvSpPr>
            <p:cNvPr id="101" name="직사각형 100">
              <a:extLst>
                <a:ext uri="{FF2B5EF4-FFF2-40B4-BE49-F238E27FC236}">
                  <a16:creationId xmlns:a16="http://schemas.microsoft.com/office/drawing/2014/main" id="{B2003C45-21B3-4A51-9692-6DE1CDDC2BAF}"/>
                </a:ext>
              </a:extLst>
            </p:cNvPr>
            <p:cNvSpPr/>
            <p:nvPr/>
          </p:nvSpPr>
          <p:spPr>
            <a:xfrm>
              <a:off x="8640806" y="3069001"/>
              <a:ext cx="3312000" cy="1088655"/>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latin typeface="Arial" panose="020B0604020202020204" pitchFamily="34" charset="0"/>
              </a:endParaRPr>
            </a:p>
            <a:p>
              <a:br>
                <a:rPr lang="en-US" altLang="ko-KR" sz="1400" dirty="0">
                  <a:latin typeface="Arial" panose="020B0604020202020204" pitchFamily="34" charset="0"/>
                </a:rPr>
              </a:br>
              <a:r>
                <a:rPr lang="en-US" altLang="ko-KR" sz="1400" dirty="0">
                  <a:latin typeface="Arial" panose="020B0604020202020204" pitchFamily="34" charset="0"/>
                </a:rPr>
                <a:t>  </a:t>
              </a:r>
              <a:endParaRPr lang="ko-KR" altLang="en-US" sz="1400" dirty="0">
                <a:latin typeface="Arial" panose="020B0604020202020204" pitchFamily="34" charset="0"/>
              </a:endParaRPr>
            </a:p>
          </p:txBody>
        </p:sp>
        <p:sp>
          <p:nvSpPr>
            <p:cNvPr id="102" name="TextBox 101">
              <a:extLst>
                <a:ext uri="{FF2B5EF4-FFF2-40B4-BE49-F238E27FC236}">
                  <a16:creationId xmlns:a16="http://schemas.microsoft.com/office/drawing/2014/main" id="{28216F86-C2C2-4A1F-9C8E-D3A40241E113}"/>
                </a:ext>
              </a:extLst>
            </p:cNvPr>
            <p:cNvSpPr txBox="1"/>
            <p:nvPr/>
          </p:nvSpPr>
          <p:spPr>
            <a:xfrm>
              <a:off x="8784923"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inputs</a:t>
              </a:r>
              <a:endParaRPr lang="ko-KR" altLang="en-US" sz="1500" dirty="0">
                <a:solidFill>
                  <a:srgbClr val="00C8EB"/>
                </a:solidFill>
                <a:latin typeface="Arial" panose="020B0604020202020204" pitchFamily="34" charset="0"/>
              </a:endParaRPr>
            </a:p>
          </p:txBody>
        </p:sp>
        <p:sp>
          <p:nvSpPr>
            <p:cNvPr id="103" name="TextBox 102">
              <a:extLst>
                <a:ext uri="{FF2B5EF4-FFF2-40B4-BE49-F238E27FC236}">
                  <a16:creationId xmlns:a16="http://schemas.microsoft.com/office/drawing/2014/main" id="{3F96CAE1-2531-4DED-99CD-FC0E5DDB865F}"/>
                </a:ext>
              </a:extLst>
            </p:cNvPr>
            <p:cNvSpPr txBox="1"/>
            <p:nvPr/>
          </p:nvSpPr>
          <p:spPr>
            <a:xfrm>
              <a:off x="8784923" y="3353605"/>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[0] Tx2, output1</a:t>
              </a:r>
              <a:endParaRPr lang="ko-KR" altLang="en-US" sz="1400" dirty="0">
                <a:solidFill>
                  <a:srgbClr val="00C8EB"/>
                </a:solidFill>
                <a:latin typeface="Arial" panose="020B0604020202020204" pitchFamily="34" charset="0"/>
              </a:endParaRPr>
            </a:p>
          </p:txBody>
        </p:sp>
        <p:sp>
          <p:nvSpPr>
            <p:cNvPr id="104" name="TextBox 103">
              <a:extLst>
                <a:ext uri="{FF2B5EF4-FFF2-40B4-BE49-F238E27FC236}">
                  <a16:creationId xmlns:a16="http://schemas.microsoft.com/office/drawing/2014/main" id="{5290749A-9183-4B0F-89A9-5854EABC5E90}"/>
                </a:ext>
              </a:extLst>
            </p:cNvPr>
            <p:cNvSpPr txBox="1"/>
            <p:nvPr/>
          </p:nvSpPr>
          <p:spPr>
            <a:xfrm>
              <a:off x="10384456" y="3045148"/>
              <a:ext cx="1306946" cy="323165"/>
            </a:xfrm>
            <a:prstGeom prst="rect">
              <a:avLst/>
            </a:prstGeom>
            <a:noFill/>
          </p:spPr>
          <p:txBody>
            <a:bodyPr wrap="square" lIns="0" rtlCol="0">
              <a:spAutoFit/>
            </a:bodyPr>
            <a:lstStyle/>
            <a:p>
              <a:r>
                <a:rPr lang="en-US" altLang="ko-KR" sz="1500" dirty="0">
                  <a:solidFill>
                    <a:schemeClr val="bg1">
                      <a:lumMod val="85000"/>
                    </a:schemeClr>
                  </a:solidFill>
                  <a:latin typeface="Arial" panose="020B0604020202020204" pitchFamily="34" charset="0"/>
                </a:rPr>
                <a:t>outputs</a:t>
              </a:r>
              <a:endParaRPr lang="ko-KR" altLang="en-US" sz="1500" dirty="0">
                <a:solidFill>
                  <a:srgbClr val="00C8EB"/>
                </a:solidFill>
                <a:latin typeface="Arial" panose="020B0604020202020204" pitchFamily="34" charset="0"/>
              </a:endParaRPr>
            </a:p>
          </p:txBody>
        </p:sp>
        <p:sp>
          <p:nvSpPr>
            <p:cNvPr id="105" name="TextBox 104">
              <a:extLst>
                <a:ext uri="{FF2B5EF4-FFF2-40B4-BE49-F238E27FC236}">
                  <a16:creationId xmlns:a16="http://schemas.microsoft.com/office/drawing/2014/main" id="{BFAAB132-58B7-4CA9-9407-04C0C57C3F18}"/>
                </a:ext>
              </a:extLst>
            </p:cNvPr>
            <p:cNvSpPr txBox="1"/>
            <p:nvPr/>
          </p:nvSpPr>
          <p:spPr>
            <a:xfrm>
              <a:off x="10384456" y="3353605"/>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[0] To: Y, 21 BTC</a:t>
              </a:r>
              <a:endParaRPr lang="ko-KR" altLang="en-US" sz="1400" dirty="0">
                <a:solidFill>
                  <a:srgbClr val="00C8EB"/>
                </a:solidFill>
                <a:latin typeface="Arial" panose="020B0604020202020204" pitchFamily="34" charset="0"/>
              </a:endParaRPr>
            </a:p>
          </p:txBody>
        </p:sp>
        <p:sp>
          <p:nvSpPr>
            <p:cNvPr id="106" name="TextBox 105">
              <a:extLst>
                <a:ext uri="{FF2B5EF4-FFF2-40B4-BE49-F238E27FC236}">
                  <a16:creationId xmlns:a16="http://schemas.microsoft.com/office/drawing/2014/main" id="{B56AC122-E9EC-4760-830E-5792F94C3263}"/>
                </a:ext>
              </a:extLst>
            </p:cNvPr>
            <p:cNvSpPr txBox="1"/>
            <p:nvPr/>
          </p:nvSpPr>
          <p:spPr>
            <a:xfrm>
              <a:off x="10384456" y="3711321"/>
              <a:ext cx="1458000" cy="307777"/>
            </a:xfrm>
            <a:prstGeom prst="rect">
              <a:avLst/>
            </a:prstGeom>
            <a:noFill/>
            <a:ln w="6350">
              <a:solidFill>
                <a:schemeClr val="bg1">
                  <a:lumMod val="85000"/>
                </a:schemeClr>
              </a:solidFill>
            </a:ln>
          </p:spPr>
          <p:txBody>
            <a:bodyPr wrap="square" lIns="46800" rIns="46800" rtlCol="0">
              <a:spAutoFit/>
            </a:bodyPr>
            <a:lstStyle/>
            <a:p>
              <a:pPr algn="ctr"/>
              <a:r>
                <a:rPr lang="en-US" altLang="ko-KR" sz="1400" dirty="0">
                  <a:solidFill>
                    <a:schemeClr val="bg1">
                      <a:lumMod val="85000"/>
                    </a:schemeClr>
                  </a:solidFill>
                  <a:latin typeface="Arial" panose="020B0604020202020204" pitchFamily="34" charset="0"/>
                </a:rPr>
                <a:t>[1] To: Z,  8 BTC</a:t>
              </a:r>
              <a:endParaRPr lang="ko-KR" altLang="en-US" sz="1400" dirty="0">
                <a:solidFill>
                  <a:srgbClr val="00C8EB"/>
                </a:solidFill>
                <a:latin typeface="Arial" panose="020B0604020202020204" pitchFamily="34" charset="0"/>
              </a:endParaRPr>
            </a:p>
          </p:txBody>
        </p:sp>
        <p:sp>
          <p:nvSpPr>
            <p:cNvPr id="108" name="TextBox 107">
              <a:extLst>
                <a:ext uri="{FF2B5EF4-FFF2-40B4-BE49-F238E27FC236}">
                  <a16:creationId xmlns:a16="http://schemas.microsoft.com/office/drawing/2014/main" id="{C3681E8E-6DAE-4A19-BCCE-577000EB4FC0}"/>
                </a:ext>
              </a:extLst>
            </p:cNvPr>
            <p:cNvSpPr txBox="1"/>
            <p:nvPr/>
          </p:nvSpPr>
          <p:spPr>
            <a:xfrm>
              <a:off x="8786586" y="3711429"/>
              <a:ext cx="1458000" cy="307777"/>
            </a:xfrm>
            <a:prstGeom prst="rect">
              <a:avLst/>
            </a:prstGeom>
            <a:noFill/>
            <a:ln w="6350">
              <a:solidFill>
                <a:schemeClr val="bg1">
                  <a:lumMod val="85000"/>
                </a:schemeClr>
              </a:solidFill>
            </a:ln>
          </p:spPr>
          <p:txBody>
            <a:bodyPr wrap="square" lIns="54000" rIns="54000" rtlCol="0">
              <a:spAutoFit/>
            </a:bodyPr>
            <a:lstStyle/>
            <a:p>
              <a:pPr algn="ctr"/>
              <a:r>
                <a:rPr lang="en-US" altLang="ko-KR" sz="1400" dirty="0">
                  <a:solidFill>
                    <a:schemeClr val="bg1">
                      <a:lumMod val="85000"/>
                    </a:schemeClr>
                  </a:solidFill>
                  <a:latin typeface="Arial" panose="020B0604020202020204" pitchFamily="34" charset="0"/>
                </a:rPr>
                <a:t>[1] Tx3, output0</a:t>
              </a:r>
              <a:endParaRPr lang="ko-KR" altLang="en-US" sz="1400" dirty="0">
                <a:solidFill>
                  <a:srgbClr val="00C8EB"/>
                </a:solidFill>
                <a:latin typeface="Arial" panose="020B0604020202020204" pitchFamily="34" charset="0"/>
              </a:endParaRPr>
            </a:p>
          </p:txBody>
        </p:sp>
      </p:grpSp>
      <p:cxnSp>
        <p:nvCxnSpPr>
          <p:cNvPr id="109" name="직선 화살표 연결선 108">
            <a:extLst>
              <a:ext uri="{FF2B5EF4-FFF2-40B4-BE49-F238E27FC236}">
                <a16:creationId xmlns:a16="http://schemas.microsoft.com/office/drawing/2014/main" id="{F01DC1D6-5F11-4323-9716-C26FC38E682F}"/>
              </a:ext>
            </a:extLst>
          </p:cNvPr>
          <p:cNvCxnSpPr>
            <a:cxnSpLocks/>
            <a:stCxn id="85" idx="3"/>
            <a:endCxn id="103" idx="1"/>
          </p:cNvCxnSpPr>
          <p:nvPr/>
        </p:nvCxnSpPr>
        <p:spPr>
          <a:xfrm>
            <a:off x="7842823" y="3297963"/>
            <a:ext cx="942100" cy="20953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직선 화살표 연결선 111">
            <a:extLst>
              <a:ext uri="{FF2B5EF4-FFF2-40B4-BE49-F238E27FC236}">
                <a16:creationId xmlns:a16="http://schemas.microsoft.com/office/drawing/2014/main" id="{7DB6C9C8-0233-450F-9EAD-43DBB19F1FA5}"/>
              </a:ext>
            </a:extLst>
          </p:cNvPr>
          <p:cNvCxnSpPr>
            <a:cxnSpLocks/>
            <a:stCxn id="96" idx="3"/>
            <a:endCxn id="108" idx="1"/>
          </p:cNvCxnSpPr>
          <p:nvPr/>
        </p:nvCxnSpPr>
        <p:spPr>
          <a:xfrm flipV="1">
            <a:off x="7842823" y="3865318"/>
            <a:ext cx="943763" cy="12453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3037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C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621616" cy="861774"/>
          </a:xfrm>
          <a:prstGeom prst="rect">
            <a:avLst/>
          </a:prstGeom>
          <a:noFill/>
        </p:spPr>
        <p:txBody>
          <a:bodyPr wrap="square" rtlCol="0">
            <a:spAutoFit/>
          </a:bodyPr>
          <a:lstStyle/>
          <a:p>
            <a:r>
              <a:rPr lang="en-US" altLang="ko-KR" sz="1400" dirty="0">
                <a:solidFill>
                  <a:schemeClr val="bg1">
                    <a:lumMod val="85000"/>
                  </a:schemeClr>
                </a:solidFill>
              </a:rPr>
              <a:t>Balance</a:t>
            </a:r>
            <a:endParaRPr lang="en-US" altLang="ko-KR" sz="1200" dirty="0">
              <a:solidFill>
                <a:schemeClr val="bg1">
                  <a:lumMod val="85000"/>
                </a:schemeClr>
              </a:solidFill>
            </a:endParaRPr>
          </a:p>
          <a:p>
            <a:r>
              <a:rPr lang="en-US" altLang="ko-KR" sz="1200" dirty="0">
                <a:solidFill>
                  <a:schemeClr val="bg1">
                    <a:lumMod val="85000"/>
                  </a:schemeClr>
                </a:solidFill>
              </a:rPr>
              <a:t>B : 4 BTC</a:t>
            </a:r>
            <a:br>
              <a:rPr lang="en-US" altLang="ko-KR" sz="1200" dirty="0">
                <a:solidFill>
                  <a:schemeClr val="bg1">
                    <a:lumMod val="85000"/>
                  </a:schemeClr>
                </a:solidFill>
              </a:rPr>
            </a:br>
            <a:r>
              <a:rPr lang="en-US" altLang="ko-KR" sz="1200" dirty="0">
                <a:solidFill>
                  <a:schemeClr val="bg1">
                    <a:lumMod val="85000"/>
                  </a:schemeClr>
                </a:solidFill>
              </a:rPr>
              <a:t>C : 1 BTC</a:t>
            </a:r>
            <a:br>
              <a:rPr lang="en-US" altLang="ko-KR" sz="1200" dirty="0">
                <a:solidFill>
                  <a:schemeClr val="bg1">
                    <a:lumMod val="85000"/>
                  </a:schemeClr>
                </a:solidFill>
              </a:rPr>
            </a:br>
            <a:r>
              <a:rPr lang="en-US" altLang="ko-KR" sz="1200" dirty="0">
                <a:solidFill>
                  <a:schemeClr val="bg1">
                    <a:lumMod val="85000"/>
                  </a:schemeClr>
                </a:solidFill>
              </a:rPr>
              <a:t>(A's change address)</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111049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E21F44D2-5F49-47AB-B190-C514BEA44AE8}"/>
              </a:ext>
            </a:extLst>
          </p:cNvPr>
          <p:cNvSpPr>
            <a:spLocks noGrp="1"/>
          </p:cNvSpPr>
          <p:nvPr>
            <p:ph type="title"/>
          </p:nvPr>
        </p:nvSpPr>
        <p:spPr/>
        <p:txBody>
          <a:bodyPr/>
          <a:lstStyle/>
          <a:p>
            <a:r>
              <a:rPr lang="ko-KR" altLang="en-US" dirty="0"/>
              <a:t>트랜잭션 모델과 상태</a:t>
            </a:r>
            <a:r>
              <a:rPr lang="en-US" altLang="ko-KR" dirty="0"/>
              <a:t>(State) [ Account-based ]</a:t>
            </a:r>
            <a:endParaRPr lang="ko-KR" altLang="en-US" dirty="0"/>
          </a:p>
        </p:txBody>
      </p:sp>
      <p:sp>
        <p:nvSpPr>
          <p:cNvPr id="4" name="TextBox 3">
            <a:extLst>
              <a:ext uri="{FF2B5EF4-FFF2-40B4-BE49-F238E27FC236}">
                <a16:creationId xmlns:a16="http://schemas.microsoft.com/office/drawing/2014/main" id="{EC1AC9BE-C42A-48D8-911C-B875AB06BAA7}"/>
              </a:ext>
            </a:extLst>
          </p:cNvPr>
          <p:cNvSpPr txBox="1"/>
          <p:nvPr/>
        </p:nvSpPr>
        <p:spPr>
          <a:xfrm>
            <a:off x="2581256" y="2767280"/>
            <a:ext cx="7029488" cy="1323439"/>
          </a:xfrm>
          <a:prstGeom prst="rect">
            <a:avLst/>
          </a:prstGeom>
          <a:noFill/>
        </p:spPr>
        <p:txBody>
          <a:bodyPr wrap="none" rtlCol="0">
            <a:spAutoFit/>
          </a:bodyPr>
          <a:lstStyle/>
          <a:p>
            <a:pPr algn="ctr"/>
            <a:r>
              <a:rPr lang="en-US" altLang="ko-KR" sz="8000" dirty="0">
                <a:solidFill>
                  <a:schemeClr val="bg1">
                    <a:lumMod val="85000"/>
                  </a:schemeClr>
                </a:solidFill>
                <a:latin typeface="Arial" panose="020B0604020202020204" pitchFamily="34" charset="0"/>
              </a:rPr>
              <a:t>Account-based</a:t>
            </a:r>
          </a:p>
        </p:txBody>
      </p:sp>
    </p:spTree>
    <p:extLst>
      <p:ext uri="{BB962C8B-B14F-4D97-AF65-F5344CB8AC3E}">
        <p14:creationId xmlns:p14="http://schemas.microsoft.com/office/powerpoint/2010/main" val="27218909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7" name="TextBox 6">
            <a:extLst>
              <a:ext uri="{FF2B5EF4-FFF2-40B4-BE49-F238E27FC236}">
                <a16:creationId xmlns:a16="http://schemas.microsoft.com/office/drawing/2014/main" id="{478ADC56-54C0-38D0-5B72-7E0D3ECFA008}"/>
              </a:ext>
            </a:extLst>
          </p:cNvPr>
          <p:cNvSpPr txBox="1"/>
          <p:nvPr/>
        </p:nvSpPr>
        <p:spPr>
          <a:xfrm>
            <a:off x="3693454" y="1635631"/>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1</a:t>
            </a:r>
            <a:endParaRPr lang="ko-KR" altLang="en-US" dirty="0">
              <a:solidFill>
                <a:schemeClr val="bg1">
                  <a:lumMod val="85000"/>
                </a:schemeClr>
              </a:solidFill>
            </a:endParaRPr>
          </a:p>
        </p:txBody>
      </p:sp>
      <p:sp>
        <p:nvSpPr>
          <p:cNvPr id="15" name="직사각형 14">
            <a:extLst>
              <a:ext uri="{FF2B5EF4-FFF2-40B4-BE49-F238E27FC236}">
                <a16:creationId xmlns:a16="http://schemas.microsoft.com/office/drawing/2014/main" id="{F3A83302-5CC1-5253-9AF5-2FEB0D15EF30}"/>
              </a:ext>
            </a:extLst>
          </p:cNvPr>
          <p:cNvSpPr/>
          <p:nvPr/>
        </p:nvSpPr>
        <p:spPr>
          <a:xfrm>
            <a:off x="314101" y="1154240"/>
            <a:ext cx="11614373" cy="5545010"/>
          </a:xfrm>
          <a:prstGeom prst="rect">
            <a:avLst/>
          </a:prstGeom>
          <a:noFill/>
          <a:ln w="635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16" name="TextBox 16">
            <a:extLst>
              <a:ext uri="{FF2B5EF4-FFF2-40B4-BE49-F238E27FC236}">
                <a16:creationId xmlns:a16="http://schemas.microsoft.com/office/drawing/2014/main" id="{3B799C91-9826-161E-D7E4-AF8380ED4ABD}"/>
              </a:ext>
            </a:extLst>
          </p:cNvPr>
          <p:cNvSpPr txBox="1"/>
          <p:nvPr/>
        </p:nvSpPr>
        <p:spPr>
          <a:xfrm>
            <a:off x="314102" y="677186"/>
            <a:ext cx="27432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500" b="1" dirty="0">
                <a:solidFill>
                  <a:schemeClr val="bg1">
                    <a:lumMod val="85000"/>
                  </a:schemeClr>
                </a:solidFill>
                <a:ea typeface="맑은 고딕"/>
              </a:rPr>
              <a:t>World State</a:t>
            </a:r>
          </a:p>
        </p:txBody>
      </p:sp>
      <p:sp>
        <p:nvSpPr>
          <p:cNvPr id="17" name="TextBox 16">
            <a:extLst>
              <a:ext uri="{FF2B5EF4-FFF2-40B4-BE49-F238E27FC236}">
                <a16:creationId xmlns:a16="http://schemas.microsoft.com/office/drawing/2014/main" id="{83F40CF0-844A-476D-A80D-63B7DB97B6BE}"/>
              </a:ext>
            </a:extLst>
          </p:cNvPr>
          <p:cNvSpPr txBox="1"/>
          <p:nvPr/>
        </p:nvSpPr>
        <p:spPr>
          <a:xfrm>
            <a:off x="3687479" y="2228547"/>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2</a:t>
            </a:r>
            <a:endParaRPr lang="ko-KR" altLang="en-US" dirty="0">
              <a:solidFill>
                <a:schemeClr val="bg1">
                  <a:lumMod val="85000"/>
                </a:schemeClr>
              </a:solidFill>
            </a:endParaRPr>
          </a:p>
        </p:txBody>
      </p:sp>
      <p:sp>
        <p:nvSpPr>
          <p:cNvPr id="19" name="TextBox 18">
            <a:extLst>
              <a:ext uri="{FF2B5EF4-FFF2-40B4-BE49-F238E27FC236}">
                <a16:creationId xmlns:a16="http://schemas.microsoft.com/office/drawing/2014/main" id="{A3CA1F0F-5775-447B-8F51-D96368859AA9}"/>
              </a:ext>
            </a:extLst>
          </p:cNvPr>
          <p:cNvSpPr txBox="1"/>
          <p:nvPr/>
        </p:nvSpPr>
        <p:spPr>
          <a:xfrm>
            <a:off x="3668050" y="3239978"/>
            <a:ext cx="2160000"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
        <p:nvSpPr>
          <p:cNvPr id="20" name="TextBox 19">
            <a:extLst>
              <a:ext uri="{FF2B5EF4-FFF2-40B4-BE49-F238E27FC236}">
                <a16:creationId xmlns:a16="http://schemas.microsoft.com/office/drawing/2014/main" id="{D4A7D775-FDD0-4A90-834A-05B05DA0D168}"/>
              </a:ext>
            </a:extLst>
          </p:cNvPr>
          <p:cNvSpPr txBox="1"/>
          <p:nvPr/>
        </p:nvSpPr>
        <p:spPr>
          <a:xfrm>
            <a:off x="3668050" y="2821463"/>
            <a:ext cx="2160000"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3</a:t>
            </a:r>
            <a:endParaRPr lang="ko-KR" altLang="en-US" dirty="0">
              <a:solidFill>
                <a:schemeClr val="bg1">
                  <a:lumMod val="85000"/>
                </a:schemeClr>
              </a:solidFill>
            </a:endParaRPr>
          </a:p>
        </p:txBody>
      </p:sp>
      <p:sp>
        <p:nvSpPr>
          <p:cNvPr id="21" name="TextBox 20">
            <a:extLst>
              <a:ext uri="{FF2B5EF4-FFF2-40B4-BE49-F238E27FC236}">
                <a16:creationId xmlns:a16="http://schemas.microsoft.com/office/drawing/2014/main" id="{4FD15AFA-C924-43A2-A670-BAE0344D04B0}"/>
              </a:ext>
            </a:extLst>
          </p:cNvPr>
          <p:cNvSpPr txBox="1"/>
          <p:nvPr/>
        </p:nvSpPr>
        <p:spPr>
          <a:xfrm>
            <a:off x="839465" y="1635631"/>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1</a:t>
            </a:r>
            <a:endParaRPr lang="ko-KR" altLang="en-US" dirty="0">
              <a:solidFill>
                <a:schemeClr val="bg1">
                  <a:lumMod val="85000"/>
                </a:schemeClr>
              </a:solidFill>
            </a:endParaRPr>
          </a:p>
        </p:txBody>
      </p:sp>
      <p:sp>
        <p:nvSpPr>
          <p:cNvPr id="22" name="TextBox 21">
            <a:extLst>
              <a:ext uri="{FF2B5EF4-FFF2-40B4-BE49-F238E27FC236}">
                <a16:creationId xmlns:a16="http://schemas.microsoft.com/office/drawing/2014/main" id="{ED9FF82C-1CE0-4F6F-BB01-A0F7CE83B320}"/>
              </a:ext>
            </a:extLst>
          </p:cNvPr>
          <p:cNvSpPr txBox="1"/>
          <p:nvPr/>
        </p:nvSpPr>
        <p:spPr>
          <a:xfrm>
            <a:off x="839465" y="2228547"/>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2</a:t>
            </a:r>
            <a:endParaRPr lang="ko-KR" altLang="en-US" dirty="0">
              <a:solidFill>
                <a:schemeClr val="bg1">
                  <a:lumMod val="85000"/>
                </a:schemeClr>
              </a:solidFill>
            </a:endParaRPr>
          </a:p>
        </p:txBody>
      </p:sp>
      <p:sp>
        <p:nvSpPr>
          <p:cNvPr id="23" name="TextBox 22">
            <a:extLst>
              <a:ext uri="{FF2B5EF4-FFF2-40B4-BE49-F238E27FC236}">
                <a16:creationId xmlns:a16="http://schemas.microsoft.com/office/drawing/2014/main" id="{DA681A9A-8DF9-4B15-8E27-FF34BED104A7}"/>
              </a:ext>
            </a:extLst>
          </p:cNvPr>
          <p:cNvSpPr txBox="1"/>
          <p:nvPr/>
        </p:nvSpPr>
        <p:spPr>
          <a:xfrm>
            <a:off x="839465" y="2821463"/>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3</a:t>
            </a:r>
            <a:endParaRPr lang="ko-KR" altLang="en-US"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57A7A773-F184-4C35-B3E3-90E19F7F2992}"/>
              </a:ext>
            </a:extLst>
          </p:cNvPr>
          <p:cNvCxnSpPr>
            <a:stCxn id="21" idx="3"/>
            <a:endCxn id="7" idx="1"/>
          </p:cNvCxnSpPr>
          <p:nvPr/>
        </p:nvCxnSpPr>
        <p:spPr>
          <a:xfrm>
            <a:off x="2495600" y="1820297"/>
            <a:ext cx="1197854"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E448EBC1-D338-41ED-83EC-9D16451A6DF1}"/>
              </a:ext>
            </a:extLst>
          </p:cNvPr>
          <p:cNvCxnSpPr>
            <a:cxnSpLocks/>
            <a:stCxn id="22" idx="3"/>
            <a:endCxn id="17" idx="1"/>
          </p:cNvCxnSpPr>
          <p:nvPr/>
        </p:nvCxnSpPr>
        <p:spPr>
          <a:xfrm>
            <a:off x="2495600" y="2413213"/>
            <a:ext cx="1191879"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5E6B7C3C-3D6D-4F43-8FFA-98D03820F2D5}"/>
              </a:ext>
            </a:extLst>
          </p:cNvPr>
          <p:cNvCxnSpPr>
            <a:cxnSpLocks/>
            <a:stCxn id="23" idx="3"/>
            <a:endCxn id="20" idx="1"/>
          </p:cNvCxnSpPr>
          <p:nvPr/>
        </p:nvCxnSpPr>
        <p:spPr>
          <a:xfrm>
            <a:off x="2495600" y="3006129"/>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906D95F-D2BE-4BBE-9E94-73DF85BF0AEE}"/>
              </a:ext>
            </a:extLst>
          </p:cNvPr>
          <p:cNvSpPr txBox="1"/>
          <p:nvPr/>
        </p:nvSpPr>
        <p:spPr>
          <a:xfrm>
            <a:off x="3668050" y="3773939"/>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n</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sp>
        <p:nvSpPr>
          <p:cNvPr id="34" name="TextBox 33">
            <a:extLst>
              <a:ext uri="{FF2B5EF4-FFF2-40B4-BE49-F238E27FC236}">
                <a16:creationId xmlns:a16="http://schemas.microsoft.com/office/drawing/2014/main" id="{385A3456-B40A-44B0-9F15-13915A13A554}"/>
              </a:ext>
            </a:extLst>
          </p:cNvPr>
          <p:cNvSpPr txBox="1"/>
          <p:nvPr/>
        </p:nvSpPr>
        <p:spPr>
          <a:xfrm>
            <a:off x="839464" y="3771574"/>
            <a:ext cx="1656135" cy="369332"/>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dirty="0">
                <a:solidFill>
                  <a:schemeClr val="bg1">
                    <a:lumMod val="85000"/>
                  </a:schemeClr>
                </a:solidFill>
                <a:ea typeface="맑은 고딕"/>
              </a:rPr>
              <a:t>Address n</a:t>
            </a:r>
            <a:endParaRPr lang="ko-KR" altLang="en-US" dirty="0">
              <a:solidFill>
                <a:schemeClr val="bg1">
                  <a:lumMod val="85000"/>
                </a:schemeClr>
              </a:solidFill>
            </a:endParaRPr>
          </a:p>
        </p:txBody>
      </p:sp>
      <p:cxnSp>
        <p:nvCxnSpPr>
          <p:cNvPr id="35" name="직선 화살표 연결선 34">
            <a:extLst>
              <a:ext uri="{FF2B5EF4-FFF2-40B4-BE49-F238E27FC236}">
                <a16:creationId xmlns:a16="http://schemas.microsoft.com/office/drawing/2014/main" id="{9DDD3BD3-1D40-4ED1-8994-052B4B9C6D3F}"/>
              </a:ext>
            </a:extLst>
          </p:cNvPr>
          <p:cNvCxnSpPr>
            <a:cxnSpLocks/>
            <a:stCxn id="34" idx="3"/>
          </p:cNvCxnSpPr>
          <p:nvPr/>
        </p:nvCxnSpPr>
        <p:spPr>
          <a:xfrm>
            <a:off x="2495599" y="3956240"/>
            <a:ext cx="1172450" cy="0"/>
          </a:xfrm>
          <a:prstGeom prst="straightConnector1">
            <a:avLst/>
          </a:prstGeom>
          <a:ln w="25400">
            <a:solidFill>
              <a:schemeClr val="bg1">
                <a:lumMod val="8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aphicFrame>
        <p:nvGraphicFramePr>
          <p:cNvPr id="38" name="표 38">
            <a:extLst>
              <a:ext uri="{FF2B5EF4-FFF2-40B4-BE49-F238E27FC236}">
                <a16:creationId xmlns:a16="http://schemas.microsoft.com/office/drawing/2014/main" id="{DC1574F2-22BC-475A-BF36-A337B51B9608}"/>
              </a:ext>
            </a:extLst>
          </p:cNvPr>
          <p:cNvGraphicFramePr>
            <a:graphicFrameLocks noGrp="1"/>
          </p:cNvGraphicFramePr>
          <p:nvPr/>
        </p:nvGraphicFramePr>
        <p:xfrm>
          <a:off x="3936363" y="4226564"/>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9" name="TextBox 38">
            <a:extLst>
              <a:ext uri="{FF2B5EF4-FFF2-40B4-BE49-F238E27FC236}">
                <a16:creationId xmlns:a16="http://schemas.microsoft.com/office/drawing/2014/main" id="{A35FC66C-036D-4B14-9592-54FE7C0B5801}"/>
              </a:ext>
            </a:extLst>
          </p:cNvPr>
          <p:cNvSpPr txBox="1"/>
          <p:nvPr/>
        </p:nvSpPr>
        <p:spPr>
          <a:xfrm>
            <a:off x="839464" y="3239978"/>
            <a:ext cx="1656135" cy="47705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en-US" altLang="ko-KR" sz="2500" b="1" dirty="0">
                <a:solidFill>
                  <a:schemeClr val="bg1">
                    <a:lumMod val="85000"/>
                  </a:schemeClr>
                </a:solidFill>
                <a:ea typeface="맑은 고딕"/>
              </a:rPr>
              <a:t>⋮</a:t>
            </a:r>
            <a:endParaRPr lang="ko-KR" altLang="en-US" sz="2500" b="1" dirty="0">
              <a:solidFill>
                <a:schemeClr val="bg1">
                  <a:lumMod val="85000"/>
                </a:schemeClr>
              </a:solidFill>
            </a:endParaRPr>
          </a:p>
        </p:txBody>
      </p:sp>
    </p:spTree>
    <p:extLst>
      <p:ext uri="{BB962C8B-B14F-4D97-AF65-F5344CB8AC3E}">
        <p14:creationId xmlns:p14="http://schemas.microsoft.com/office/powerpoint/2010/main" val="323770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9" grpId="0"/>
      <p:bldP spid="20" grpId="0" animBg="1"/>
      <p:bldP spid="21" grpId="0" animBg="1"/>
      <p:bldP spid="22" grpId="0" animBg="1"/>
      <p:bldP spid="23" grpId="0" animBg="1"/>
      <p:bldP spid="33" grpId="0" animBg="1"/>
      <p:bldP spid="34" grpId="0" animBg="1"/>
      <p:bldP spid="3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DF44A689-31DB-47EE-8031-76D8287A3097}"/>
              </a:ext>
            </a:extLst>
          </p:cNvPr>
          <p:cNvSpPr>
            <a:spLocks noGrp="1"/>
          </p:cNvSpPr>
          <p:nvPr>
            <p:ph type="title"/>
          </p:nvPr>
        </p:nvSpPr>
        <p:spPr/>
        <p:txBody>
          <a:bodyPr/>
          <a:lstStyle/>
          <a:p>
            <a:r>
              <a:rPr lang="en-US" altLang="ko-KR" dirty="0"/>
              <a:t>Ethereum World State &amp; Account</a:t>
            </a:r>
            <a:endParaRPr lang="ko-KR" altLang="en-US" dirty="0"/>
          </a:p>
        </p:txBody>
      </p:sp>
      <p:sp>
        <p:nvSpPr>
          <p:cNvPr id="15" name="직사각형 14">
            <a:extLst>
              <a:ext uri="{FF2B5EF4-FFF2-40B4-BE49-F238E27FC236}">
                <a16:creationId xmlns:a16="http://schemas.microsoft.com/office/drawing/2014/main" id="{F3A83302-5CC1-5253-9AF5-2FEB0D15EF30}"/>
              </a:ext>
            </a:extLst>
          </p:cNvPr>
          <p:cNvSpPr/>
          <p:nvPr/>
        </p:nvSpPr>
        <p:spPr>
          <a:xfrm>
            <a:off x="1439186" y="4745602"/>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31" name="TextBox 14">
            <a:extLst>
              <a:ext uri="{FF2B5EF4-FFF2-40B4-BE49-F238E27FC236}">
                <a16:creationId xmlns:a16="http://schemas.microsoft.com/office/drawing/2014/main" id="{4A9C9622-C4C0-4F25-A82F-64BCFFABA49D}"/>
              </a:ext>
            </a:extLst>
          </p:cNvPr>
          <p:cNvSpPr txBox="1"/>
          <p:nvPr/>
        </p:nvSpPr>
        <p:spPr>
          <a:xfrm>
            <a:off x="1660474"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32" name="표 38">
            <a:extLst>
              <a:ext uri="{FF2B5EF4-FFF2-40B4-BE49-F238E27FC236}">
                <a16:creationId xmlns:a16="http://schemas.microsoft.com/office/drawing/2014/main" id="{31D52E24-B5E8-4311-B041-AAADA921350D}"/>
              </a:ext>
            </a:extLst>
          </p:cNvPr>
          <p:cNvGraphicFramePr>
            <a:graphicFrameLocks noGrp="1"/>
          </p:cNvGraphicFramePr>
          <p:nvPr>
            <p:extLst>
              <p:ext uri="{D42A27DB-BD31-4B8C-83A1-F6EECF244321}">
                <p14:modId xmlns:p14="http://schemas.microsoft.com/office/powerpoint/2010/main" val="3772681784"/>
              </p:ext>
            </p:extLst>
          </p:nvPr>
        </p:nvGraphicFramePr>
        <p:xfrm>
          <a:off x="1651287"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1</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200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36" name="TextBox 14">
            <a:extLst>
              <a:ext uri="{FF2B5EF4-FFF2-40B4-BE49-F238E27FC236}">
                <a16:creationId xmlns:a16="http://schemas.microsoft.com/office/drawing/2014/main" id="{8BAC498B-0E19-435A-BAEF-49D3936AC198}"/>
              </a:ext>
            </a:extLst>
          </p:cNvPr>
          <p:cNvSpPr txBox="1"/>
          <p:nvPr/>
        </p:nvSpPr>
        <p:spPr>
          <a:xfrm>
            <a:off x="5428367" y="5022784"/>
            <a:ext cx="134262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sz="1400" dirty="0" err="1">
                <a:solidFill>
                  <a:schemeClr val="bg1">
                    <a:lumMod val="85000"/>
                  </a:schemeClr>
                </a:solidFill>
                <a:ea typeface="맑은 고딕"/>
              </a:rPr>
              <a:t>Account</a:t>
            </a:r>
            <a:r>
              <a:rPr lang="ko-KR" altLang="en-US" sz="1400" dirty="0">
                <a:solidFill>
                  <a:schemeClr val="bg1">
                    <a:lumMod val="85000"/>
                  </a:schemeClr>
                </a:solidFill>
                <a:ea typeface="맑은 고딕"/>
              </a:rPr>
              <a:t> State</a:t>
            </a:r>
            <a:endParaRPr lang="ko-KR" altLang="en-US" sz="1400" dirty="0">
              <a:solidFill>
                <a:schemeClr val="bg1">
                  <a:lumMod val="85000"/>
                </a:schemeClr>
              </a:solidFill>
            </a:endParaRPr>
          </a:p>
        </p:txBody>
      </p:sp>
      <p:graphicFrame>
        <p:nvGraphicFramePr>
          <p:cNvPr id="37" name="표 38">
            <a:extLst>
              <a:ext uri="{FF2B5EF4-FFF2-40B4-BE49-F238E27FC236}">
                <a16:creationId xmlns:a16="http://schemas.microsoft.com/office/drawing/2014/main" id="{2714269D-9C67-4840-A1E7-E2DD36A6986C}"/>
              </a:ext>
            </a:extLst>
          </p:cNvPr>
          <p:cNvGraphicFramePr>
            <a:graphicFrameLocks noGrp="1"/>
          </p:cNvGraphicFramePr>
          <p:nvPr>
            <p:extLst>
              <p:ext uri="{D42A27DB-BD31-4B8C-83A1-F6EECF244321}">
                <p14:modId xmlns:p14="http://schemas.microsoft.com/office/powerpoint/2010/main" val="61367773"/>
              </p:ext>
            </p:extLst>
          </p:nvPr>
        </p:nvGraphicFramePr>
        <p:xfrm>
          <a:off x="5444678" y="5321316"/>
          <a:ext cx="1310003" cy="1219200"/>
        </p:xfrm>
        <a:graphic>
          <a:graphicData uri="http://schemas.openxmlformats.org/drawingml/2006/table">
            <a:tbl>
              <a:tblPr firstRow="1" bandRow="1">
                <a:tableStyleId>{5C22544A-7EE6-4342-B048-85BDC9FD1C3A}</a:tableStyleId>
              </a:tblPr>
              <a:tblGrid>
                <a:gridCol w="1310003">
                  <a:extLst>
                    <a:ext uri="{9D8B030D-6E8A-4147-A177-3AD203B41FA5}">
                      <a16:colId xmlns:a16="http://schemas.microsoft.com/office/drawing/2014/main" val="522052225"/>
                    </a:ext>
                  </a:extLst>
                </a:gridCol>
              </a:tblGrid>
              <a:tr h="215745">
                <a:tc>
                  <a:txBody>
                    <a:bodyPr/>
                    <a:lstStyle/>
                    <a:p>
                      <a:pPr algn="ctr" latinLnBrk="1"/>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400" b="0" dirty="0">
                          <a:solidFill>
                            <a:schemeClr val="bg1">
                              <a:lumMod val="85000"/>
                            </a:schemeClr>
                          </a:solidFill>
                        </a:rPr>
                        <a:t>balance</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400" b="0" dirty="0">
                          <a:solidFill>
                            <a:schemeClr val="bg1">
                              <a:lumMod val="50000"/>
                            </a:schemeClr>
                          </a:solidFill>
                        </a:rPr>
                        <a:t>storage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400" b="0" dirty="0">
                          <a:solidFill>
                            <a:schemeClr val="bg1">
                              <a:lumMod val="50000"/>
                            </a:schemeClr>
                          </a:solidFill>
                        </a:rPr>
                        <a:t>code hash</a:t>
                      </a:r>
                      <a:endParaRPr lang="ko-KR" altLang="en-US" sz="14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46" name="TextBox 45">
            <a:extLst>
              <a:ext uri="{FF2B5EF4-FFF2-40B4-BE49-F238E27FC236}">
                <a16:creationId xmlns:a16="http://schemas.microsoft.com/office/drawing/2014/main" id="{C220C4C6-3992-4D06-A9FB-13228732BE62}"/>
              </a:ext>
            </a:extLst>
          </p:cNvPr>
          <p:cNvSpPr txBox="1"/>
          <p:nvPr/>
        </p:nvSpPr>
        <p:spPr>
          <a:xfrm>
            <a:off x="4728001" y="696015"/>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50" name="직사각형 49">
            <a:extLst>
              <a:ext uri="{FF2B5EF4-FFF2-40B4-BE49-F238E27FC236}">
                <a16:creationId xmlns:a16="http://schemas.microsoft.com/office/drawing/2014/main" id="{594526ED-59D0-473B-B4DB-E886760E812D}"/>
              </a:ext>
            </a:extLst>
          </p:cNvPr>
          <p:cNvSpPr/>
          <p:nvPr/>
        </p:nvSpPr>
        <p:spPr>
          <a:xfrm>
            <a:off x="4728000"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TextBox 14">
            <a:extLst>
              <a:ext uri="{FF2B5EF4-FFF2-40B4-BE49-F238E27FC236}">
                <a16:creationId xmlns:a16="http://schemas.microsoft.com/office/drawing/2014/main" id="{FF2EA7B8-70C9-4DE0-A859-FE1CD2150877}"/>
              </a:ext>
            </a:extLst>
          </p:cNvPr>
          <p:cNvSpPr txBox="1"/>
          <p:nvPr/>
        </p:nvSpPr>
        <p:spPr>
          <a:xfrm>
            <a:off x="3499167" y="4745602"/>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54" name="표 38">
            <a:extLst>
              <a:ext uri="{FF2B5EF4-FFF2-40B4-BE49-F238E27FC236}">
                <a16:creationId xmlns:a16="http://schemas.microsoft.com/office/drawing/2014/main" id="{1C7CBE5E-5EC0-40C8-A04C-D5E9AA422921}"/>
              </a:ext>
            </a:extLst>
          </p:cNvPr>
          <p:cNvGraphicFramePr>
            <a:graphicFrameLocks noGrp="1"/>
          </p:cNvGraphicFramePr>
          <p:nvPr>
            <p:extLst>
              <p:ext uri="{D42A27DB-BD31-4B8C-83A1-F6EECF244321}">
                <p14:modId xmlns:p14="http://schemas.microsoft.com/office/powerpoint/2010/main" val="3591407786"/>
              </p:ext>
            </p:extLst>
          </p:nvPr>
        </p:nvGraphicFramePr>
        <p:xfrm>
          <a:off x="3489980" y="5135360"/>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55" name="TextBox 16">
            <a:extLst>
              <a:ext uri="{FF2B5EF4-FFF2-40B4-BE49-F238E27FC236}">
                <a16:creationId xmlns:a16="http://schemas.microsoft.com/office/drawing/2014/main" id="{2C93ED7D-9C13-433F-9501-55A97338D561}"/>
              </a:ext>
            </a:extLst>
          </p:cNvPr>
          <p:cNvSpPr txBox="1"/>
          <p:nvPr/>
        </p:nvSpPr>
        <p:spPr>
          <a:xfrm>
            <a:off x="1439186" y="4340316"/>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a:t>
            </a:r>
            <a:endParaRPr lang="ko-KR" altLang="en-US" sz="2000" dirty="0">
              <a:solidFill>
                <a:schemeClr val="bg1">
                  <a:lumMod val="85000"/>
                </a:schemeClr>
              </a:solidFill>
              <a:ea typeface="맑은 고딕"/>
            </a:endParaRPr>
          </a:p>
        </p:txBody>
      </p:sp>
      <p:sp>
        <p:nvSpPr>
          <p:cNvPr id="56" name="직사각형 55">
            <a:extLst>
              <a:ext uri="{FF2B5EF4-FFF2-40B4-BE49-F238E27FC236}">
                <a16:creationId xmlns:a16="http://schemas.microsoft.com/office/drawing/2014/main" id="{6E53C02D-CC00-47D7-BFF5-3EF75FFC5DF5}"/>
              </a:ext>
            </a:extLst>
          </p:cNvPr>
          <p:cNvSpPr/>
          <p:nvPr/>
        </p:nvSpPr>
        <p:spPr>
          <a:xfrm>
            <a:off x="4871999" y="1247595"/>
            <a:ext cx="2448000" cy="1333096"/>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endParaRPr lang="en-US" altLang="ko-KR" sz="900" dirty="0">
              <a:solidFill>
                <a:schemeClr val="bg1">
                  <a:lumMod val="85000"/>
                </a:schemeClr>
              </a:solidFill>
            </a:endParaRPr>
          </a:p>
          <a:p>
            <a:r>
              <a:rPr lang="en-US" altLang="ko-KR" sz="1600" dirty="0">
                <a:solidFill>
                  <a:schemeClr val="bg1">
                    <a:lumMod val="85000"/>
                  </a:schemeClr>
                </a:solidFill>
              </a:rPr>
              <a:t>From : A</a:t>
            </a:r>
          </a:p>
          <a:p>
            <a:r>
              <a:rPr lang="en-US" altLang="ko-KR" sz="1600" dirty="0">
                <a:solidFill>
                  <a:schemeClr val="bg1">
                    <a:lumMod val="85000"/>
                  </a:schemeClr>
                </a:solidFill>
              </a:rPr>
              <a:t>To : B</a:t>
            </a:r>
          </a:p>
          <a:p>
            <a:r>
              <a:rPr lang="en-US" altLang="ko-KR" sz="1600" dirty="0">
                <a:solidFill>
                  <a:schemeClr val="bg1">
                    <a:lumMod val="85000"/>
                  </a:schemeClr>
                </a:solidFill>
              </a:rPr>
              <a:t>Value : </a:t>
            </a:r>
            <a:r>
              <a:rPr lang="en-US" altLang="ko-KR" sz="1600" dirty="0">
                <a:solidFill>
                  <a:srgbClr val="00C8EB"/>
                </a:solidFill>
              </a:rPr>
              <a:t>100</a:t>
            </a:r>
            <a:r>
              <a:rPr lang="en-US" altLang="ko-KR" sz="1600" dirty="0">
                <a:solidFill>
                  <a:schemeClr val="bg1">
                    <a:lumMod val="85000"/>
                  </a:schemeClr>
                </a:solidFill>
              </a:rPr>
              <a:t> ETH</a:t>
            </a:r>
          </a:p>
          <a:p>
            <a:r>
              <a:rPr lang="en-US" altLang="ko-KR" sz="1600" dirty="0">
                <a:solidFill>
                  <a:schemeClr val="bg1">
                    <a:lumMod val="85000"/>
                  </a:schemeClr>
                </a:solidFill>
              </a:rPr>
              <a:t>Nonce : 1</a:t>
            </a:r>
          </a:p>
        </p:txBody>
      </p:sp>
      <p:sp>
        <p:nvSpPr>
          <p:cNvPr id="57" name="직사각형 56">
            <a:extLst>
              <a:ext uri="{FF2B5EF4-FFF2-40B4-BE49-F238E27FC236}">
                <a16:creationId xmlns:a16="http://schemas.microsoft.com/office/drawing/2014/main" id="{8531105E-70AD-4F7C-B823-63399C95DE31}"/>
              </a:ext>
            </a:extLst>
          </p:cNvPr>
          <p:cNvSpPr/>
          <p:nvPr/>
        </p:nvSpPr>
        <p:spPr>
          <a:xfrm>
            <a:off x="4871999" y="2670786"/>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58" name="직사각형 57">
            <a:extLst>
              <a:ext uri="{FF2B5EF4-FFF2-40B4-BE49-F238E27FC236}">
                <a16:creationId xmlns:a16="http://schemas.microsoft.com/office/drawing/2014/main" id="{3F87BFD7-7F1B-41D4-909D-9737E192246C}"/>
              </a:ext>
            </a:extLst>
          </p:cNvPr>
          <p:cNvSpPr/>
          <p:nvPr/>
        </p:nvSpPr>
        <p:spPr>
          <a:xfrm>
            <a:off x="4871999" y="3131614"/>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60" name="직사각형 59">
            <a:extLst>
              <a:ext uri="{FF2B5EF4-FFF2-40B4-BE49-F238E27FC236}">
                <a16:creationId xmlns:a16="http://schemas.microsoft.com/office/drawing/2014/main" id="{FB129DF0-6050-46EF-96DC-3574F058E1E5}"/>
              </a:ext>
            </a:extLst>
          </p:cNvPr>
          <p:cNvSpPr/>
          <p:nvPr/>
        </p:nvSpPr>
        <p:spPr>
          <a:xfrm>
            <a:off x="7096719" y="4740426"/>
            <a:ext cx="3649649" cy="189885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sp>
        <p:nvSpPr>
          <p:cNvPr id="61" name="TextBox 14">
            <a:extLst>
              <a:ext uri="{FF2B5EF4-FFF2-40B4-BE49-F238E27FC236}">
                <a16:creationId xmlns:a16="http://schemas.microsoft.com/office/drawing/2014/main" id="{A7548393-BFDE-4A5A-B36E-36DF31B8CA0E}"/>
              </a:ext>
            </a:extLst>
          </p:cNvPr>
          <p:cNvSpPr txBox="1"/>
          <p:nvPr/>
        </p:nvSpPr>
        <p:spPr>
          <a:xfrm>
            <a:off x="7318007"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A</a:t>
            </a:r>
            <a:endParaRPr lang="ko-KR" altLang="en-US" dirty="0">
              <a:solidFill>
                <a:schemeClr val="bg1">
                  <a:lumMod val="85000"/>
                </a:schemeClr>
              </a:solidFill>
            </a:endParaRPr>
          </a:p>
        </p:txBody>
      </p:sp>
      <p:graphicFrame>
        <p:nvGraphicFramePr>
          <p:cNvPr id="62" name="표 38">
            <a:extLst>
              <a:ext uri="{FF2B5EF4-FFF2-40B4-BE49-F238E27FC236}">
                <a16:creationId xmlns:a16="http://schemas.microsoft.com/office/drawing/2014/main" id="{CAA10299-B76D-429F-B7CF-C029E5FFB6F8}"/>
              </a:ext>
            </a:extLst>
          </p:cNvPr>
          <p:cNvGraphicFramePr>
            <a:graphicFrameLocks noGrp="1"/>
          </p:cNvGraphicFramePr>
          <p:nvPr>
            <p:extLst>
              <p:ext uri="{D42A27DB-BD31-4B8C-83A1-F6EECF244321}">
                <p14:modId xmlns:p14="http://schemas.microsoft.com/office/powerpoint/2010/main" val="2809572654"/>
              </p:ext>
            </p:extLst>
          </p:nvPr>
        </p:nvGraphicFramePr>
        <p:xfrm>
          <a:off x="7308820"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2</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FFC700"/>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3" name="TextBox 14">
            <a:extLst>
              <a:ext uri="{FF2B5EF4-FFF2-40B4-BE49-F238E27FC236}">
                <a16:creationId xmlns:a16="http://schemas.microsoft.com/office/drawing/2014/main" id="{39EBEFE1-D042-48E2-A4B2-B187514B8284}"/>
              </a:ext>
            </a:extLst>
          </p:cNvPr>
          <p:cNvSpPr txBox="1"/>
          <p:nvPr/>
        </p:nvSpPr>
        <p:spPr>
          <a:xfrm>
            <a:off x="9156700" y="4740426"/>
            <a:ext cx="141791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a:t>
            </a:r>
            <a:r>
              <a:rPr lang="en-US" altLang="ko-KR" dirty="0">
                <a:solidFill>
                  <a:schemeClr val="bg1">
                    <a:lumMod val="85000"/>
                  </a:schemeClr>
                </a:solidFill>
                <a:ea typeface="맑은 고딕"/>
              </a:rPr>
              <a:t>B</a:t>
            </a:r>
            <a:endParaRPr lang="ko-KR" altLang="en-US" dirty="0">
              <a:solidFill>
                <a:schemeClr val="bg1">
                  <a:lumMod val="85000"/>
                </a:schemeClr>
              </a:solidFill>
            </a:endParaRPr>
          </a:p>
        </p:txBody>
      </p:sp>
      <p:graphicFrame>
        <p:nvGraphicFramePr>
          <p:cNvPr id="64" name="표 38">
            <a:extLst>
              <a:ext uri="{FF2B5EF4-FFF2-40B4-BE49-F238E27FC236}">
                <a16:creationId xmlns:a16="http://schemas.microsoft.com/office/drawing/2014/main" id="{55D59BE4-E2FF-482F-8F14-EF028FE2609D}"/>
              </a:ext>
            </a:extLst>
          </p:cNvPr>
          <p:cNvGraphicFramePr>
            <a:graphicFrameLocks noGrp="1"/>
          </p:cNvGraphicFramePr>
          <p:nvPr>
            <p:extLst>
              <p:ext uri="{D42A27DB-BD31-4B8C-83A1-F6EECF244321}">
                <p14:modId xmlns:p14="http://schemas.microsoft.com/office/powerpoint/2010/main" val="2662613698"/>
              </p:ext>
            </p:extLst>
          </p:nvPr>
        </p:nvGraphicFramePr>
        <p:xfrm>
          <a:off x="9147513" y="5130184"/>
          <a:ext cx="1417917" cy="1341120"/>
        </p:xfrm>
        <a:graphic>
          <a:graphicData uri="http://schemas.openxmlformats.org/drawingml/2006/table">
            <a:tbl>
              <a:tblPr firstRow="1" bandRow="1">
                <a:tableStyleId>{5C22544A-7EE6-4342-B048-85BDC9FD1C3A}</a:tableStyleId>
              </a:tblPr>
              <a:tblGrid>
                <a:gridCol w="1417917">
                  <a:extLst>
                    <a:ext uri="{9D8B030D-6E8A-4147-A177-3AD203B41FA5}">
                      <a16:colId xmlns:a16="http://schemas.microsoft.com/office/drawing/2014/main" val="522052225"/>
                    </a:ext>
                  </a:extLst>
                </a:gridCol>
              </a:tblGrid>
              <a:tr h="215745">
                <a:tc>
                  <a:txBody>
                    <a:bodyPr/>
                    <a:lstStyle/>
                    <a:p>
                      <a:pPr algn="ctr" latinLnBrk="1"/>
                      <a:r>
                        <a:rPr lang="en-US" altLang="ko-KR" sz="1600" b="0" dirty="0">
                          <a:solidFill>
                            <a:schemeClr val="bg1">
                              <a:lumMod val="85000"/>
                            </a:schemeClr>
                          </a:solidFill>
                        </a:rPr>
                        <a:t>0</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215745">
                <a:tc>
                  <a:txBody>
                    <a:bodyPr/>
                    <a:lstStyle/>
                    <a:p>
                      <a:pPr algn="ctr" latinLnBrk="1"/>
                      <a:r>
                        <a:rPr lang="en-US" altLang="ko-KR" sz="1600" b="0" dirty="0">
                          <a:solidFill>
                            <a:srgbClr val="B99FFF"/>
                          </a:solidFill>
                        </a:rPr>
                        <a:t>100</a:t>
                      </a:r>
                      <a:r>
                        <a:rPr lang="en-US" altLang="ko-KR" sz="1600" b="0" dirty="0">
                          <a:solidFill>
                            <a:schemeClr val="bg1">
                              <a:lumMod val="85000"/>
                            </a:schemeClr>
                          </a:solidFill>
                        </a:rPr>
                        <a:t> ETH</a:t>
                      </a:r>
                      <a:endParaRPr lang="ko-KR" altLang="en-US" sz="16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215745">
                <a:tc>
                  <a:txBody>
                    <a:bodyPr/>
                    <a:lstStyle/>
                    <a:p>
                      <a:pPr algn="ctr" latinLnBrk="1"/>
                      <a:r>
                        <a:rPr lang="en-US" altLang="ko-KR" sz="1600" b="0" dirty="0">
                          <a:solidFill>
                            <a:schemeClr val="bg1">
                              <a:lumMod val="50000"/>
                            </a:schemeClr>
                          </a:solidFill>
                        </a:rPr>
                        <a:t>null</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215745">
                <a:tc>
                  <a:txBody>
                    <a:bodyPr/>
                    <a:lstStyle/>
                    <a:p>
                      <a:pPr algn="ctr" latinLnBrk="1"/>
                      <a:r>
                        <a:rPr lang="en-US" altLang="ko-KR" sz="1600" b="0" dirty="0">
                          <a:solidFill>
                            <a:schemeClr val="bg1">
                              <a:lumMod val="50000"/>
                            </a:schemeClr>
                          </a:solidFill>
                        </a:rPr>
                        <a:t>""</a:t>
                      </a:r>
                      <a:endParaRPr lang="ko-KR" altLang="en-US" sz="1600" b="0" dirty="0">
                        <a:solidFill>
                          <a:schemeClr val="bg1">
                            <a:lumMod val="50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sp>
        <p:nvSpPr>
          <p:cNvPr id="65" name="TextBox 16">
            <a:extLst>
              <a:ext uri="{FF2B5EF4-FFF2-40B4-BE49-F238E27FC236}">
                <a16:creationId xmlns:a16="http://schemas.microsoft.com/office/drawing/2014/main" id="{C365F6D8-5E46-4FC1-BFC6-27CA1A3AA390}"/>
              </a:ext>
            </a:extLst>
          </p:cNvPr>
          <p:cNvSpPr txBox="1"/>
          <p:nvPr/>
        </p:nvSpPr>
        <p:spPr>
          <a:xfrm>
            <a:off x="7096719" y="4335140"/>
            <a:ext cx="2146852" cy="400110"/>
          </a:xfrm>
          <a:prstGeom prst="rect">
            <a:avLst/>
          </a:prstGeom>
          <a:noFill/>
        </p:spPr>
        <p:txBody>
          <a:bodyPr rot="0" spcFirstLastPara="0" vert="horz" wrap="square" lIns="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ko-KR" altLang="en-US" sz="2000" dirty="0">
                <a:solidFill>
                  <a:schemeClr val="bg1">
                    <a:lumMod val="85000"/>
                  </a:schemeClr>
                </a:solidFill>
                <a:ea typeface="맑은 고딕"/>
              </a:rPr>
              <a:t>World State </a:t>
            </a:r>
            <a:r>
              <a:rPr lang="en-US" altLang="ko-KR" sz="2000" dirty="0">
                <a:solidFill>
                  <a:schemeClr val="bg1">
                    <a:lumMod val="85000"/>
                  </a:schemeClr>
                </a:solidFill>
                <a:ea typeface="맑은 고딕"/>
              </a:rPr>
              <a:t>(t+1)</a:t>
            </a:r>
            <a:endParaRPr lang="ko-KR" altLang="en-US" sz="2000" dirty="0">
              <a:solidFill>
                <a:schemeClr val="bg1">
                  <a:lumMod val="85000"/>
                </a:schemeClr>
              </a:solidFill>
              <a:ea typeface="맑은 고딕"/>
            </a:endParaRPr>
          </a:p>
        </p:txBody>
      </p:sp>
      <p:sp>
        <p:nvSpPr>
          <p:cNvPr id="66" name="자유형: 도형 65">
            <a:extLst>
              <a:ext uri="{FF2B5EF4-FFF2-40B4-BE49-F238E27FC236}">
                <a16:creationId xmlns:a16="http://schemas.microsoft.com/office/drawing/2014/main" id="{9FA091B2-ADAE-4CD0-A7D5-9C0599DA75B9}"/>
              </a:ext>
            </a:extLst>
          </p:cNvPr>
          <p:cNvSpPr/>
          <p:nvPr/>
        </p:nvSpPr>
        <p:spPr>
          <a:xfrm>
            <a:off x="4518018" y="374546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7" name="직선 연결선 66">
            <a:extLst>
              <a:ext uri="{FF2B5EF4-FFF2-40B4-BE49-F238E27FC236}">
                <a16:creationId xmlns:a16="http://schemas.microsoft.com/office/drawing/2014/main" id="{6EC94746-293D-4557-9301-57FB84A921A0}"/>
              </a:ext>
            </a:extLst>
          </p:cNvPr>
          <p:cNvCxnSpPr>
            <a:cxnSpLocks/>
          </p:cNvCxnSpPr>
          <p:nvPr/>
        </p:nvCxnSpPr>
        <p:spPr>
          <a:xfrm flipV="1">
            <a:off x="3318462" y="1678554"/>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4C89763-8D10-4C24-8D4A-3BF73EC1C3D7}"/>
              </a:ext>
            </a:extLst>
          </p:cNvPr>
          <p:cNvSpPr txBox="1"/>
          <p:nvPr/>
        </p:nvSpPr>
        <p:spPr>
          <a:xfrm>
            <a:off x="555807" y="696015"/>
            <a:ext cx="1374735"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69" name="직사각형 68">
            <a:extLst>
              <a:ext uri="{FF2B5EF4-FFF2-40B4-BE49-F238E27FC236}">
                <a16:creationId xmlns:a16="http://schemas.microsoft.com/office/drawing/2014/main" id="{00E910BC-3EE5-4AC9-99FD-BA38273A7670}"/>
              </a:ext>
            </a:extLst>
          </p:cNvPr>
          <p:cNvSpPr/>
          <p:nvPr/>
        </p:nvSpPr>
        <p:spPr>
          <a:xfrm>
            <a:off x="555806"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자유형: 도형 69">
            <a:extLst>
              <a:ext uri="{FF2B5EF4-FFF2-40B4-BE49-F238E27FC236}">
                <a16:creationId xmlns:a16="http://schemas.microsoft.com/office/drawing/2014/main" id="{A31484DA-97B2-4A75-9420-9B5FA538DF48}"/>
              </a:ext>
            </a:extLst>
          </p:cNvPr>
          <p:cNvSpPr/>
          <p:nvPr/>
        </p:nvSpPr>
        <p:spPr>
          <a:xfrm>
            <a:off x="-1033585" y="3905232"/>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1" name="자유형: 도형 70">
            <a:extLst>
              <a:ext uri="{FF2B5EF4-FFF2-40B4-BE49-F238E27FC236}">
                <a16:creationId xmlns:a16="http://schemas.microsoft.com/office/drawing/2014/main" id="{AEF9E2ED-2C20-4D7D-A900-42FFA62FD4D9}"/>
              </a:ext>
            </a:extLst>
          </p:cNvPr>
          <p:cNvSpPr/>
          <p:nvPr/>
        </p:nvSpPr>
        <p:spPr>
          <a:xfrm>
            <a:off x="9989840" y="3606335"/>
            <a:ext cx="2314363" cy="859815"/>
          </a:xfrm>
          <a:custGeom>
            <a:avLst/>
            <a:gdLst>
              <a:gd name="connsiteX0" fmla="*/ 0 w 3350526"/>
              <a:gd name="connsiteY0" fmla="*/ 859815 h 859815"/>
              <a:gd name="connsiteX1" fmla="*/ 1644555 w 3350526"/>
              <a:gd name="connsiteY1" fmla="*/ 6 h 859815"/>
              <a:gd name="connsiteX2" fmla="*/ 3350526 w 3350526"/>
              <a:gd name="connsiteY2" fmla="*/ 846167 h 859815"/>
            </a:gdLst>
            <a:ahLst/>
            <a:cxnLst>
              <a:cxn ang="0">
                <a:pos x="connsiteX0" y="connsiteY0"/>
              </a:cxn>
              <a:cxn ang="0">
                <a:pos x="connsiteX1" y="connsiteY1"/>
              </a:cxn>
              <a:cxn ang="0">
                <a:pos x="connsiteX2" y="connsiteY2"/>
              </a:cxn>
            </a:cxnLst>
            <a:rect l="l" t="t" r="r" b="b"/>
            <a:pathLst>
              <a:path w="3350526" h="859815">
                <a:moveTo>
                  <a:pt x="0" y="859815"/>
                </a:moveTo>
                <a:cubicBezTo>
                  <a:pt x="543067" y="431048"/>
                  <a:pt x="1086134" y="2281"/>
                  <a:pt x="1644555" y="6"/>
                </a:cubicBezTo>
                <a:cubicBezTo>
                  <a:pt x="2202976" y="-2269"/>
                  <a:pt x="3152633" y="633489"/>
                  <a:pt x="3350526" y="846167"/>
                </a:cubicBezTo>
              </a:path>
            </a:pathLst>
          </a:custGeom>
          <a:noFill/>
          <a:ln w="38100">
            <a:solidFill>
              <a:schemeClr val="bg1">
                <a:lumMod val="85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2" name="TextBox 71">
            <a:extLst>
              <a:ext uri="{FF2B5EF4-FFF2-40B4-BE49-F238E27FC236}">
                <a16:creationId xmlns:a16="http://schemas.microsoft.com/office/drawing/2014/main" id="{BF019FA4-5131-41FA-9E72-4715E890F176}"/>
              </a:ext>
            </a:extLst>
          </p:cNvPr>
          <p:cNvSpPr txBox="1"/>
          <p:nvPr/>
        </p:nvSpPr>
        <p:spPr>
          <a:xfrm>
            <a:off x="8897232" y="696015"/>
            <a:ext cx="1448473" cy="400110"/>
          </a:xfrm>
          <a:prstGeom prst="rect">
            <a:avLst/>
          </a:prstGeom>
          <a:noFill/>
        </p:spPr>
        <p:txBody>
          <a:bodyPr wrap="none" lIns="0" rtlCol="0">
            <a:spAutoFit/>
          </a:bodyPr>
          <a:lstStyle/>
          <a:p>
            <a:r>
              <a:rPr lang="en-US" altLang="ko-KR" sz="2000" dirty="0">
                <a:solidFill>
                  <a:schemeClr val="bg1">
                    <a:lumMod val="85000"/>
                  </a:schemeClr>
                </a:solidFill>
              </a:rPr>
              <a:t>Block n + 1</a:t>
            </a:r>
            <a:endParaRPr lang="ko-KR" altLang="en-US" sz="2000" dirty="0">
              <a:solidFill>
                <a:schemeClr val="bg1">
                  <a:lumMod val="85000"/>
                </a:schemeClr>
              </a:solidFill>
            </a:endParaRPr>
          </a:p>
        </p:txBody>
      </p:sp>
      <p:sp>
        <p:nvSpPr>
          <p:cNvPr id="73" name="직사각형 72">
            <a:extLst>
              <a:ext uri="{FF2B5EF4-FFF2-40B4-BE49-F238E27FC236}">
                <a16:creationId xmlns:a16="http://schemas.microsoft.com/office/drawing/2014/main" id="{0A30D98C-4555-43FD-A80D-B5EF97C79123}"/>
              </a:ext>
            </a:extLst>
          </p:cNvPr>
          <p:cNvSpPr/>
          <p:nvPr/>
        </p:nvSpPr>
        <p:spPr>
          <a:xfrm>
            <a:off x="8897231" y="111682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74" name="직선 연결선 73">
            <a:extLst>
              <a:ext uri="{FF2B5EF4-FFF2-40B4-BE49-F238E27FC236}">
                <a16:creationId xmlns:a16="http://schemas.microsoft.com/office/drawing/2014/main" id="{F6BC21AC-5701-4116-B997-D09FAB06F7D4}"/>
              </a:ext>
            </a:extLst>
          </p:cNvPr>
          <p:cNvCxnSpPr>
            <a:cxnSpLocks/>
          </p:cNvCxnSpPr>
          <p:nvPr/>
        </p:nvCxnSpPr>
        <p:spPr>
          <a:xfrm flipV="1">
            <a:off x="7456200" y="1678553"/>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CFDD2EC5-B63F-49AA-BB91-2769A262D992}"/>
              </a:ext>
            </a:extLst>
          </p:cNvPr>
          <p:cNvCxnSpPr>
            <a:cxnSpLocks/>
          </p:cNvCxnSpPr>
          <p:nvPr/>
        </p:nvCxnSpPr>
        <p:spPr>
          <a:xfrm flipV="1">
            <a:off x="11669407" y="1676716"/>
            <a:ext cx="1412421" cy="1"/>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E7B3DA93-304C-415E-ABAC-290F1BA05270}"/>
              </a:ext>
            </a:extLst>
          </p:cNvPr>
          <p:cNvCxnSpPr>
            <a:cxnSpLocks/>
          </p:cNvCxnSpPr>
          <p:nvPr/>
        </p:nvCxnSpPr>
        <p:spPr>
          <a:xfrm>
            <a:off x="241300" y="1676716"/>
            <a:ext cx="262939" cy="0"/>
          </a:xfrm>
          <a:prstGeom prst="line">
            <a:avLst/>
          </a:prstGeom>
          <a:ln w="38100">
            <a:solidFill>
              <a:schemeClr val="bg1">
                <a:lumMod val="85000"/>
              </a:schemeClr>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778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0" grpId="0" animBg="1"/>
      <p:bldP spid="56" grpId="0" animBg="1"/>
      <p:bldP spid="57" grpId="0" animBg="1"/>
      <p:bldP spid="58" grpId="0" animBg="1"/>
      <p:bldP spid="60" grpId="0" animBg="1"/>
      <p:bldP spid="61" grpId="0"/>
      <p:bldP spid="63" grpId="0"/>
      <p:bldP spid="65" grpId="0"/>
      <p:bldP spid="66" grpId="0" animBg="1"/>
      <p:bldP spid="71" grpId="0" animBg="1"/>
      <p:bldP spid="72" grpId="0"/>
      <p:bldP spid="7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80CD0E-A430-432E-A3CB-476E1945E4BA}"/>
              </a:ext>
            </a:extLst>
          </p:cNvPr>
          <p:cNvSpPr>
            <a:spLocks noGrp="1"/>
          </p:cNvSpPr>
          <p:nvPr>
            <p:ph idx="1"/>
          </p:nvPr>
        </p:nvSpPr>
        <p:spPr/>
        <p:txBody>
          <a:bodyPr/>
          <a:lstStyle/>
          <a:p>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endParaRPr lang="ko-KR" altLang="en-US" dirty="0"/>
          </a:p>
        </p:txBody>
      </p:sp>
      <p:sp>
        <p:nvSpPr>
          <p:cNvPr id="3" name="제목 2">
            <a:extLst>
              <a:ext uri="{FF2B5EF4-FFF2-40B4-BE49-F238E27FC236}">
                <a16:creationId xmlns:a16="http://schemas.microsoft.com/office/drawing/2014/main" id="{2A8DE42F-DB17-4973-8EF7-E599125360D2}"/>
              </a:ext>
            </a:extLst>
          </p:cNvPr>
          <p:cNvSpPr>
            <a:spLocks noGrp="1"/>
          </p:cNvSpPr>
          <p:nvPr>
            <p:ph type="title"/>
          </p:nvPr>
        </p:nvSpPr>
        <p:spPr/>
        <p:txBody>
          <a:bodyPr/>
          <a:lstStyle/>
          <a:p>
            <a:r>
              <a:rPr lang="ko-KR" altLang="en-US" dirty="0"/>
              <a:t>상태 </a:t>
            </a:r>
            <a:r>
              <a:rPr lang="en-US" altLang="ko-KR" dirty="0"/>
              <a:t>[ </a:t>
            </a:r>
            <a:r>
              <a:rPr lang="ko-KR" altLang="en-US" dirty="0" err="1"/>
              <a:t>이더리움</a:t>
            </a:r>
            <a:r>
              <a:rPr lang="ko-KR" altLang="en-US" dirty="0"/>
              <a:t> </a:t>
            </a:r>
            <a:r>
              <a:rPr lang="en-US" altLang="ko-KR" dirty="0"/>
              <a:t>Account ]</a:t>
            </a:r>
            <a:endParaRPr lang="ko-KR" altLang="en-US" dirty="0"/>
          </a:p>
        </p:txBody>
      </p:sp>
    </p:spTree>
    <p:extLst>
      <p:ext uri="{BB962C8B-B14F-4D97-AF65-F5344CB8AC3E}">
        <p14:creationId xmlns:p14="http://schemas.microsoft.com/office/powerpoint/2010/main" val="3953813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329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비트코인</a:t>
            </a:r>
            <a:r>
              <a:rPr lang="ko-KR" altLang="en-US" dirty="0"/>
              <a:t> 트랜잭션 및 블록</a:t>
            </a:r>
          </a:p>
        </p:txBody>
      </p:sp>
    </p:spTree>
    <p:extLst>
      <p:ext uri="{BB962C8B-B14F-4D97-AF65-F5344CB8AC3E}">
        <p14:creationId xmlns:p14="http://schemas.microsoft.com/office/powerpoint/2010/main" val="37007874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이더리움</a:t>
            </a:r>
            <a:r>
              <a:rPr lang="ko-KR" altLang="en-US" dirty="0"/>
              <a:t> 트랜잭션 및 블록</a:t>
            </a:r>
          </a:p>
        </p:txBody>
      </p:sp>
    </p:spTree>
    <p:extLst>
      <p:ext uri="{BB962C8B-B14F-4D97-AF65-F5344CB8AC3E}">
        <p14:creationId xmlns:p14="http://schemas.microsoft.com/office/powerpoint/2010/main" val="40311446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신뢰할 수 없는 분산 환경에서 메시지 전송 및 데이터 상태 공유 방법</a:t>
            </a:r>
            <a:r>
              <a:rPr lang="en-US" altLang="ko-KR" dirty="0"/>
              <a:t>?</a:t>
            </a:r>
          </a:p>
          <a:p>
            <a:r>
              <a:rPr lang="en-US" altLang="ko-KR" dirty="0"/>
              <a:t>Bitcoin mailing list </a:t>
            </a:r>
            <a:r>
              <a:rPr lang="en-US" altLang="ko-KR" sz="1400" dirty="0">
                <a:hlinkClick r:id="rId3"/>
              </a:rPr>
              <a:t>#014847 – James A. Donald</a:t>
            </a:r>
            <a:r>
              <a:rPr lang="en-US" altLang="ko-KR" sz="1400" dirty="0"/>
              <a:t>, 2008-11-13 06:16:31</a:t>
            </a:r>
          </a:p>
          <a:p>
            <a:pPr lvl="1"/>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a:p>
            <a:r>
              <a:rPr lang="ko-KR" altLang="en-US" dirty="0"/>
              <a:t>비잔티움 장군 문제 </a:t>
            </a:r>
            <a:r>
              <a:rPr lang="en-US" altLang="ko-KR" dirty="0"/>
              <a:t>(The Byzantine Generals Problem) – </a:t>
            </a:r>
            <a:r>
              <a:rPr lang="en-US" altLang="ko-KR" sz="1600" dirty="0">
                <a:hlinkClick r:id="rId4"/>
              </a:rPr>
              <a:t>Paper</a:t>
            </a:r>
            <a:endParaRPr lang="en-US" altLang="ko-KR" sz="1600" dirty="0"/>
          </a:p>
          <a:p>
            <a:pPr lvl="1"/>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5"/>
              </a:rPr>
              <a:t>위키백과</a:t>
            </a:r>
            <a:endParaRPr lang="en-US" altLang="ko-KR" sz="1200" dirty="0"/>
          </a:p>
          <a:p>
            <a:pPr lvl="1"/>
            <a:r>
              <a:rPr lang="ko-KR" altLang="en-US" dirty="0"/>
              <a:t>배신자가 존재할 경우에도 합의에 성공하려면 배신자를 포함하여 총 몇 명의 장군이 네트워크에 있어야 할 지를 정하는 것</a:t>
            </a:r>
            <a:endParaRPr lang="en-US" altLang="ko-KR" dirty="0"/>
          </a:p>
          <a:p>
            <a:pPr lvl="1"/>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6"/>
              </a:rPr>
              <a:t>나무위키</a:t>
            </a:r>
            <a:endParaRPr lang="en-US" altLang="ko-KR" sz="1200" dirty="0"/>
          </a:p>
        </p:txBody>
      </p:sp>
    </p:spTree>
    <p:extLst>
      <p:ext uri="{BB962C8B-B14F-4D97-AF65-F5344CB8AC3E}">
        <p14:creationId xmlns:p14="http://schemas.microsoft.com/office/powerpoint/2010/main" val="3912303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41299" y="674860"/>
            <a:ext cx="11683999" cy="3119312"/>
          </a:xfrm>
        </p:spPr>
        <p:txBody>
          <a:bodyPr>
            <a:normAutofit fontScale="40000" lnSpcReduction="20000"/>
          </a:bodyPr>
          <a:lstStyle/>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409945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486702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382245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409945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486702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4590026"/>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4366157"/>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4388990"/>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4923560"/>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5201968"/>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flipH="1">
            <a:off x="8103870" y="4925656"/>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a:off x="8162013" y="5253069"/>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4366157"/>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4396360"/>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4587497"/>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525547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4333050"/>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436615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433369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432726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458996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5267161"/>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Tree>
    <p:extLst>
      <p:ext uri="{BB962C8B-B14F-4D97-AF65-F5344CB8AC3E}">
        <p14:creationId xmlns:p14="http://schemas.microsoft.com/office/powerpoint/2010/main" val="29846941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A03874E-D798-4390-8320-6E2D1AFD22C5}"/>
              </a:ext>
            </a:extLst>
          </p:cNvPr>
          <p:cNvSpPr>
            <a:spLocks noGrp="1"/>
          </p:cNvSpPr>
          <p:nvPr>
            <p:ph idx="1"/>
          </p:nvPr>
        </p:nvSpPr>
        <p:spPr/>
        <p:txBody>
          <a:bodyPr/>
          <a:lstStyle/>
          <a:p>
            <a:r>
              <a:rPr lang="ko-KR" altLang="en-US" dirty="0"/>
              <a:t>무신뢰성</a:t>
            </a:r>
            <a:endParaRPr lang="en-US" altLang="ko-KR" dirty="0"/>
          </a:p>
          <a:p>
            <a:r>
              <a:rPr lang="ko-KR" altLang="en-US" dirty="0"/>
              <a:t>확장성</a:t>
            </a:r>
            <a:endParaRPr lang="en-US" altLang="ko-KR" dirty="0"/>
          </a:p>
          <a:p>
            <a:r>
              <a:rPr lang="ko-KR" altLang="en-US" dirty="0" err="1"/>
              <a:t>즉시성</a:t>
            </a:r>
            <a:endParaRPr lang="en-US" altLang="ko-KR" dirty="0"/>
          </a:p>
          <a:p>
            <a:r>
              <a:rPr lang="ko-KR" altLang="en-US" dirty="0"/>
              <a:t>보안성</a:t>
            </a:r>
            <a:endParaRPr lang="en-US" altLang="ko-KR" dirty="0"/>
          </a:p>
          <a:p>
            <a:r>
              <a:rPr lang="ko-KR" altLang="en-US" dirty="0"/>
              <a:t>지속가능성</a:t>
            </a:r>
            <a:endParaRPr lang="en-US" altLang="ko-KR" dirty="0"/>
          </a:p>
          <a:p>
            <a:r>
              <a:rPr lang="ko-KR" altLang="en-US" dirty="0"/>
              <a:t>안정성</a:t>
            </a:r>
          </a:p>
        </p:txBody>
      </p:sp>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Tree>
    <p:extLst>
      <p:ext uri="{BB962C8B-B14F-4D97-AF65-F5344CB8AC3E}">
        <p14:creationId xmlns:p14="http://schemas.microsoft.com/office/powerpoint/2010/main" val="35976764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전사서명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en-US" altLang="ko-KR" dirty="0"/>
              <a:t>P2P </a:t>
            </a:r>
            <a:r>
              <a:rPr lang="ko-KR" altLang="en-US" dirty="0"/>
              <a:t>토폴로지</a:t>
            </a:r>
            <a:endParaRPr lang="en-US" altLang="ko-KR" dirty="0"/>
          </a:p>
          <a:p>
            <a:r>
              <a:rPr lang="ko-KR" altLang="en-US" dirty="0"/>
              <a:t>그래프</a:t>
            </a:r>
            <a:endParaRPr lang="en-US" altLang="ko-KR" dirty="0"/>
          </a:p>
          <a:p>
            <a:r>
              <a:rPr lang="ko-KR" altLang="en-US" dirty="0"/>
              <a:t>노드</a:t>
            </a:r>
            <a:r>
              <a:rPr lang="en-US" altLang="ko-KR" dirty="0"/>
              <a:t>(Node), </a:t>
            </a:r>
            <a:r>
              <a:rPr lang="ko-KR" altLang="en-US" dirty="0" err="1"/>
              <a:t>엣지</a:t>
            </a:r>
            <a:r>
              <a:rPr lang="en-US" altLang="ko-KR" dirty="0"/>
              <a:t>(Edge)</a:t>
            </a:r>
          </a:p>
          <a:p>
            <a:r>
              <a:rPr lang="ko-KR" altLang="en-US" dirty="0"/>
              <a:t>트랜잭션</a:t>
            </a:r>
            <a:r>
              <a:rPr lang="en-US" altLang="ko-KR" dirty="0"/>
              <a:t>, </a:t>
            </a:r>
            <a:r>
              <a:rPr lang="ko-KR" altLang="en-US" dirty="0"/>
              <a:t>블록은 모든 노드에 전파되고 검증 및 복사</a:t>
            </a:r>
            <a:endParaRPr lang="en-US" altLang="ko-KR" dirty="0"/>
          </a:p>
          <a:p>
            <a:r>
              <a:rPr lang="ko-KR" altLang="en-US" dirty="0"/>
              <a:t>블록체인은 분산원장</a:t>
            </a:r>
            <a:r>
              <a:rPr lang="en-US" altLang="ko-KR" dirty="0"/>
              <a:t>(DLT; distributed ledger technology)</a:t>
            </a:r>
            <a:r>
              <a:rPr lang="ko-KR" altLang="en-US" dirty="0"/>
              <a:t> 기술</a:t>
            </a:r>
            <a:endParaRPr lang="en-US" altLang="ko-KR" dirty="0"/>
          </a:p>
          <a:p>
            <a:endParaRPr lang="ko-KR" altLang="en-US" dirty="0"/>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02278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93B6F8-CC5A-439E-AE3E-8579D78389B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012ED3FB-FDE6-44DF-8B33-3B712C4210F7}"/>
              </a:ext>
            </a:extLst>
          </p:cNvPr>
          <p:cNvSpPr>
            <a:spLocks noGrp="1"/>
          </p:cNvSpPr>
          <p:nvPr>
            <p:ph type="title"/>
          </p:nvPr>
        </p:nvSpPr>
        <p:spPr/>
        <p:txBody>
          <a:bodyPr/>
          <a:lstStyle/>
          <a:p>
            <a:r>
              <a:rPr lang="ko-KR" altLang="en-US" dirty="0"/>
              <a:t>노드와 클라이언트</a:t>
            </a:r>
          </a:p>
        </p:txBody>
      </p:sp>
    </p:spTree>
    <p:extLst>
      <p:ext uri="{BB962C8B-B14F-4D97-AF65-F5344CB8AC3E}">
        <p14:creationId xmlns:p14="http://schemas.microsoft.com/office/powerpoint/2010/main" val="38198122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ko-KR" altLang="en-US" dirty="0"/>
              <a:t>트랜잭션 전파</a:t>
            </a:r>
            <a:endParaRPr lang="en-US" altLang="ko-KR" dirty="0"/>
          </a:p>
          <a:p>
            <a:r>
              <a:rPr lang="ko-KR" altLang="en-US" dirty="0"/>
              <a:t>블록 전파</a:t>
            </a:r>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4983209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트랜잭션 전파 </a:t>
            </a:r>
            <a:r>
              <a:rPr lang="en-US" altLang="ko-KR" dirty="0"/>
              <a:t>(Transaction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블록 전파 </a:t>
            </a:r>
            <a:r>
              <a:rPr lang="en-US" altLang="ko-KR" dirty="0"/>
              <a:t>(Block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337130665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17150392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r>
              <a:rPr lang="ko-KR" altLang="en-US" dirty="0"/>
              <a:t>전자 데이터의 위조</a:t>
            </a:r>
            <a:r>
              <a:rPr lang="en-US" altLang="ko-KR" sz="1600" dirty="0">
                <a:solidFill>
                  <a:schemeClr val="bg1">
                    <a:lumMod val="85000"/>
                  </a:schemeClr>
                </a:solidFill>
                <a:latin typeface="Arial" panose="020B0604020202020204" pitchFamily="34" charset="0"/>
              </a:rPr>
              <a:t>·</a:t>
            </a:r>
            <a:r>
              <a:rPr lang="ko-KR" altLang="en-US" dirty="0"/>
              <a:t>변조 여부 확인 ➡ 타당성을 증명</a:t>
            </a:r>
            <a:endParaRPr lang="en-US" altLang="ko-KR" dirty="0"/>
          </a:p>
          <a:p>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7561602" y="668226"/>
            <a:ext cx="4370107" cy="1384995"/>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 </a:t>
            </a:r>
            <a:r>
              <a:rPr lang="ko-KR" altLang="en-US" sz="1400" dirty="0">
                <a:solidFill>
                  <a:schemeClr val="bg1">
                    <a:lumMod val="85000"/>
                  </a:schemeClr>
                </a:solidFill>
                <a:latin typeface="Arial" panose="020B0604020202020204" pitchFamily="34" charset="0"/>
              </a:rPr>
              <a:t>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② Digest</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PrivateKey</a:t>
            </a:r>
            <a:r>
              <a:rPr lang="ko-KR" altLang="en-US" sz="1400" dirty="0">
                <a:solidFill>
                  <a:schemeClr val="bg1">
                    <a:lumMod val="85000"/>
                  </a:schemeClr>
                </a:solidFill>
                <a:latin typeface="Arial" panose="020B0604020202020204" pitchFamily="34" charset="0"/>
              </a:rPr>
              <a:t>로 암호화하여 </a:t>
            </a:r>
            <a:r>
              <a:rPr lang="en-US" altLang="ko-KR" sz="1400" dirty="0">
                <a:solidFill>
                  <a:schemeClr val="bg1">
                    <a:lumMod val="85000"/>
                  </a:schemeClr>
                </a:solidFill>
                <a:latin typeface="Arial" panose="020B0604020202020204" pitchFamily="34" charset="0"/>
              </a:rPr>
              <a:t>Signature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③ Data</a:t>
            </a:r>
            <a:r>
              <a:rPr lang="ko-KR" altLang="en-US" sz="1400" dirty="0">
                <a:solidFill>
                  <a:schemeClr val="bg1">
                    <a:lumMod val="85000"/>
                  </a:schemeClr>
                </a:solidFill>
                <a:latin typeface="Arial" panose="020B0604020202020204" pitchFamily="34" charset="0"/>
              </a:rPr>
              <a:t>와 </a:t>
            </a:r>
            <a:r>
              <a:rPr lang="en-US" altLang="ko-KR" sz="1400" dirty="0">
                <a:solidFill>
                  <a:schemeClr val="bg1">
                    <a:lumMod val="85000"/>
                  </a:schemeClr>
                </a:solidFill>
                <a:latin typeface="Arial" panose="020B0604020202020204" pitchFamily="34" charset="0"/>
              </a:rPr>
              <a:t>Signature</a:t>
            </a:r>
            <a:r>
              <a:rPr lang="ko-KR" altLang="en-US" sz="1400" dirty="0">
                <a:solidFill>
                  <a:schemeClr val="bg1">
                    <a:lumMod val="85000"/>
                  </a:schemeClr>
                </a:solidFill>
                <a:latin typeface="Arial" panose="020B0604020202020204" pitchFamily="34" charset="0"/>
              </a:rPr>
              <a:t>를 같이 전송</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④ </a:t>
            </a:r>
            <a:r>
              <a:rPr lang="ko-KR" altLang="en-US" sz="1400" dirty="0" err="1">
                <a:solidFill>
                  <a:schemeClr val="bg1">
                    <a:lumMod val="85000"/>
                  </a:schemeClr>
                </a:solidFill>
                <a:latin typeface="Arial" panose="020B0604020202020204" pitchFamily="34" charset="0"/>
              </a:rPr>
              <a:t>전송받은</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a:t>
            </a:r>
            <a:r>
              <a:rPr lang="ko-KR" altLang="en-US" sz="1400" dirty="0">
                <a:solidFill>
                  <a:schemeClr val="bg1">
                    <a:lumMod val="85000"/>
                  </a:schemeClr>
                </a:solidFill>
                <a:latin typeface="Arial" panose="020B0604020202020204" pitchFamily="34" charset="0"/>
              </a:rPr>
              <a:t> 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⑤ Signature</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PublicKey</a:t>
            </a:r>
            <a:r>
              <a:rPr lang="ko-KR" altLang="en-US" sz="1400" dirty="0">
                <a:solidFill>
                  <a:schemeClr val="bg1">
                    <a:lumMod val="85000"/>
                  </a:schemeClr>
                </a:solidFill>
                <a:latin typeface="Arial" panose="020B0604020202020204" pitchFamily="34" charset="0"/>
              </a:rPr>
              <a:t>로 </a:t>
            </a:r>
            <a:r>
              <a:rPr lang="ko-KR" altLang="en-US" sz="1400" dirty="0" err="1">
                <a:solidFill>
                  <a:schemeClr val="bg1">
                    <a:lumMod val="85000"/>
                  </a:schemeClr>
                </a:solidFill>
                <a:latin typeface="Arial" panose="020B0604020202020204" pitchFamily="34" charset="0"/>
              </a:rPr>
              <a:t>복호화하여</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획득</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⑥ Digest == Digest` </a:t>
            </a:r>
            <a:r>
              <a:rPr lang="ko-KR" altLang="en-US" sz="1400" dirty="0">
                <a:solidFill>
                  <a:schemeClr val="bg1">
                    <a:lumMod val="85000"/>
                  </a:schemeClr>
                </a:solidFill>
                <a:latin typeface="Arial" panose="020B0604020202020204" pitchFamily="34" charset="0"/>
              </a:rPr>
              <a:t>가 성립하면 위</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변조 되지 않음</a:t>
            </a:r>
            <a:endParaRPr lang="en-US" altLang="ko-KR" sz="1400"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p:bldP spid="15" grpId="0" animBg="1"/>
      <p:bldP spid="16" grpId="0"/>
      <p:bldP spid="18" grpId="0" animBg="1"/>
      <p:bldP spid="19" grpId="0" animBg="1"/>
      <p:bldP spid="24" grpId="0" animBg="1"/>
      <p:bldP spid="30" grpId="0"/>
      <p:bldP spid="34" grpId="0" animBg="1"/>
      <p:bldP spid="27" grpId="0"/>
      <p:bldP spid="28" grpId="0"/>
      <p:bldP spid="29" grpId="0" animBg="1"/>
      <p:bldP spid="36" grpId="0"/>
      <p:bldP spid="50" grpId="0"/>
      <p:bldP spid="72" grpId="0"/>
      <p:bldP spid="81" grpId="0"/>
      <p:bldP spid="82" grpId="0"/>
      <p:bldP spid="83" grpId="0"/>
      <p:bldP spid="93" grpId="0"/>
      <p:bldP spid="94" grpId="0"/>
      <p:bldP spid="9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26580</TotalTime>
  <Words>35504</Words>
  <Application>Microsoft Office PowerPoint</Application>
  <PresentationFormat>와이드스크린</PresentationFormat>
  <Paragraphs>4845</Paragraphs>
  <Slides>231</Slides>
  <Notes>120</Notes>
  <HiddenSlides>0</HiddenSlides>
  <MMClips>0</MMClips>
  <ScaleCrop>false</ScaleCrop>
  <HeadingPairs>
    <vt:vector size="8" baseType="variant">
      <vt:variant>
        <vt:lpstr>사용한 글꼴</vt:lpstr>
      </vt:variant>
      <vt:variant>
        <vt:i4>15</vt:i4>
      </vt:variant>
      <vt:variant>
        <vt:lpstr>테마</vt:lpstr>
      </vt:variant>
      <vt:variant>
        <vt:i4>1</vt:i4>
      </vt:variant>
      <vt:variant>
        <vt:lpstr>포함된 OLE 서버</vt:lpstr>
      </vt:variant>
      <vt:variant>
        <vt:i4>1</vt:i4>
      </vt:variant>
      <vt:variant>
        <vt:lpstr>슬라이드 제목</vt:lpstr>
      </vt:variant>
      <vt:variant>
        <vt:i4>231</vt:i4>
      </vt:variant>
    </vt:vector>
  </HeadingPairs>
  <TitlesOfParts>
    <vt:vector size="248" baseType="lpstr">
      <vt:lpstr>-apple-system</vt:lpstr>
      <vt:lpstr>Arail</vt:lpstr>
      <vt:lpstr>Bitstream Vera Sans Mono</vt:lpstr>
      <vt:lpstr>charter</vt:lpstr>
      <vt:lpstr>Helvetica Neue</vt:lpstr>
      <vt:lpstr>se-nanumgothic</vt:lpstr>
      <vt:lpstr>Spoqa Han Sans</vt:lpstr>
      <vt:lpstr>맑은 고딕</vt:lpstr>
      <vt:lpstr>Arial</vt:lpstr>
      <vt:lpstr>Cambria Math</vt:lpstr>
      <vt:lpstr>Consolas</vt:lpstr>
      <vt:lpstr>Fira Code Regular</vt:lpstr>
      <vt:lpstr>Helvetica</vt:lpstr>
      <vt:lpstr>Lora</vt:lpstr>
      <vt:lpstr>Open Sans</vt:lpstr>
      <vt:lpstr>Office 테마</vt:lpstr>
      <vt:lpstr>비트맵 이미지</vt:lpstr>
      <vt:lpstr>Blockchain?!</vt:lpstr>
      <vt:lpstr>발표 자료 보는 방버</vt:lpstr>
      <vt:lpstr>Cypherpunk 선언문</vt:lpstr>
      <vt:lpstr>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10진수(decimal), 2진수(binary), 16진수(hex)</vt:lpstr>
      <vt:lpstr>10진수(decimal), 2진수(binary), 16진수(hex)</vt:lpstr>
      <vt:lpstr>나머지(modular) 연산</vt:lpstr>
      <vt:lpstr>해시(Hash) 함수</vt:lpstr>
      <vt:lpstr>해시(Hash) 함수</vt:lpstr>
      <vt:lpstr>해시(Hash) 함수</vt:lpstr>
      <vt:lpstr>PowerPoint 프레젠테이션</vt:lpstr>
      <vt:lpstr>해시(Hash) 함수</vt:lpstr>
      <vt:lpstr>대칭키 암호 (symmetric-key algorithm)</vt:lpstr>
      <vt:lpstr>대칭키 암호 (symmetric-key algorithm)</vt:lpstr>
      <vt:lpstr>비대칭키 암호(공개키 암호) </vt:lpstr>
      <vt:lpstr>비대칭키 암호(공개키 암호) </vt:lpstr>
      <vt:lpstr>대칭키 암호, 비대칭키 암호</vt:lpstr>
      <vt:lpstr>비대칭키 암호(공개키 암호) </vt:lpstr>
      <vt:lpstr>비대칭키 암호(공개키 암호)  [ 용도 ]</vt:lpstr>
      <vt:lpstr>비대칭키 암호(공개키 암호) [ 디피-헬만 키 교환(Diffie-Hellman key exchange) ]</vt:lpstr>
      <vt:lpstr>키와 주소</vt:lpstr>
      <vt:lpstr>비대칭키 암호(공개키 암호) [ 타원곡선 암호(ECC, Elliptic Curve Cryptography) ]</vt:lpstr>
      <vt:lpstr>비대칭키 암호(공개키 암호) [ 타원곡선 암호(ECC, Elliptic Curve Cryptography) - 유한체(Finite Field) ]</vt:lpstr>
      <vt:lpstr>타원곡선 (Elliptic Curve)</vt:lpstr>
      <vt:lpstr>타원곡선 (Elliptic Curve)</vt:lpstr>
      <vt:lpstr>타원곡선 (Elliptic Curve)</vt:lpstr>
      <vt:lpstr>타원곡선 (Elliptic Curve)</vt:lpstr>
      <vt:lpstr>타원곡선 (Elliptic Curve)</vt:lpstr>
      <vt:lpstr>타원곡선 (Elliptic Curve)</vt:lpstr>
      <vt:lpstr>타원곡선 (Elliptic Curve)</vt:lpstr>
      <vt:lpstr>타원곡선 (Elliptic Curve)</vt:lpstr>
      <vt:lpstr>타원곡선 (Elliptic Curve)</vt:lpstr>
      <vt:lpstr>타원곡선 (Elliptic Curve) [ secp256k1 ]</vt:lpstr>
      <vt:lpstr>타원곡선 (Elliptic Curve) [ Public Key Serialize ]</vt:lpstr>
      <vt:lpstr>PowerPoint 프레젠테이션</vt:lpstr>
      <vt:lpstr>비트코인 주소</vt:lpstr>
      <vt:lpstr>이더리움 주소</vt:lpstr>
      <vt:lpstr>PowerPoint 프레젠테이션</vt:lpstr>
      <vt:lpstr>주소</vt:lpstr>
      <vt:lpstr>256bit</vt:lpstr>
      <vt:lpstr>256bit</vt:lpstr>
      <vt:lpstr>256bit</vt:lpstr>
      <vt:lpstr>암호학 정리</vt:lpstr>
      <vt:lpstr>전통적인 원장(Ledger)</vt:lpstr>
      <vt:lpstr>트랜잭션, 블록, 블록체인 (transaction, block, blockchain)</vt:lpstr>
      <vt:lpstr>블록과 트랜잭션</vt:lpstr>
      <vt:lpstr>바이너리 머클 트리(Merkle tree)</vt:lpstr>
      <vt:lpstr>머클 증명 (Merkle Proof) [ 트랜잭션 위·변조 탐지 ]</vt:lpstr>
      <vt:lpstr>머클 트리와 라이트 노드</vt:lpstr>
      <vt:lpstr>블록과 블록체인</vt:lpstr>
      <vt:lpstr>블록과 블록체인</vt:lpstr>
      <vt:lpstr>블록과 블록체인 [ 블록 헤더(Block Header) – 머클 루트 (Merkle Root) ]</vt:lpstr>
      <vt:lpstr>블록과 블록체인 [ 블록 헤더(Block Header) – 이전 블록 해쉬 (Previous Block Hash) ]</vt:lpstr>
      <vt:lpstr>블록과 블록체인 [ 블록 헤더(Block Header) –블록 해시 (Block Hash) ]</vt:lpstr>
      <vt:lpstr>블록과 블록체인</vt:lpstr>
      <vt:lpstr>블록과 블록체인 [ 트랜잭션 및 블록 위·변조 탐지 ]</vt:lpstr>
      <vt:lpstr>분산원장 기술 (DTL; Distributed Ledger Technology)</vt:lpstr>
      <vt:lpstr>Timestamp Server</vt:lpstr>
      <vt:lpstr>블록 높이(height), 깊이(depth), 컴펌(confirmation)</vt:lpstr>
      <vt:lpstr>비트코인 블록헤더, 이더리움 블록헤더</vt:lpstr>
      <vt:lpstr>트랜잭션 (Transaction)</vt:lpstr>
      <vt:lpstr>트랜잭션 모델과 상태(State)</vt:lpstr>
      <vt:lpstr>트랜잭션 모델과 상태(State) [ UTXO ]</vt:lpstr>
      <vt:lpstr>UTXO (Unspent Transaction Output)</vt:lpstr>
      <vt:lpstr>UTXO (Unspent Transaction Output)</vt:lpstr>
      <vt:lpstr>트랜잭션 모델과 상태(State) [ Account-based ]</vt:lpstr>
      <vt:lpstr>Ethereum World State &amp; Account</vt:lpstr>
      <vt:lpstr>Ethereum World State &amp; Account</vt:lpstr>
      <vt:lpstr>상태 [ 이더리움 Account ]</vt:lpstr>
      <vt:lpstr>PowerPoint 프레젠테이션</vt:lpstr>
      <vt:lpstr>비트코인 트랜잭션 및 블록</vt:lpstr>
      <vt:lpstr>이더리움 트랜잭션 및 블록</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노드와 클라이언트</vt:lpstr>
      <vt:lpstr>P2P 네트워크</vt:lpstr>
      <vt:lpstr>트랜잭션 전파 (Transaction Broadcast)</vt:lpstr>
      <vt:lpstr>블록 전파 (Block Broadcast)</vt:lpstr>
      <vt:lpstr>Bitcoin 트랜잭션</vt:lpstr>
      <vt:lpstr>Bitcoin 트랜잭션</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Bitcoin PoW [ Longest Chain Selection ]</vt:lpstr>
      <vt:lpstr>Bitcoin PoW [ 합의 (Consensus) ]</vt:lpstr>
      <vt:lpstr>PoW (Proof of Work)</vt:lpstr>
      <vt:lpstr>합의 알고리즘 - 포크(fork)</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불확실성, 컨펌(Confirmations) ]</vt:lpstr>
      <vt:lpstr>PoW [컨펌(Confirmations) 사례 - 가상자산 거래소 ]</vt:lpstr>
      <vt:lpstr>PoW [컨펌(Confirmations) 사례 - Crosschain Bridge ]</vt:lpstr>
      <vt:lpstr>이더리움 PoW [ ethash ]</vt:lpstr>
      <vt:lpstr>PowerPoint 프레젠테이션</vt:lpstr>
      <vt:lpstr>PowerPoint 프레젠테이션</vt:lpstr>
      <vt:lpstr>PowerPoint 프레젠테이션</vt:lpstr>
      <vt:lpstr>이더리움 PoW [ modified GHOST ] </vt:lpstr>
      <vt:lpstr>이더리움 besu total difiiculty</vt:lpstr>
      <vt:lpstr>Bitcoin PoW 성능 한계</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 (Smart Contract)</vt:lpstr>
      <vt:lpstr>지갑</vt:lpstr>
      <vt:lpstr>지갑 </vt:lpstr>
      <vt:lpstr>지갑 </vt:lpstr>
      <vt:lpstr>지갑 [ 개인키 관리 ]</vt:lpstr>
      <vt:lpstr>지갑 [ MetaMask Reset Wallet ]</vt:lpstr>
      <vt:lpstr>지갑 [ 개인키 관리 ]</vt:lpstr>
      <vt:lpstr>지갑</vt:lpstr>
      <vt:lpstr>니모닉 코드 생성 (Mnemonic code for generating deterministic keys) [ BIP-39 ] </vt:lpstr>
      <vt:lpstr>니모닉 코드 생성 (Mnemonic code for generating deterministic keys) [ BIP-39 ] </vt:lpstr>
      <vt:lpstr>니모닉 코드 ➡ 마스터 시드 생성</vt:lpstr>
      <vt:lpstr>니모닉 코드 생성기</vt:lpstr>
      <vt:lpstr>BIP-32 HD(Hierarchical Deterministic) Wallets</vt:lpstr>
      <vt:lpstr>BIP-32 HD(Hierarchical Deterministic) Wallets</vt:lpstr>
      <vt:lpstr>BIP-32 HD(Hierarchical Deterministic) Wallets</vt:lpstr>
      <vt:lpstr>BIP-32 HD(Hierarchical Deterministic) Wallets</vt:lpstr>
      <vt:lpstr>BIP-32 HD(Hierarchical Deterministic) Wallets [ 자식 키 파생]</vt:lpstr>
      <vt:lpstr>BIP-32 HD(Hierarchical Deterministic) Wallets [ 일반 자식 키 파생 ]</vt:lpstr>
      <vt:lpstr>BIP-32 HD(Hierarchical Deterministic) Wallets [ 강화 자식 키 파생 ]</vt:lpstr>
      <vt:lpstr>BIP-32 HD(Hierarchical Deterministic) Wallets</vt:lpstr>
      <vt:lpstr>BIP-32 HD(Hierarchical Deterministic) Wallets</vt:lpstr>
      <vt:lpstr>BIP-32 HD(Hierarchical Deterministic) Wallets</vt:lpstr>
      <vt:lpstr>BIP-32 HD(Hierarchical Deterministic) Wallets</vt:lpstr>
      <vt:lpstr>PowerPoint 프레젠테이션</vt:lpstr>
      <vt:lpstr>PowerPoint 프레젠테이션</vt:lpstr>
      <vt:lpstr>지갑 [ BIP-43 다목적 HD지갑 트리 구조 표준 (Purpose Field for Deterministic Wallets) ]</vt:lpstr>
      <vt:lpstr>지갑 [ BIP-44 복수화폐(multicurrency) 및 복수계정(multiaccount) 지갑 (Multi-Account Hierarchy for Deterministic Wallets) ]</vt:lpstr>
      <vt:lpstr>지갑 [ 개인키 관리 ]</vt:lpstr>
      <vt:lpstr>스마트 계약 (Smart Contract)</vt:lpstr>
      <vt:lpstr>Smart Contract (스마트 계약)</vt:lpstr>
      <vt:lpstr>PowerPoint 프레젠테이션</vt:lpstr>
      <vt:lpstr>Smart Contract [ Stack Machine ]</vt:lpstr>
      <vt:lpstr>Smart Contract [ UTXO, 비트코인 스크립트 ]</vt:lpstr>
      <vt:lpstr>Smart Contract [ UTXO, 비트코인 스크립트 ]</vt:lpstr>
      <vt:lpstr>Unlock Script [ Bitcoin Block #99811, Transaction #13 ]</vt:lpstr>
      <vt:lpstr>Unlock Script [ Bitcoin Block #99811, Transaction #13 ]</vt:lpstr>
      <vt:lpstr>Lock Script [ Bitcoin Block #100000, Transaction #3 ]</vt:lpstr>
      <vt:lpstr>Lock Script [ Bitcoin Block #100000, Transaction #3 ]</vt:lpstr>
      <vt:lpstr>PowerPoint 프레젠테이션</vt:lpstr>
      <vt:lpstr>PowerPoint 프레젠테이션</vt:lpstr>
      <vt:lpstr>Ethereum Smart Contract</vt:lpstr>
      <vt:lpstr>Ethereum Smart Contract [ EVM ]</vt:lpstr>
      <vt:lpstr>Ethereum Smart Contract [ Solidity ]</vt:lpstr>
      <vt:lpstr>Ethereum Smart Contract</vt:lpstr>
      <vt:lpstr>가스 (Gas)</vt:lpstr>
      <vt:lpstr>EVM Example</vt:lpstr>
      <vt:lpstr>PowerPoint 프레젠테이션</vt:lpstr>
      <vt:lpstr>가스</vt:lpstr>
      <vt:lpstr>스마트 컨트랙트 : 이더리움  [ EVM ]</vt:lpstr>
      <vt:lpstr>PowerPoint 프레젠테이션</vt:lpstr>
      <vt:lpstr>PowerPoint 프레젠테이션</vt:lpstr>
      <vt:lpstr>PowerPoint 프레젠테이션</vt:lpstr>
      <vt:lpstr>수수료 (Fee)</vt:lpstr>
      <vt:lpstr>DApp (Decentrialized Application)</vt:lpstr>
      <vt:lpstr>PowerPoint 프레젠테이션</vt:lpstr>
      <vt:lpstr>ERC-20</vt:lpstr>
      <vt:lpstr>ERC-721</vt:lpstr>
      <vt:lpstr>DApp (Decentrialized Application)</vt:lpstr>
      <vt:lpstr>Ethereum Dapp</vt:lpstr>
      <vt:lpstr>Marketplace</vt:lpstr>
      <vt:lpstr>PowerPoint 프레젠테이션</vt:lpstr>
      <vt:lpstr>가상자산 거래소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2898</cp:revision>
  <cp:lastPrinted>2022-05-14T16:01:16Z</cp:lastPrinted>
  <dcterms:created xsi:type="dcterms:W3CDTF">2022-04-18T06:24:13Z</dcterms:created>
  <dcterms:modified xsi:type="dcterms:W3CDTF">2022-05-15T16:50:58Z</dcterms:modified>
</cp:coreProperties>
</file>